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 id="2147483684" r:id="rId3"/>
    <p:sldMasterId id="2147483702" r:id="rId4"/>
  </p:sldMasterIdLst>
  <p:notesMasterIdLst>
    <p:notesMasterId r:id="rId288"/>
  </p:notesMasterIdLst>
  <p:sldIdLst>
    <p:sldId id="520" r:id="rId5"/>
    <p:sldId id="524" r:id="rId6"/>
    <p:sldId id="258" r:id="rId7"/>
    <p:sldId id="591" r:id="rId8"/>
    <p:sldId id="527" r:id="rId9"/>
    <p:sldId id="592" r:id="rId10"/>
    <p:sldId id="593" r:id="rId11"/>
    <p:sldId id="600" r:id="rId12"/>
    <p:sldId id="594" r:id="rId13"/>
    <p:sldId id="622" r:id="rId14"/>
    <p:sldId id="623" r:id="rId15"/>
    <p:sldId id="624" r:id="rId16"/>
    <p:sldId id="625" r:id="rId17"/>
    <p:sldId id="626" r:id="rId18"/>
    <p:sldId id="627" r:id="rId19"/>
    <p:sldId id="628" r:id="rId20"/>
    <p:sldId id="664" r:id="rId21"/>
    <p:sldId id="665" r:id="rId22"/>
    <p:sldId id="666" r:id="rId23"/>
    <p:sldId id="667" r:id="rId24"/>
    <p:sldId id="668" r:id="rId25"/>
    <p:sldId id="669" r:id="rId26"/>
    <p:sldId id="670" r:id="rId27"/>
    <p:sldId id="671" r:id="rId28"/>
    <p:sldId id="531" r:id="rId29"/>
    <p:sldId id="673" r:id="rId30"/>
    <p:sldId id="629" r:id="rId31"/>
    <p:sldId id="672" r:id="rId32"/>
    <p:sldId id="675" r:id="rId33"/>
    <p:sldId id="676" r:id="rId34"/>
    <p:sldId id="677" r:id="rId35"/>
    <p:sldId id="678" r:id="rId36"/>
    <p:sldId id="679" r:id="rId37"/>
    <p:sldId id="680" r:id="rId38"/>
    <p:sldId id="631" r:id="rId39"/>
    <p:sldId id="632" r:id="rId40"/>
    <p:sldId id="681" r:id="rId41"/>
    <p:sldId id="682" r:id="rId42"/>
    <p:sldId id="683" r:id="rId43"/>
    <p:sldId id="684" r:id="rId44"/>
    <p:sldId id="630" r:id="rId45"/>
    <p:sldId id="685" r:id="rId46"/>
    <p:sldId id="686" r:id="rId47"/>
    <p:sldId id="633" r:id="rId48"/>
    <p:sldId id="687" r:id="rId49"/>
    <p:sldId id="688" r:id="rId50"/>
    <p:sldId id="689" r:id="rId51"/>
    <p:sldId id="690" r:id="rId52"/>
    <p:sldId id="691" r:id="rId53"/>
    <p:sldId id="692" r:id="rId54"/>
    <p:sldId id="693" r:id="rId55"/>
    <p:sldId id="694" r:id="rId56"/>
    <p:sldId id="634" r:id="rId57"/>
    <p:sldId id="695" r:id="rId58"/>
    <p:sldId id="696" r:id="rId59"/>
    <p:sldId id="635" r:id="rId60"/>
    <p:sldId id="697" r:id="rId61"/>
    <p:sldId id="636" r:id="rId62"/>
    <p:sldId id="698" r:id="rId63"/>
    <p:sldId id="699" r:id="rId64"/>
    <p:sldId id="637" r:id="rId65"/>
    <p:sldId id="700" r:id="rId66"/>
    <p:sldId id="701" r:id="rId67"/>
    <p:sldId id="702" r:id="rId68"/>
    <p:sldId id="703" r:id="rId69"/>
    <p:sldId id="704" r:id="rId70"/>
    <p:sldId id="705" r:id="rId71"/>
    <p:sldId id="706" r:id="rId72"/>
    <p:sldId id="707" r:id="rId73"/>
    <p:sldId id="708" r:id="rId74"/>
    <p:sldId id="710" r:id="rId75"/>
    <p:sldId id="709" r:id="rId76"/>
    <p:sldId id="711" r:id="rId77"/>
    <p:sldId id="712" r:id="rId78"/>
    <p:sldId id="713" r:id="rId79"/>
    <p:sldId id="714" r:id="rId80"/>
    <p:sldId id="722" r:id="rId81"/>
    <p:sldId id="719" r:id="rId82"/>
    <p:sldId id="715" r:id="rId83"/>
    <p:sldId id="716" r:id="rId84"/>
    <p:sldId id="717" r:id="rId85"/>
    <p:sldId id="718" r:id="rId86"/>
    <p:sldId id="720" r:id="rId87"/>
    <p:sldId id="721" r:id="rId88"/>
    <p:sldId id="723" r:id="rId89"/>
    <p:sldId id="725" r:id="rId90"/>
    <p:sldId id="726" r:id="rId91"/>
    <p:sldId id="724" r:id="rId92"/>
    <p:sldId id="728" r:id="rId93"/>
    <p:sldId id="729" r:id="rId94"/>
    <p:sldId id="730" r:id="rId95"/>
    <p:sldId id="731" r:id="rId96"/>
    <p:sldId id="732" r:id="rId97"/>
    <p:sldId id="733" r:id="rId98"/>
    <p:sldId id="734" r:id="rId99"/>
    <p:sldId id="735" r:id="rId100"/>
    <p:sldId id="736" r:id="rId101"/>
    <p:sldId id="737" r:id="rId102"/>
    <p:sldId id="638" r:id="rId103"/>
    <p:sldId id="738" r:id="rId104"/>
    <p:sldId id="739" r:id="rId105"/>
    <p:sldId id="741" r:id="rId106"/>
    <p:sldId id="740" r:id="rId107"/>
    <p:sldId id="742" r:id="rId108"/>
    <p:sldId id="743" r:id="rId109"/>
    <p:sldId id="744" r:id="rId110"/>
    <p:sldId id="745" r:id="rId111"/>
    <p:sldId id="746" r:id="rId112"/>
    <p:sldId id="747" r:id="rId113"/>
    <p:sldId id="748" r:id="rId114"/>
    <p:sldId id="749" r:id="rId115"/>
    <p:sldId id="750" r:id="rId116"/>
    <p:sldId id="751" r:id="rId117"/>
    <p:sldId id="752" r:id="rId118"/>
    <p:sldId id="753" r:id="rId119"/>
    <p:sldId id="754" r:id="rId120"/>
    <p:sldId id="755" r:id="rId121"/>
    <p:sldId id="756" r:id="rId122"/>
    <p:sldId id="757" r:id="rId123"/>
    <p:sldId id="758" r:id="rId124"/>
    <p:sldId id="760" r:id="rId125"/>
    <p:sldId id="761" r:id="rId126"/>
    <p:sldId id="763" r:id="rId127"/>
    <p:sldId id="762" r:id="rId128"/>
    <p:sldId id="764" r:id="rId129"/>
    <p:sldId id="765" r:id="rId130"/>
    <p:sldId id="766" r:id="rId131"/>
    <p:sldId id="767" r:id="rId132"/>
    <p:sldId id="768" r:id="rId133"/>
    <p:sldId id="769" r:id="rId134"/>
    <p:sldId id="771" r:id="rId135"/>
    <p:sldId id="896" r:id="rId136"/>
    <p:sldId id="772" r:id="rId137"/>
    <p:sldId id="897" r:id="rId138"/>
    <p:sldId id="773" r:id="rId139"/>
    <p:sldId id="639" r:id="rId140"/>
    <p:sldId id="774" r:id="rId141"/>
    <p:sldId id="775" r:id="rId142"/>
    <p:sldId id="776" r:id="rId143"/>
    <p:sldId id="777" r:id="rId144"/>
    <p:sldId id="778" r:id="rId145"/>
    <p:sldId id="779" r:id="rId146"/>
    <p:sldId id="780" r:id="rId147"/>
    <p:sldId id="781" r:id="rId148"/>
    <p:sldId id="782" r:id="rId149"/>
    <p:sldId id="784" r:id="rId150"/>
    <p:sldId id="783" r:id="rId151"/>
    <p:sldId id="785" r:id="rId152"/>
    <p:sldId id="786" r:id="rId153"/>
    <p:sldId id="787" r:id="rId154"/>
    <p:sldId id="788" r:id="rId155"/>
    <p:sldId id="789" r:id="rId156"/>
    <p:sldId id="790" r:id="rId157"/>
    <p:sldId id="791" r:id="rId158"/>
    <p:sldId id="792" r:id="rId159"/>
    <p:sldId id="793" r:id="rId160"/>
    <p:sldId id="794" r:id="rId161"/>
    <p:sldId id="795" r:id="rId162"/>
    <p:sldId id="796" r:id="rId163"/>
    <p:sldId id="797" r:id="rId164"/>
    <p:sldId id="798" r:id="rId165"/>
    <p:sldId id="640" r:id="rId166"/>
    <p:sldId id="799" r:id="rId167"/>
    <p:sldId id="800" r:id="rId168"/>
    <p:sldId id="801" r:id="rId169"/>
    <p:sldId id="802" r:id="rId170"/>
    <p:sldId id="803" r:id="rId171"/>
    <p:sldId id="804" r:id="rId172"/>
    <p:sldId id="806" r:id="rId173"/>
    <p:sldId id="805" r:id="rId174"/>
    <p:sldId id="807" r:id="rId175"/>
    <p:sldId id="808" r:id="rId176"/>
    <p:sldId id="809" r:id="rId177"/>
    <p:sldId id="810" r:id="rId178"/>
    <p:sldId id="811" r:id="rId179"/>
    <p:sldId id="812" r:id="rId180"/>
    <p:sldId id="813" r:id="rId181"/>
    <p:sldId id="814" r:id="rId182"/>
    <p:sldId id="815" r:id="rId183"/>
    <p:sldId id="816" r:id="rId184"/>
    <p:sldId id="817" r:id="rId185"/>
    <p:sldId id="818" r:id="rId186"/>
    <p:sldId id="819" r:id="rId187"/>
    <p:sldId id="820" r:id="rId188"/>
    <p:sldId id="822" r:id="rId189"/>
    <p:sldId id="821" r:id="rId190"/>
    <p:sldId id="823" r:id="rId191"/>
    <p:sldId id="824" r:id="rId192"/>
    <p:sldId id="825" r:id="rId193"/>
    <p:sldId id="641" r:id="rId194"/>
    <p:sldId id="826" r:id="rId195"/>
    <p:sldId id="827" r:id="rId196"/>
    <p:sldId id="828" r:id="rId197"/>
    <p:sldId id="829" r:id="rId198"/>
    <p:sldId id="830" r:id="rId199"/>
    <p:sldId id="831" r:id="rId200"/>
    <p:sldId id="832" r:id="rId201"/>
    <p:sldId id="833" r:id="rId202"/>
    <p:sldId id="834" r:id="rId203"/>
    <p:sldId id="835" r:id="rId204"/>
    <p:sldId id="836" r:id="rId205"/>
    <p:sldId id="837" r:id="rId206"/>
    <p:sldId id="838" r:id="rId207"/>
    <p:sldId id="839" r:id="rId208"/>
    <p:sldId id="840" r:id="rId209"/>
    <p:sldId id="842" r:id="rId210"/>
    <p:sldId id="843" r:id="rId211"/>
    <p:sldId id="841" r:id="rId212"/>
    <p:sldId id="844" r:id="rId213"/>
    <p:sldId id="845" r:id="rId214"/>
    <p:sldId id="846" r:id="rId215"/>
    <p:sldId id="847" r:id="rId216"/>
    <p:sldId id="848" r:id="rId217"/>
    <p:sldId id="849" r:id="rId218"/>
    <p:sldId id="850" r:id="rId219"/>
    <p:sldId id="852" r:id="rId220"/>
    <p:sldId id="853" r:id="rId221"/>
    <p:sldId id="863" r:id="rId222"/>
    <p:sldId id="864" r:id="rId223"/>
    <p:sldId id="854" r:id="rId224"/>
    <p:sldId id="855" r:id="rId225"/>
    <p:sldId id="856" r:id="rId226"/>
    <p:sldId id="857" r:id="rId227"/>
    <p:sldId id="858" r:id="rId228"/>
    <p:sldId id="859" r:id="rId229"/>
    <p:sldId id="861" r:id="rId230"/>
    <p:sldId id="862" r:id="rId231"/>
    <p:sldId id="642" r:id="rId232"/>
    <p:sldId id="865" r:id="rId233"/>
    <p:sldId id="866" r:id="rId234"/>
    <p:sldId id="867" r:id="rId235"/>
    <p:sldId id="868" r:id="rId236"/>
    <p:sldId id="869" r:id="rId237"/>
    <p:sldId id="870" r:id="rId238"/>
    <p:sldId id="871" r:id="rId239"/>
    <p:sldId id="872" r:id="rId240"/>
    <p:sldId id="873" r:id="rId241"/>
    <p:sldId id="874" r:id="rId242"/>
    <p:sldId id="875" r:id="rId243"/>
    <p:sldId id="877" r:id="rId244"/>
    <p:sldId id="876" r:id="rId245"/>
    <p:sldId id="878" r:id="rId246"/>
    <p:sldId id="879" r:id="rId247"/>
    <p:sldId id="880" r:id="rId248"/>
    <p:sldId id="882" r:id="rId249"/>
    <p:sldId id="883" r:id="rId250"/>
    <p:sldId id="884" r:id="rId251"/>
    <p:sldId id="885" r:id="rId252"/>
    <p:sldId id="886" r:id="rId253"/>
    <p:sldId id="887" r:id="rId254"/>
    <p:sldId id="888" r:id="rId255"/>
    <p:sldId id="889" r:id="rId256"/>
    <p:sldId id="890" r:id="rId257"/>
    <p:sldId id="891" r:id="rId258"/>
    <p:sldId id="893" r:id="rId259"/>
    <p:sldId id="892" r:id="rId260"/>
    <p:sldId id="643" r:id="rId261"/>
    <p:sldId id="894" r:id="rId262"/>
    <p:sldId id="895" r:id="rId263"/>
    <p:sldId id="644" r:id="rId264"/>
    <p:sldId id="645" r:id="rId265"/>
    <p:sldId id="646" r:id="rId266"/>
    <p:sldId id="647" r:id="rId267"/>
    <p:sldId id="648" r:id="rId268"/>
    <p:sldId id="649" r:id="rId269"/>
    <p:sldId id="650" r:id="rId270"/>
    <p:sldId id="651" r:id="rId271"/>
    <p:sldId id="652" r:id="rId272"/>
    <p:sldId id="653" r:id="rId273"/>
    <p:sldId id="654" r:id="rId274"/>
    <p:sldId id="655" r:id="rId275"/>
    <p:sldId id="656" r:id="rId276"/>
    <p:sldId id="657" r:id="rId277"/>
    <p:sldId id="658" r:id="rId278"/>
    <p:sldId id="659" r:id="rId279"/>
    <p:sldId id="660" r:id="rId280"/>
    <p:sldId id="661" r:id="rId281"/>
    <p:sldId id="662" r:id="rId282"/>
    <p:sldId id="663" r:id="rId283"/>
    <p:sldId id="564" r:id="rId284"/>
    <p:sldId id="615" r:id="rId285"/>
    <p:sldId id="608" r:id="rId286"/>
    <p:sldId id="607" r:id="rId287"/>
  </p:sldIdLst>
  <p:sldSz cx="12192000" cy="6858000"/>
  <p:notesSz cx="7099300" cy="10234613"/>
  <p:embeddedFontLst>
    <p:embeddedFont>
      <p:font typeface="Calibri" panose="020F0502020204030204" pitchFamily="34" charset="0"/>
      <p:regular r:id="rId289"/>
      <p:bold r:id="rId290"/>
      <p:italic r:id="rId291"/>
      <p:boldItalic r:id="rId292"/>
    </p:embeddedFont>
    <p:embeddedFont>
      <p:font typeface="Century Gothic" panose="020B0502020202020204" pitchFamily="34" charset="0"/>
      <p:regular r:id="rId293"/>
      <p:bold r:id="rId294"/>
      <p:italic r:id="rId295"/>
      <p:boldItalic r:id="rId296"/>
    </p:embeddedFont>
    <p:embeddedFont>
      <p:font typeface="Wingdings 3" panose="05040102010807070707" pitchFamily="18" charset="2"/>
      <p:regular r:id="rId2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8" roundtripDataSignature="AMtx7mgqbRY0icyvwaGEyq9LrgSptBc1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D433"/>
    <a:srgbClr val="B31166"/>
    <a:srgbClr val="1E4F54"/>
    <a:srgbClr val="FFFFFF"/>
    <a:srgbClr val="EF53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A33F9-331B-4E44-936B-5B8908E3642C}" v="456" dt="2023-12-11T09:02:10.807"/>
    <p1510:client id="{ED9BBC5A-B4EE-41FB-919D-A4E5DC919A83}" v="2998" dt="2023-12-11T10:55:13.976"/>
  </p1510:revLst>
</p1510:revInfo>
</file>

<file path=ppt/tableStyles.xml><?xml version="1.0" encoding="utf-8"?>
<a:tblStyleLst xmlns:a="http://schemas.openxmlformats.org/drawingml/2006/main" def="{F8ADA8C8-9D9E-440E-88DF-79A440AC62A6}">
  <a:tblStyle styleId="{F8ADA8C8-9D9E-440E-88DF-79A440AC62A6}"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2E6EA"/>
          </a:solidFill>
        </a:fill>
      </a:tcStyle>
    </a:wholeTbl>
    <a:band1H>
      <a:tcTxStyle/>
      <a:tcStyle>
        <a:tcBdr/>
        <a:fill>
          <a:solidFill>
            <a:srgbClr val="E4CAD2"/>
          </a:solidFill>
        </a:fill>
      </a:tcStyle>
    </a:band1H>
    <a:band2H>
      <a:tcTxStyle/>
      <a:tcStyle>
        <a:tcBdr/>
      </a:tcStyle>
    </a:band2H>
    <a:band1V>
      <a:tcTxStyle/>
      <a:tcStyle>
        <a:tcBdr/>
        <a:fill>
          <a:solidFill>
            <a:srgbClr val="E4CAD2"/>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3FC22CE-5A72-480A-A6C7-ED172C0239D1}" styleName="Table_1">
    <a:wholeTbl>
      <a:tcTxStyle b="off" i="off">
        <a:font>
          <a:latin typeface="Century Gothic"/>
          <a:ea typeface="Century Gothic"/>
          <a:cs typeface="Century Gothic"/>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94660"/>
  </p:normalViewPr>
  <p:slideViewPr>
    <p:cSldViewPr snapToGrid="0">
      <p:cViewPr varScale="1">
        <p:scale>
          <a:sx n="78" d="100"/>
          <a:sy n="78" d="100"/>
        </p:scale>
        <p:origin x="96"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presProps" Target="presProps.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font" Target="fonts/font2.fntdata"/><Relationship Id="rId304" Type="http://schemas.microsoft.com/office/2015/10/relationships/revisionInfo" Target="revisionInfo.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font" Target="fonts/font3.fntdata"/><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font" Target="fonts/font4.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font" Target="fonts/font5.fntdata"/><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font" Target="fonts/font6.fntdata"/><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font" Target="fonts/font7.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font" Target="fonts/font8.fntdata"/><Relationship Id="rId300" Type="http://schemas.openxmlformats.org/officeDocument/2006/relationships/viewProps" Target="viewProp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font" Target="fonts/font9.fntdata"/><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customschemas.google.com/relationships/presentationmetadata" Target="metadata"/><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notesMaster" Target="notesMasters/notesMaster1.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microsoft.com/office/2016/11/relationships/changesInfo" Target="changesInfos/changesInfo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font" Target="fonts/font1.fntdata"/><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ria Espinosa Martínez" userId="746d442d943fc3cb" providerId="Windows Live" clId="Web-{ED9BBC5A-B4EE-41FB-919D-A4E5DC919A83}"/>
    <pc:docChg chg="addSld modSld">
      <pc:chgData name="Nuria Espinosa Martínez" userId="746d442d943fc3cb" providerId="Windows Live" clId="Web-{ED9BBC5A-B4EE-41FB-919D-A4E5DC919A83}" dt="2023-12-11T10:55:13.976" v="2642"/>
      <pc:docMkLst>
        <pc:docMk/>
      </pc:docMkLst>
      <pc:sldChg chg="modSp">
        <pc:chgData name="Nuria Espinosa Martínez" userId="746d442d943fc3cb" providerId="Windows Live" clId="Web-{ED9BBC5A-B4EE-41FB-919D-A4E5DC919A83}" dt="2023-12-11T10:54:07.397" v="2578" actId="20577"/>
        <pc:sldMkLst>
          <pc:docMk/>
          <pc:sldMk cId="2081244055" sldId="647"/>
        </pc:sldMkLst>
        <pc:spChg chg="mod">
          <ac:chgData name="Nuria Espinosa Martínez" userId="746d442d943fc3cb" providerId="Windows Live" clId="Web-{ED9BBC5A-B4EE-41FB-919D-A4E5DC919A83}" dt="2023-12-11T10:54:07.397" v="2578" actId="20577"/>
          <ac:spMkLst>
            <pc:docMk/>
            <pc:sldMk cId="2081244055" sldId="647"/>
            <ac:spMk id="3" creationId="{0E13E813-E9BD-4299-8520-A054C42F4081}"/>
          </ac:spMkLst>
        </pc:spChg>
      </pc:sldChg>
      <pc:sldChg chg="addSp delSp modSp">
        <pc:chgData name="Nuria Espinosa Martínez" userId="746d442d943fc3cb" providerId="Windows Live" clId="Web-{ED9BBC5A-B4EE-41FB-919D-A4E5DC919A83}" dt="2023-12-11T09:22:38.642" v="229"/>
        <pc:sldMkLst>
          <pc:docMk/>
          <pc:sldMk cId="51873077" sldId="886"/>
        </pc:sldMkLst>
        <pc:spChg chg="del">
          <ac:chgData name="Nuria Espinosa Martínez" userId="746d442d943fc3cb" providerId="Windows Live" clId="Web-{ED9BBC5A-B4EE-41FB-919D-A4E5DC919A83}" dt="2023-12-11T09:22:38.642" v="229"/>
          <ac:spMkLst>
            <pc:docMk/>
            <pc:sldMk cId="51873077" sldId="886"/>
            <ac:spMk id="2" creationId="{BCBD2D1E-CB97-6062-F794-BBE11DBC7AFA}"/>
          </ac:spMkLst>
        </pc:spChg>
        <pc:spChg chg="add mod">
          <ac:chgData name="Nuria Espinosa Martínez" userId="746d442d943fc3cb" providerId="Windows Live" clId="Web-{ED9BBC5A-B4EE-41FB-919D-A4E5DC919A83}" dt="2023-12-11T09:22:38.642" v="229"/>
          <ac:spMkLst>
            <pc:docMk/>
            <pc:sldMk cId="51873077" sldId="886"/>
            <ac:spMk id="4" creationId="{9CA3DE4B-12BC-9EC7-AB9F-C8D84A50CB86}"/>
          </ac:spMkLst>
        </pc:spChg>
      </pc:sldChg>
      <pc:sldChg chg="modSp">
        <pc:chgData name="Nuria Espinosa Martínez" userId="746d442d943fc3cb" providerId="Windows Live" clId="Web-{ED9BBC5A-B4EE-41FB-919D-A4E5DC919A83}" dt="2023-12-11T09:21:03.654" v="219" actId="1076"/>
        <pc:sldMkLst>
          <pc:docMk/>
          <pc:sldMk cId="3035458355" sldId="888"/>
        </pc:sldMkLst>
        <pc:spChg chg="mod">
          <ac:chgData name="Nuria Espinosa Martínez" userId="746d442d943fc3cb" providerId="Windows Live" clId="Web-{ED9BBC5A-B4EE-41FB-919D-A4E5DC919A83}" dt="2023-12-11T09:20:58.592" v="218" actId="14100"/>
          <ac:spMkLst>
            <pc:docMk/>
            <pc:sldMk cId="3035458355" sldId="888"/>
            <ac:spMk id="4" creationId="{289F76B1-5DBA-4A16-9D64-9019663E3FB5}"/>
          </ac:spMkLst>
        </pc:spChg>
        <pc:spChg chg="mod">
          <ac:chgData name="Nuria Espinosa Martínez" userId="746d442d943fc3cb" providerId="Windows Live" clId="Web-{ED9BBC5A-B4EE-41FB-919D-A4E5DC919A83}" dt="2023-12-11T09:21:03.654" v="219" actId="1076"/>
          <ac:spMkLst>
            <pc:docMk/>
            <pc:sldMk cId="3035458355" sldId="888"/>
            <ac:spMk id="5" creationId="{8516D311-D35C-4979-8113-8B4014BFDF29}"/>
          </ac:spMkLst>
        </pc:spChg>
      </pc:sldChg>
      <pc:sldChg chg="addSp delSp modSp add replId">
        <pc:chgData name="Nuria Espinosa Martínez" userId="746d442d943fc3cb" providerId="Windows Live" clId="Web-{ED9BBC5A-B4EE-41FB-919D-A4E5DC919A83}" dt="2023-12-11T09:22:10.406" v="228"/>
        <pc:sldMkLst>
          <pc:docMk/>
          <pc:sldMk cId="545530761" sldId="889"/>
        </pc:sldMkLst>
        <pc:spChg chg="del">
          <ac:chgData name="Nuria Espinosa Martínez" userId="746d442d943fc3cb" providerId="Windows Live" clId="Web-{ED9BBC5A-B4EE-41FB-919D-A4E5DC919A83}" dt="2023-12-11T09:21:11.577" v="221"/>
          <ac:spMkLst>
            <pc:docMk/>
            <pc:sldMk cId="545530761" sldId="889"/>
            <ac:spMk id="5" creationId="{8516D311-D35C-4979-8113-8B4014BFDF29}"/>
          </ac:spMkLst>
        </pc:spChg>
        <pc:picChg chg="add mod modCrop">
          <ac:chgData name="Nuria Espinosa Martínez" userId="746d442d943fc3cb" providerId="Windows Live" clId="Web-{ED9BBC5A-B4EE-41FB-919D-A4E5DC919A83}" dt="2023-12-11T09:22:10.406" v="228"/>
          <ac:picMkLst>
            <pc:docMk/>
            <pc:sldMk cId="545530761" sldId="889"/>
            <ac:picMk id="3" creationId="{34649B8E-D2CD-060A-AD34-0EAA33DB28BB}"/>
          </ac:picMkLst>
        </pc:picChg>
      </pc:sldChg>
      <pc:sldChg chg="delSp modSp add replId">
        <pc:chgData name="Nuria Espinosa Martínez" userId="746d442d943fc3cb" providerId="Windows Live" clId="Web-{ED9BBC5A-B4EE-41FB-919D-A4E5DC919A83}" dt="2023-12-11T10:20:38.457" v="1128" actId="20577"/>
        <pc:sldMkLst>
          <pc:docMk/>
          <pc:sldMk cId="3069006913" sldId="890"/>
        </pc:sldMkLst>
        <pc:spChg chg="del">
          <ac:chgData name="Nuria Espinosa Martínez" userId="746d442d943fc3cb" providerId="Windows Live" clId="Web-{ED9BBC5A-B4EE-41FB-919D-A4E5DC919A83}" dt="2023-12-11T09:22:50.579" v="231"/>
          <ac:spMkLst>
            <pc:docMk/>
            <pc:sldMk cId="3069006913" sldId="890"/>
            <ac:spMk id="4" creationId="{9CA3DE4B-12BC-9EC7-AB9F-C8D84A50CB86}"/>
          </ac:spMkLst>
        </pc:spChg>
        <pc:spChg chg="mod">
          <ac:chgData name="Nuria Espinosa Martínez" userId="746d442d943fc3cb" providerId="Windows Live" clId="Web-{ED9BBC5A-B4EE-41FB-919D-A4E5DC919A83}" dt="2023-12-11T10:20:38.457" v="1128" actId="20577"/>
          <ac:spMkLst>
            <pc:docMk/>
            <pc:sldMk cId="3069006913" sldId="890"/>
            <ac:spMk id="638" creationId="{00000000-0000-0000-0000-000000000000}"/>
          </ac:spMkLst>
        </pc:spChg>
        <pc:spChg chg="mod">
          <ac:chgData name="Nuria Espinosa Martínez" userId="746d442d943fc3cb" providerId="Windows Live" clId="Web-{ED9BBC5A-B4EE-41FB-919D-A4E5DC919A83}" dt="2023-12-11T10:14:03.306" v="1126" actId="20577"/>
          <ac:spMkLst>
            <pc:docMk/>
            <pc:sldMk cId="3069006913" sldId="890"/>
            <ac:spMk id="642" creationId="{00000000-0000-0000-0000-000000000000}"/>
          </ac:spMkLst>
        </pc:spChg>
      </pc:sldChg>
      <pc:sldChg chg="modSp add replId">
        <pc:chgData name="Nuria Espinosa Martínez" userId="746d442d943fc3cb" providerId="Windows Live" clId="Web-{ED9BBC5A-B4EE-41FB-919D-A4E5DC919A83}" dt="2023-12-11T09:35:40.166" v="1099" actId="20577"/>
        <pc:sldMkLst>
          <pc:docMk/>
          <pc:sldMk cId="1883362926" sldId="891"/>
        </pc:sldMkLst>
        <pc:spChg chg="mod">
          <ac:chgData name="Nuria Espinosa Martínez" userId="746d442d943fc3cb" providerId="Windows Live" clId="Web-{ED9BBC5A-B4EE-41FB-919D-A4E5DC919A83}" dt="2023-12-11T09:31:03.705" v="738" actId="20577"/>
          <ac:spMkLst>
            <pc:docMk/>
            <pc:sldMk cId="1883362926" sldId="891"/>
            <ac:spMk id="3" creationId="{DD5DE985-8896-4C25-A9F0-D2B6D824A93D}"/>
          </ac:spMkLst>
        </pc:spChg>
        <pc:spChg chg="mod">
          <ac:chgData name="Nuria Espinosa Martínez" userId="746d442d943fc3cb" providerId="Windows Live" clId="Web-{ED9BBC5A-B4EE-41FB-919D-A4E5DC919A83}" dt="2023-12-11T09:35:40.166" v="1099" actId="20577"/>
          <ac:spMkLst>
            <pc:docMk/>
            <pc:sldMk cId="1883362926" sldId="891"/>
            <ac:spMk id="4" creationId="{EF7B58C1-2AD4-4D25-8993-ED0182C703EA}"/>
          </ac:spMkLst>
        </pc:spChg>
      </pc:sldChg>
      <pc:sldChg chg="addSp delSp modSp add replId">
        <pc:chgData name="Nuria Espinosa Martínez" userId="746d442d943fc3cb" providerId="Windows Live" clId="Web-{ED9BBC5A-B4EE-41FB-919D-A4E5DC919A83}" dt="2023-12-11T10:21:43.255" v="1141"/>
        <pc:sldMkLst>
          <pc:docMk/>
          <pc:sldMk cId="3296537512" sldId="892"/>
        </pc:sldMkLst>
        <pc:picChg chg="add mod modCrop">
          <ac:chgData name="Nuria Espinosa Martínez" userId="746d442d943fc3cb" providerId="Windows Live" clId="Web-{ED9BBC5A-B4EE-41FB-919D-A4E5DC919A83}" dt="2023-12-11T10:21:43.255" v="1141"/>
          <ac:picMkLst>
            <pc:docMk/>
            <pc:sldMk cId="3296537512" sldId="892"/>
            <ac:picMk id="3" creationId="{407D9F59-ACB0-DA8A-BB6F-13F2F96BEA82}"/>
          </ac:picMkLst>
        </pc:picChg>
        <pc:picChg chg="del">
          <ac:chgData name="Nuria Espinosa Martínez" userId="746d442d943fc3cb" providerId="Windows Live" clId="Web-{ED9BBC5A-B4EE-41FB-919D-A4E5DC919A83}" dt="2023-12-11T10:20:54.191" v="1131"/>
          <ac:picMkLst>
            <pc:docMk/>
            <pc:sldMk cId="3296537512" sldId="892"/>
            <ac:picMk id="6" creationId="{D0917179-5027-003E-ADFF-7E54199A478E}"/>
          </ac:picMkLst>
        </pc:picChg>
      </pc:sldChg>
      <pc:sldChg chg="modSp add replId">
        <pc:chgData name="Nuria Espinosa Martínez" userId="746d442d943fc3cb" providerId="Windows Live" clId="Web-{ED9BBC5A-B4EE-41FB-919D-A4E5DC919A83}" dt="2023-12-11T10:36:27.120" v="1302" actId="20577"/>
        <pc:sldMkLst>
          <pc:docMk/>
          <pc:sldMk cId="1909940508" sldId="893"/>
        </pc:sldMkLst>
        <pc:spChg chg="mod">
          <ac:chgData name="Nuria Espinosa Martínez" userId="746d442d943fc3cb" providerId="Windows Live" clId="Web-{ED9BBC5A-B4EE-41FB-919D-A4E5DC919A83}" dt="2023-12-11T10:36:27.120" v="1302" actId="20577"/>
          <ac:spMkLst>
            <pc:docMk/>
            <pc:sldMk cId="1909940508" sldId="893"/>
            <ac:spMk id="3" creationId="{EC52C190-ED74-865B-0F1F-03C7991E7AE7}"/>
          </ac:spMkLst>
        </pc:spChg>
      </pc:sldChg>
      <pc:sldChg chg="modSp add replId">
        <pc:chgData name="Nuria Espinosa Martínez" userId="746d442d943fc3cb" providerId="Windows Live" clId="Web-{ED9BBC5A-B4EE-41FB-919D-A4E5DC919A83}" dt="2023-12-11T10:43:11.459" v="1548" actId="20577"/>
        <pc:sldMkLst>
          <pc:docMk/>
          <pc:sldMk cId="3685670165" sldId="894"/>
        </pc:sldMkLst>
        <pc:spChg chg="mod">
          <ac:chgData name="Nuria Espinosa Martínez" userId="746d442d943fc3cb" providerId="Windows Live" clId="Web-{ED9BBC5A-B4EE-41FB-919D-A4E5DC919A83}" dt="2023-12-11T10:37:16.544" v="1326" actId="20577"/>
          <ac:spMkLst>
            <pc:docMk/>
            <pc:sldMk cId="3685670165" sldId="894"/>
            <ac:spMk id="708" creationId="{00000000-0000-0000-0000-000000000000}"/>
          </ac:spMkLst>
        </pc:spChg>
        <pc:spChg chg="mod">
          <ac:chgData name="Nuria Espinosa Martínez" userId="746d442d943fc3cb" providerId="Windows Live" clId="Web-{ED9BBC5A-B4EE-41FB-919D-A4E5DC919A83}" dt="2023-12-11T10:43:11.459" v="1548" actId="20577"/>
          <ac:spMkLst>
            <pc:docMk/>
            <pc:sldMk cId="3685670165" sldId="894"/>
            <ac:spMk id="710" creationId="{00000000-0000-0000-0000-000000000000}"/>
          </ac:spMkLst>
        </pc:spChg>
      </pc:sldChg>
      <pc:sldChg chg="addSp delSp modSp add replId">
        <pc:chgData name="Nuria Espinosa Martínez" userId="746d442d943fc3cb" providerId="Windows Live" clId="Web-{ED9BBC5A-B4EE-41FB-919D-A4E5DC919A83}" dt="2023-12-11T10:55:13.976" v="2642"/>
        <pc:sldMkLst>
          <pc:docMk/>
          <pc:sldMk cId="801737434" sldId="895"/>
        </pc:sldMkLst>
        <pc:spChg chg="del">
          <ac:chgData name="Nuria Espinosa Martínez" userId="746d442d943fc3cb" providerId="Windows Live" clId="Web-{ED9BBC5A-B4EE-41FB-919D-A4E5DC919A83}" dt="2023-12-11T10:55:10.492" v="2641"/>
          <ac:spMkLst>
            <pc:docMk/>
            <pc:sldMk cId="801737434" sldId="895"/>
            <ac:spMk id="2" creationId="{BCBD2D1E-CB97-6062-F794-BBE11DBC7AFA}"/>
          </ac:spMkLst>
        </pc:spChg>
        <pc:spChg chg="add del mod">
          <ac:chgData name="Nuria Espinosa Martínez" userId="746d442d943fc3cb" providerId="Windows Live" clId="Web-{ED9BBC5A-B4EE-41FB-919D-A4E5DC919A83}" dt="2023-12-11T10:55:13.976" v="2642"/>
          <ac:spMkLst>
            <pc:docMk/>
            <pc:sldMk cId="801737434" sldId="895"/>
            <ac:spMk id="4" creationId="{832ADF63-8AC5-B00D-9DFE-D80772BFF1C1}"/>
          </ac:spMkLst>
        </pc:spChg>
        <pc:spChg chg="mod">
          <ac:chgData name="Nuria Espinosa Martínez" userId="746d442d943fc3cb" providerId="Windows Live" clId="Web-{ED9BBC5A-B4EE-41FB-919D-A4E5DC919A83}" dt="2023-12-11T10:55:07.476" v="2640" actId="20577"/>
          <ac:spMkLst>
            <pc:docMk/>
            <pc:sldMk cId="801737434" sldId="895"/>
            <ac:spMk id="638" creationId="{00000000-0000-0000-0000-000000000000}"/>
          </ac:spMkLst>
        </pc:spChg>
      </pc:sldChg>
    </pc:docChg>
  </pc:docChgLst>
  <pc:docChgLst>
    <pc:chgData name="Nuria Espinosa Martínez" userId="746d442d943fc3cb" providerId="Windows Live" clId="Web-{3EFA33F9-331B-4E44-936B-5B8908E3642C}"/>
    <pc:docChg chg="addSld modSld">
      <pc:chgData name="Nuria Espinosa Martínez" userId="746d442d943fc3cb" providerId="Windows Live" clId="Web-{3EFA33F9-331B-4E44-936B-5B8908E3642C}" dt="2023-12-11T09:02:10.807" v="453" actId="1076"/>
      <pc:docMkLst>
        <pc:docMk/>
      </pc:docMkLst>
      <pc:sldChg chg="modSp add replId">
        <pc:chgData name="Nuria Espinosa Martínez" userId="746d442d943fc3cb" providerId="Windows Live" clId="Web-{3EFA33F9-331B-4E44-936B-5B8908E3642C}" dt="2023-12-11T08:58:21.676" v="197" actId="14100"/>
        <pc:sldMkLst>
          <pc:docMk/>
          <pc:sldMk cId="51873077" sldId="886"/>
        </pc:sldMkLst>
        <pc:spChg chg="mod">
          <ac:chgData name="Nuria Espinosa Martínez" userId="746d442d943fc3cb" providerId="Windows Live" clId="Web-{3EFA33F9-331B-4E44-936B-5B8908E3642C}" dt="2023-12-11T08:55:24.452" v="19" actId="20577"/>
          <ac:spMkLst>
            <pc:docMk/>
            <pc:sldMk cId="51873077" sldId="886"/>
            <ac:spMk id="638" creationId="{00000000-0000-0000-0000-000000000000}"/>
          </ac:spMkLst>
        </pc:spChg>
        <pc:spChg chg="mod">
          <ac:chgData name="Nuria Espinosa Martínez" userId="746d442d943fc3cb" providerId="Windows Live" clId="Web-{3EFA33F9-331B-4E44-936B-5B8908E3642C}" dt="2023-12-11T08:58:21.676" v="197" actId="14100"/>
          <ac:spMkLst>
            <pc:docMk/>
            <pc:sldMk cId="51873077" sldId="886"/>
            <ac:spMk id="642" creationId="{00000000-0000-0000-0000-000000000000}"/>
          </ac:spMkLst>
        </pc:spChg>
      </pc:sldChg>
      <pc:sldChg chg="delSp modSp add replId">
        <pc:chgData name="Nuria Espinosa Martínez" userId="746d442d943fc3cb" providerId="Windows Live" clId="Web-{3EFA33F9-331B-4E44-936B-5B8908E3642C}" dt="2023-12-11T09:01:11.462" v="449"/>
        <pc:sldMkLst>
          <pc:docMk/>
          <pc:sldMk cId="505817827" sldId="887"/>
        </pc:sldMkLst>
        <pc:spChg chg="mod">
          <ac:chgData name="Nuria Espinosa Martínez" userId="746d442d943fc3cb" providerId="Windows Live" clId="Web-{3EFA33F9-331B-4E44-936B-5B8908E3642C}" dt="2023-12-11T09:00:53.492" v="447" actId="20577"/>
          <ac:spMkLst>
            <pc:docMk/>
            <pc:sldMk cId="505817827" sldId="887"/>
            <ac:spMk id="4" creationId="{289F76B1-5DBA-4A16-9D64-9019663E3FB5}"/>
          </ac:spMkLst>
        </pc:spChg>
        <pc:spChg chg="del">
          <ac:chgData name="Nuria Espinosa Martínez" userId="746d442d943fc3cb" providerId="Windows Live" clId="Web-{3EFA33F9-331B-4E44-936B-5B8908E3642C}" dt="2023-12-11T09:01:11.462" v="449"/>
          <ac:spMkLst>
            <pc:docMk/>
            <pc:sldMk cId="505817827" sldId="887"/>
            <ac:spMk id="5" creationId="{8516D311-D35C-4979-8113-8B4014BFDF29}"/>
          </ac:spMkLst>
        </pc:spChg>
      </pc:sldChg>
      <pc:sldChg chg="modSp add replId">
        <pc:chgData name="Nuria Espinosa Martínez" userId="746d442d943fc3cb" providerId="Windows Live" clId="Web-{3EFA33F9-331B-4E44-936B-5B8908E3642C}" dt="2023-12-11T09:02:10.807" v="453" actId="1076"/>
        <pc:sldMkLst>
          <pc:docMk/>
          <pc:sldMk cId="3035458355" sldId="888"/>
        </pc:sldMkLst>
        <pc:spChg chg="mod">
          <ac:chgData name="Nuria Espinosa Martínez" userId="746d442d943fc3cb" providerId="Windows Live" clId="Web-{3EFA33F9-331B-4E44-936B-5B8908E3642C}" dt="2023-12-11T09:01:20.665" v="451" actId="20577"/>
          <ac:spMkLst>
            <pc:docMk/>
            <pc:sldMk cId="3035458355" sldId="888"/>
            <ac:spMk id="4" creationId="{289F76B1-5DBA-4A16-9D64-9019663E3FB5}"/>
          </ac:spMkLst>
        </pc:spChg>
        <pc:spChg chg="mod">
          <ac:chgData name="Nuria Espinosa Martínez" userId="746d442d943fc3cb" providerId="Windows Live" clId="Web-{3EFA33F9-331B-4E44-936B-5B8908E3642C}" dt="2023-12-11T09:02:10.807" v="453" actId="1076"/>
          <ac:spMkLst>
            <pc:docMk/>
            <pc:sldMk cId="3035458355" sldId="888"/>
            <ac:spMk id="5" creationId="{8516D311-D35C-4979-8113-8B4014BFDF2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AFF5F-C994-4F97-A4F9-DA7D14090E2E}" type="doc">
      <dgm:prSet loTypeId="urn:microsoft.com/office/officeart/2005/8/layout/chevron1" loCatId="process" qsTypeId="urn:microsoft.com/office/officeart/2005/8/quickstyle/simple1" qsCatId="simple" csTypeId="urn:microsoft.com/office/officeart/2005/8/colors/accent1_2" csCatId="accent1" phldr="1"/>
      <dgm:spPr/>
    </dgm:pt>
    <dgm:pt modelId="{1D45D995-DBE9-4150-9CCD-B36C7D43880D}">
      <dgm:prSet phldrT="[Texto]"/>
      <dgm:spPr/>
      <dgm:t>
        <a:bodyPr/>
        <a:lstStyle/>
        <a:p>
          <a:r>
            <a:rPr lang="es-ES" dirty="0"/>
            <a:t>Nivel 0</a:t>
          </a:r>
        </a:p>
        <a:p>
          <a:r>
            <a:rPr lang="es-ES" dirty="0"/>
            <a:t>HTML</a:t>
          </a:r>
        </a:p>
      </dgm:t>
    </dgm:pt>
    <dgm:pt modelId="{9997BA12-3F77-4F5E-92BC-74A72D133C4D}" type="parTrans" cxnId="{D8449E6A-3566-4F30-A0E1-783C92073381}">
      <dgm:prSet/>
      <dgm:spPr/>
      <dgm:t>
        <a:bodyPr/>
        <a:lstStyle/>
        <a:p>
          <a:endParaRPr lang="es-ES"/>
        </a:p>
      </dgm:t>
    </dgm:pt>
    <dgm:pt modelId="{8BD58958-D376-4DB1-9A09-02B5F376EF4F}" type="sibTrans" cxnId="{D8449E6A-3566-4F30-A0E1-783C92073381}">
      <dgm:prSet/>
      <dgm:spPr/>
      <dgm:t>
        <a:bodyPr/>
        <a:lstStyle/>
        <a:p>
          <a:endParaRPr lang="es-ES"/>
        </a:p>
      </dgm:t>
    </dgm:pt>
    <dgm:pt modelId="{D7CB5CB7-20AB-4285-A9BF-55559FC2C847}">
      <dgm:prSet phldrT="[Texto]"/>
      <dgm:spPr>
        <a:solidFill>
          <a:schemeClr val="accent2"/>
        </a:solidFill>
        <a:ln>
          <a:solidFill>
            <a:schemeClr val="accent2"/>
          </a:solidFill>
        </a:ln>
      </dgm:spPr>
      <dgm:t>
        <a:bodyPr/>
        <a:lstStyle/>
        <a:p>
          <a:r>
            <a:rPr lang="es-ES" dirty="0"/>
            <a:t>Versión 1.0 </a:t>
          </a:r>
        </a:p>
        <a:p>
          <a:r>
            <a:rPr lang="es-ES" dirty="0"/>
            <a:t>HTML (nivel 1)</a:t>
          </a:r>
        </a:p>
      </dgm:t>
    </dgm:pt>
    <dgm:pt modelId="{5EB51342-7A10-4EF7-BA35-B2D2E7CDED0A}" type="parTrans" cxnId="{580ACD4A-D0BC-4B43-9432-99F36799D7E4}">
      <dgm:prSet/>
      <dgm:spPr/>
      <dgm:t>
        <a:bodyPr/>
        <a:lstStyle/>
        <a:p>
          <a:endParaRPr lang="es-ES"/>
        </a:p>
      </dgm:t>
    </dgm:pt>
    <dgm:pt modelId="{E5CE63BC-448E-4DA7-AEA6-DC308D67D0C6}" type="sibTrans" cxnId="{580ACD4A-D0BC-4B43-9432-99F36799D7E4}">
      <dgm:prSet/>
      <dgm:spPr/>
      <dgm:t>
        <a:bodyPr/>
        <a:lstStyle/>
        <a:p>
          <a:endParaRPr lang="es-ES"/>
        </a:p>
      </dgm:t>
    </dgm:pt>
    <dgm:pt modelId="{AAC479BE-15BA-4305-B04F-BE70198DA85D}">
      <dgm:prSet phldrT="[Texto]"/>
      <dgm:spPr>
        <a:solidFill>
          <a:schemeClr val="accent3"/>
        </a:solidFill>
        <a:ln>
          <a:solidFill>
            <a:schemeClr val="accent3"/>
          </a:solidFill>
        </a:ln>
      </dgm:spPr>
      <dgm:t>
        <a:bodyPr/>
        <a:lstStyle/>
        <a:p>
          <a:r>
            <a:rPr lang="es-ES" dirty="0"/>
            <a:t>Versión 2.0 HTML (nivel 2)</a:t>
          </a:r>
        </a:p>
      </dgm:t>
    </dgm:pt>
    <dgm:pt modelId="{292ECA1D-15EA-40F2-9C5C-B6DAFC3CEDFE}" type="parTrans" cxnId="{28AAC9B8-9BCC-4AEE-95C9-193EB9AD4DA4}">
      <dgm:prSet/>
      <dgm:spPr/>
      <dgm:t>
        <a:bodyPr/>
        <a:lstStyle/>
        <a:p>
          <a:endParaRPr lang="es-ES"/>
        </a:p>
      </dgm:t>
    </dgm:pt>
    <dgm:pt modelId="{9B5E0F0B-40B9-45C6-8FDF-2D950DA7D482}" type="sibTrans" cxnId="{28AAC9B8-9BCC-4AEE-95C9-193EB9AD4DA4}">
      <dgm:prSet/>
      <dgm:spPr/>
      <dgm:t>
        <a:bodyPr/>
        <a:lstStyle/>
        <a:p>
          <a:endParaRPr lang="es-ES"/>
        </a:p>
      </dgm:t>
    </dgm:pt>
    <dgm:pt modelId="{23354242-802D-46B4-A0D0-7B82A06EBD22}">
      <dgm:prSet phldrT="[Texto]"/>
      <dgm:spPr>
        <a:solidFill>
          <a:schemeClr val="accent4"/>
        </a:solidFill>
        <a:ln>
          <a:solidFill>
            <a:schemeClr val="accent4">
              <a:lumMod val="20000"/>
              <a:lumOff val="80000"/>
            </a:schemeClr>
          </a:solidFill>
        </a:ln>
      </dgm:spPr>
      <dgm:t>
        <a:bodyPr/>
        <a:lstStyle/>
        <a:p>
          <a:r>
            <a:rPr lang="es-ES" dirty="0"/>
            <a:t>HTML 3.0</a:t>
          </a:r>
        </a:p>
        <a:p>
          <a:r>
            <a:rPr lang="es-ES" dirty="0"/>
            <a:t>(nivel 3)</a:t>
          </a:r>
        </a:p>
      </dgm:t>
    </dgm:pt>
    <dgm:pt modelId="{FC9EA14A-60E3-4645-AE1E-0F0700E9E970}" type="parTrans" cxnId="{C29E95B9-F33F-45E5-8CA6-384390AC6E69}">
      <dgm:prSet/>
      <dgm:spPr/>
      <dgm:t>
        <a:bodyPr/>
        <a:lstStyle/>
        <a:p>
          <a:endParaRPr lang="es-ES"/>
        </a:p>
      </dgm:t>
    </dgm:pt>
    <dgm:pt modelId="{57A92F38-B935-410C-88F4-805EECB4AFEA}" type="sibTrans" cxnId="{C29E95B9-F33F-45E5-8CA6-384390AC6E69}">
      <dgm:prSet/>
      <dgm:spPr/>
      <dgm:t>
        <a:bodyPr/>
        <a:lstStyle/>
        <a:p>
          <a:endParaRPr lang="es-ES"/>
        </a:p>
      </dgm:t>
    </dgm:pt>
    <dgm:pt modelId="{1A7F07A7-E917-4F6B-A35A-2921D1A16BFC}">
      <dgm:prSet phldrT="[Texto]"/>
      <dgm:spPr>
        <a:solidFill>
          <a:schemeClr val="accent5"/>
        </a:solidFill>
        <a:ln>
          <a:solidFill>
            <a:schemeClr val="accent5"/>
          </a:solidFill>
        </a:ln>
      </dgm:spPr>
      <dgm:t>
        <a:bodyPr/>
        <a:lstStyle/>
        <a:p>
          <a:r>
            <a:rPr lang="es-ES" dirty="0"/>
            <a:t>HTML 4.0</a:t>
          </a:r>
        </a:p>
        <a:p>
          <a:r>
            <a:rPr lang="es-ES" dirty="0"/>
            <a:t>HTML 4.01</a:t>
          </a:r>
        </a:p>
      </dgm:t>
    </dgm:pt>
    <dgm:pt modelId="{ACACB8AB-BAE6-44C7-9853-03316C6C6CE0}" type="parTrans" cxnId="{4A736630-4A2F-4640-9ACD-6378C1DE9AF4}">
      <dgm:prSet/>
      <dgm:spPr/>
      <dgm:t>
        <a:bodyPr/>
        <a:lstStyle/>
        <a:p>
          <a:endParaRPr lang="es-ES"/>
        </a:p>
      </dgm:t>
    </dgm:pt>
    <dgm:pt modelId="{003EF237-A9C2-4946-BE8C-E6E4AA94121A}" type="sibTrans" cxnId="{4A736630-4A2F-4640-9ACD-6378C1DE9AF4}">
      <dgm:prSet/>
      <dgm:spPr/>
      <dgm:t>
        <a:bodyPr/>
        <a:lstStyle/>
        <a:p>
          <a:endParaRPr lang="es-ES"/>
        </a:p>
      </dgm:t>
    </dgm:pt>
    <dgm:pt modelId="{3F9609B3-9D13-4808-BAC1-11C8BE1F78BC}">
      <dgm:prSet phldrT="[Texto]"/>
      <dgm:spPr>
        <a:solidFill>
          <a:schemeClr val="accent6">
            <a:lumMod val="20000"/>
            <a:lumOff val="80000"/>
          </a:schemeClr>
        </a:solidFill>
        <a:ln>
          <a:solidFill>
            <a:schemeClr val="accent6"/>
          </a:solidFill>
        </a:ln>
      </dgm:spPr>
      <dgm:t>
        <a:bodyPr/>
        <a:lstStyle/>
        <a:p>
          <a:r>
            <a:rPr lang="es-ES" dirty="0">
              <a:solidFill>
                <a:schemeClr val="accent6"/>
              </a:solidFill>
            </a:rPr>
            <a:t>HTML5</a:t>
          </a:r>
        </a:p>
      </dgm:t>
    </dgm:pt>
    <dgm:pt modelId="{351663C0-50B7-4386-9E7C-1A4A426108C0}" type="parTrans" cxnId="{2CD7D9B2-0554-4862-85B1-9A29A0FE5F89}">
      <dgm:prSet/>
      <dgm:spPr/>
      <dgm:t>
        <a:bodyPr/>
        <a:lstStyle/>
        <a:p>
          <a:endParaRPr lang="es-ES"/>
        </a:p>
      </dgm:t>
    </dgm:pt>
    <dgm:pt modelId="{B13FBA3C-BC2E-4C82-8118-6D1EF16F7DB2}" type="sibTrans" cxnId="{2CD7D9B2-0554-4862-85B1-9A29A0FE5F89}">
      <dgm:prSet/>
      <dgm:spPr/>
      <dgm:t>
        <a:bodyPr/>
        <a:lstStyle/>
        <a:p>
          <a:endParaRPr lang="es-ES"/>
        </a:p>
      </dgm:t>
    </dgm:pt>
    <dgm:pt modelId="{DF2704D5-2A57-4C79-9742-615F98E26E40}">
      <dgm:prSet phldrT="[Texto]"/>
      <dgm:spPr>
        <a:solidFill>
          <a:schemeClr val="accent6"/>
        </a:solidFill>
        <a:ln>
          <a:solidFill>
            <a:schemeClr val="accent6"/>
          </a:solidFill>
        </a:ln>
      </dgm:spPr>
      <dgm:t>
        <a:bodyPr/>
        <a:lstStyle/>
        <a:p>
          <a:r>
            <a:rPr lang="es-ES" dirty="0" err="1"/>
            <a:t>XHTML</a:t>
          </a:r>
          <a:endParaRPr lang="es-ES" dirty="0"/>
        </a:p>
      </dgm:t>
    </dgm:pt>
    <dgm:pt modelId="{8BE163F5-BC8D-4EE7-8BB4-527A95DAEE72}" type="parTrans" cxnId="{9F6AC9E1-90CB-4A83-A13B-928B07CC0C87}">
      <dgm:prSet/>
      <dgm:spPr/>
      <dgm:t>
        <a:bodyPr/>
        <a:lstStyle/>
        <a:p>
          <a:endParaRPr lang="es-ES"/>
        </a:p>
      </dgm:t>
    </dgm:pt>
    <dgm:pt modelId="{B51554E5-3FC8-4D95-9559-8371EFBE61AE}" type="sibTrans" cxnId="{9F6AC9E1-90CB-4A83-A13B-928B07CC0C87}">
      <dgm:prSet/>
      <dgm:spPr/>
      <dgm:t>
        <a:bodyPr/>
        <a:lstStyle/>
        <a:p>
          <a:endParaRPr lang="es-ES"/>
        </a:p>
      </dgm:t>
    </dgm:pt>
    <dgm:pt modelId="{EFB288AC-0139-4DC7-997B-E1CA23F245C2}" type="pres">
      <dgm:prSet presAssocID="{251AFF5F-C994-4F97-A4F9-DA7D14090E2E}" presName="Name0" presStyleCnt="0">
        <dgm:presLayoutVars>
          <dgm:dir/>
          <dgm:animLvl val="lvl"/>
          <dgm:resizeHandles val="exact"/>
        </dgm:presLayoutVars>
      </dgm:prSet>
      <dgm:spPr/>
    </dgm:pt>
    <dgm:pt modelId="{353DBBAA-6A9F-4158-A5A1-F7872A8809BB}" type="pres">
      <dgm:prSet presAssocID="{1D45D995-DBE9-4150-9CCD-B36C7D43880D}" presName="parTxOnly" presStyleLbl="node1" presStyleIdx="0" presStyleCnt="7">
        <dgm:presLayoutVars>
          <dgm:chMax val="0"/>
          <dgm:chPref val="0"/>
          <dgm:bulletEnabled val="1"/>
        </dgm:presLayoutVars>
      </dgm:prSet>
      <dgm:spPr/>
    </dgm:pt>
    <dgm:pt modelId="{CCA3EDBE-3B73-444D-8301-F4F908EA63BF}" type="pres">
      <dgm:prSet presAssocID="{8BD58958-D376-4DB1-9A09-02B5F376EF4F}" presName="parTxOnlySpace" presStyleCnt="0"/>
      <dgm:spPr/>
    </dgm:pt>
    <dgm:pt modelId="{51997011-FAA5-479B-A6A3-730EF8389359}" type="pres">
      <dgm:prSet presAssocID="{D7CB5CB7-20AB-4285-A9BF-55559FC2C847}" presName="parTxOnly" presStyleLbl="node1" presStyleIdx="1" presStyleCnt="7">
        <dgm:presLayoutVars>
          <dgm:chMax val="0"/>
          <dgm:chPref val="0"/>
          <dgm:bulletEnabled val="1"/>
        </dgm:presLayoutVars>
      </dgm:prSet>
      <dgm:spPr/>
    </dgm:pt>
    <dgm:pt modelId="{140DFE07-95BE-402B-A3D6-F2BF3CBB2151}" type="pres">
      <dgm:prSet presAssocID="{E5CE63BC-448E-4DA7-AEA6-DC308D67D0C6}" presName="parTxOnlySpace" presStyleCnt="0"/>
      <dgm:spPr/>
    </dgm:pt>
    <dgm:pt modelId="{AF48E9F8-64E6-4C4D-BB5C-88EDC90C66E4}" type="pres">
      <dgm:prSet presAssocID="{AAC479BE-15BA-4305-B04F-BE70198DA85D}" presName="parTxOnly" presStyleLbl="node1" presStyleIdx="2" presStyleCnt="7">
        <dgm:presLayoutVars>
          <dgm:chMax val="0"/>
          <dgm:chPref val="0"/>
          <dgm:bulletEnabled val="1"/>
        </dgm:presLayoutVars>
      </dgm:prSet>
      <dgm:spPr/>
    </dgm:pt>
    <dgm:pt modelId="{52F1CA22-7421-46C2-9935-A910FD45FA10}" type="pres">
      <dgm:prSet presAssocID="{9B5E0F0B-40B9-45C6-8FDF-2D950DA7D482}" presName="parTxOnlySpace" presStyleCnt="0"/>
      <dgm:spPr/>
    </dgm:pt>
    <dgm:pt modelId="{285EC68C-072A-4CAD-90E6-A6094B1F31B1}" type="pres">
      <dgm:prSet presAssocID="{23354242-802D-46B4-A0D0-7B82A06EBD22}" presName="parTxOnly" presStyleLbl="node1" presStyleIdx="3" presStyleCnt="7">
        <dgm:presLayoutVars>
          <dgm:chMax val="0"/>
          <dgm:chPref val="0"/>
          <dgm:bulletEnabled val="1"/>
        </dgm:presLayoutVars>
      </dgm:prSet>
      <dgm:spPr/>
    </dgm:pt>
    <dgm:pt modelId="{79A25B70-82E3-40D3-BEC7-1C44A508499A}" type="pres">
      <dgm:prSet presAssocID="{57A92F38-B935-410C-88F4-805EECB4AFEA}" presName="parTxOnlySpace" presStyleCnt="0"/>
      <dgm:spPr/>
    </dgm:pt>
    <dgm:pt modelId="{1D426C06-402F-4B54-A9B7-A99316F8FA0B}" type="pres">
      <dgm:prSet presAssocID="{1A7F07A7-E917-4F6B-A35A-2921D1A16BFC}" presName="parTxOnly" presStyleLbl="node1" presStyleIdx="4" presStyleCnt="7">
        <dgm:presLayoutVars>
          <dgm:chMax val="0"/>
          <dgm:chPref val="0"/>
          <dgm:bulletEnabled val="1"/>
        </dgm:presLayoutVars>
      </dgm:prSet>
      <dgm:spPr/>
    </dgm:pt>
    <dgm:pt modelId="{05DA1CF8-0131-43B2-A466-2A1072F78053}" type="pres">
      <dgm:prSet presAssocID="{003EF237-A9C2-4946-BE8C-E6E4AA94121A}" presName="parTxOnlySpace" presStyleCnt="0"/>
      <dgm:spPr/>
    </dgm:pt>
    <dgm:pt modelId="{F2B17C37-892D-4914-8A68-80C4AEF2D88E}" type="pres">
      <dgm:prSet presAssocID="{DF2704D5-2A57-4C79-9742-615F98E26E40}" presName="parTxOnly" presStyleLbl="node1" presStyleIdx="5" presStyleCnt="7">
        <dgm:presLayoutVars>
          <dgm:chMax val="0"/>
          <dgm:chPref val="0"/>
          <dgm:bulletEnabled val="1"/>
        </dgm:presLayoutVars>
      </dgm:prSet>
      <dgm:spPr/>
    </dgm:pt>
    <dgm:pt modelId="{62A8C9F1-5170-4B61-B53C-DC40BE73681B}" type="pres">
      <dgm:prSet presAssocID="{B51554E5-3FC8-4D95-9559-8371EFBE61AE}" presName="parTxOnlySpace" presStyleCnt="0"/>
      <dgm:spPr/>
    </dgm:pt>
    <dgm:pt modelId="{EC8B42C5-0B0C-4ED2-AB90-7B37ADFBACE3}" type="pres">
      <dgm:prSet presAssocID="{3F9609B3-9D13-4808-BAC1-11C8BE1F78BC}" presName="parTxOnly" presStyleLbl="node1" presStyleIdx="6" presStyleCnt="7">
        <dgm:presLayoutVars>
          <dgm:chMax val="0"/>
          <dgm:chPref val="0"/>
          <dgm:bulletEnabled val="1"/>
        </dgm:presLayoutVars>
      </dgm:prSet>
      <dgm:spPr/>
    </dgm:pt>
  </dgm:ptLst>
  <dgm:cxnLst>
    <dgm:cxn modelId="{03DE0720-1395-4683-B590-EEA5A8DE61FB}" type="presOf" srcId="{DF2704D5-2A57-4C79-9742-615F98E26E40}" destId="{F2B17C37-892D-4914-8A68-80C4AEF2D88E}" srcOrd="0" destOrd="0" presId="urn:microsoft.com/office/officeart/2005/8/layout/chevron1"/>
    <dgm:cxn modelId="{1CCD4E29-C46E-4974-AD73-64EB8B3AEE88}" type="presOf" srcId="{3F9609B3-9D13-4808-BAC1-11C8BE1F78BC}" destId="{EC8B42C5-0B0C-4ED2-AB90-7B37ADFBACE3}" srcOrd="0" destOrd="0" presId="urn:microsoft.com/office/officeart/2005/8/layout/chevron1"/>
    <dgm:cxn modelId="{4A736630-4A2F-4640-9ACD-6378C1DE9AF4}" srcId="{251AFF5F-C994-4F97-A4F9-DA7D14090E2E}" destId="{1A7F07A7-E917-4F6B-A35A-2921D1A16BFC}" srcOrd="4" destOrd="0" parTransId="{ACACB8AB-BAE6-44C7-9853-03316C6C6CE0}" sibTransId="{003EF237-A9C2-4946-BE8C-E6E4AA94121A}"/>
    <dgm:cxn modelId="{BE2B8E3C-4BAB-47E3-B833-7888EB33CA6D}" type="presOf" srcId="{1D45D995-DBE9-4150-9CCD-B36C7D43880D}" destId="{353DBBAA-6A9F-4158-A5A1-F7872A8809BB}" srcOrd="0" destOrd="0" presId="urn:microsoft.com/office/officeart/2005/8/layout/chevron1"/>
    <dgm:cxn modelId="{D8449E6A-3566-4F30-A0E1-783C92073381}" srcId="{251AFF5F-C994-4F97-A4F9-DA7D14090E2E}" destId="{1D45D995-DBE9-4150-9CCD-B36C7D43880D}" srcOrd="0" destOrd="0" parTransId="{9997BA12-3F77-4F5E-92BC-74A72D133C4D}" sibTransId="{8BD58958-D376-4DB1-9A09-02B5F376EF4F}"/>
    <dgm:cxn modelId="{580ACD4A-D0BC-4B43-9432-99F36799D7E4}" srcId="{251AFF5F-C994-4F97-A4F9-DA7D14090E2E}" destId="{D7CB5CB7-20AB-4285-A9BF-55559FC2C847}" srcOrd="1" destOrd="0" parTransId="{5EB51342-7A10-4EF7-BA35-B2D2E7CDED0A}" sibTransId="{E5CE63BC-448E-4DA7-AEA6-DC308D67D0C6}"/>
    <dgm:cxn modelId="{C5E0B37D-FF67-460B-8626-31D563F6DC7F}" type="presOf" srcId="{1A7F07A7-E917-4F6B-A35A-2921D1A16BFC}" destId="{1D426C06-402F-4B54-A9B7-A99316F8FA0B}" srcOrd="0" destOrd="0" presId="urn:microsoft.com/office/officeart/2005/8/layout/chevron1"/>
    <dgm:cxn modelId="{1CCC51AE-727A-4E72-AA3A-FE2F77B43501}" type="presOf" srcId="{23354242-802D-46B4-A0D0-7B82A06EBD22}" destId="{285EC68C-072A-4CAD-90E6-A6094B1F31B1}" srcOrd="0" destOrd="0" presId="urn:microsoft.com/office/officeart/2005/8/layout/chevron1"/>
    <dgm:cxn modelId="{2CD7D9B2-0554-4862-85B1-9A29A0FE5F89}" srcId="{251AFF5F-C994-4F97-A4F9-DA7D14090E2E}" destId="{3F9609B3-9D13-4808-BAC1-11C8BE1F78BC}" srcOrd="6" destOrd="0" parTransId="{351663C0-50B7-4386-9E7C-1A4A426108C0}" sibTransId="{B13FBA3C-BC2E-4C82-8118-6D1EF16F7DB2}"/>
    <dgm:cxn modelId="{9C8E39B4-20C6-43B2-B84A-48AA2A213CE0}" type="presOf" srcId="{251AFF5F-C994-4F97-A4F9-DA7D14090E2E}" destId="{EFB288AC-0139-4DC7-997B-E1CA23F245C2}" srcOrd="0" destOrd="0" presId="urn:microsoft.com/office/officeart/2005/8/layout/chevron1"/>
    <dgm:cxn modelId="{28AAC9B8-9BCC-4AEE-95C9-193EB9AD4DA4}" srcId="{251AFF5F-C994-4F97-A4F9-DA7D14090E2E}" destId="{AAC479BE-15BA-4305-B04F-BE70198DA85D}" srcOrd="2" destOrd="0" parTransId="{292ECA1D-15EA-40F2-9C5C-B6DAFC3CEDFE}" sibTransId="{9B5E0F0B-40B9-45C6-8FDF-2D950DA7D482}"/>
    <dgm:cxn modelId="{C29E95B9-F33F-45E5-8CA6-384390AC6E69}" srcId="{251AFF5F-C994-4F97-A4F9-DA7D14090E2E}" destId="{23354242-802D-46B4-A0D0-7B82A06EBD22}" srcOrd="3" destOrd="0" parTransId="{FC9EA14A-60E3-4645-AE1E-0F0700E9E970}" sibTransId="{57A92F38-B935-410C-88F4-805EECB4AFEA}"/>
    <dgm:cxn modelId="{9F6AC9E1-90CB-4A83-A13B-928B07CC0C87}" srcId="{251AFF5F-C994-4F97-A4F9-DA7D14090E2E}" destId="{DF2704D5-2A57-4C79-9742-615F98E26E40}" srcOrd="5" destOrd="0" parTransId="{8BE163F5-BC8D-4EE7-8BB4-527A95DAEE72}" sibTransId="{B51554E5-3FC8-4D95-9559-8371EFBE61AE}"/>
    <dgm:cxn modelId="{2DF6E3E9-0B00-4A0A-9676-B1D8A528C14F}" type="presOf" srcId="{D7CB5CB7-20AB-4285-A9BF-55559FC2C847}" destId="{51997011-FAA5-479B-A6A3-730EF8389359}" srcOrd="0" destOrd="0" presId="urn:microsoft.com/office/officeart/2005/8/layout/chevron1"/>
    <dgm:cxn modelId="{C6AD89F8-1257-4E69-A69D-AF96E5550F5E}" type="presOf" srcId="{AAC479BE-15BA-4305-B04F-BE70198DA85D}" destId="{AF48E9F8-64E6-4C4D-BB5C-88EDC90C66E4}" srcOrd="0" destOrd="0" presId="urn:microsoft.com/office/officeart/2005/8/layout/chevron1"/>
    <dgm:cxn modelId="{3D97594C-74E6-4B70-B229-38848457B2BA}" type="presParOf" srcId="{EFB288AC-0139-4DC7-997B-E1CA23F245C2}" destId="{353DBBAA-6A9F-4158-A5A1-F7872A8809BB}" srcOrd="0" destOrd="0" presId="urn:microsoft.com/office/officeart/2005/8/layout/chevron1"/>
    <dgm:cxn modelId="{C526B663-A615-4280-993A-BBF22B3F01DC}" type="presParOf" srcId="{EFB288AC-0139-4DC7-997B-E1CA23F245C2}" destId="{CCA3EDBE-3B73-444D-8301-F4F908EA63BF}" srcOrd="1" destOrd="0" presId="urn:microsoft.com/office/officeart/2005/8/layout/chevron1"/>
    <dgm:cxn modelId="{D1120F23-61FC-4FD3-B21B-027C4BEACA1D}" type="presParOf" srcId="{EFB288AC-0139-4DC7-997B-E1CA23F245C2}" destId="{51997011-FAA5-479B-A6A3-730EF8389359}" srcOrd="2" destOrd="0" presId="urn:microsoft.com/office/officeart/2005/8/layout/chevron1"/>
    <dgm:cxn modelId="{4166825A-A23D-47A4-9E23-BCDB8F28B038}" type="presParOf" srcId="{EFB288AC-0139-4DC7-997B-E1CA23F245C2}" destId="{140DFE07-95BE-402B-A3D6-F2BF3CBB2151}" srcOrd="3" destOrd="0" presId="urn:microsoft.com/office/officeart/2005/8/layout/chevron1"/>
    <dgm:cxn modelId="{B0E61B55-945D-4F17-9485-2516A344CCDC}" type="presParOf" srcId="{EFB288AC-0139-4DC7-997B-E1CA23F245C2}" destId="{AF48E9F8-64E6-4C4D-BB5C-88EDC90C66E4}" srcOrd="4" destOrd="0" presId="urn:microsoft.com/office/officeart/2005/8/layout/chevron1"/>
    <dgm:cxn modelId="{3F1CD508-3352-4B62-BFAE-EA8752D637DF}" type="presParOf" srcId="{EFB288AC-0139-4DC7-997B-E1CA23F245C2}" destId="{52F1CA22-7421-46C2-9935-A910FD45FA10}" srcOrd="5" destOrd="0" presId="urn:microsoft.com/office/officeart/2005/8/layout/chevron1"/>
    <dgm:cxn modelId="{27EC2BCF-68AF-46E2-9E39-E75F2328C333}" type="presParOf" srcId="{EFB288AC-0139-4DC7-997B-E1CA23F245C2}" destId="{285EC68C-072A-4CAD-90E6-A6094B1F31B1}" srcOrd="6" destOrd="0" presId="urn:microsoft.com/office/officeart/2005/8/layout/chevron1"/>
    <dgm:cxn modelId="{219C5572-75FA-445D-B5C0-A12A042DD00C}" type="presParOf" srcId="{EFB288AC-0139-4DC7-997B-E1CA23F245C2}" destId="{79A25B70-82E3-40D3-BEC7-1C44A508499A}" srcOrd="7" destOrd="0" presId="urn:microsoft.com/office/officeart/2005/8/layout/chevron1"/>
    <dgm:cxn modelId="{37C95786-085B-43C0-88E6-1575980AC749}" type="presParOf" srcId="{EFB288AC-0139-4DC7-997B-E1CA23F245C2}" destId="{1D426C06-402F-4B54-A9B7-A99316F8FA0B}" srcOrd="8" destOrd="0" presId="urn:microsoft.com/office/officeart/2005/8/layout/chevron1"/>
    <dgm:cxn modelId="{E2C6A60F-F70E-4A10-9146-FDD8FD7A0B70}" type="presParOf" srcId="{EFB288AC-0139-4DC7-997B-E1CA23F245C2}" destId="{05DA1CF8-0131-43B2-A466-2A1072F78053}" srcOrd="9" destOrd="0" presId="urn:microsoft.com/office/officeart/2005/8/layout/chevron1"/>
    <dgm:cxn modelId="{31713F85-AE09-4384-9542-BB755C18D99D}" type="presParOf" srcId="{EFB288AC-0139-4DC7-997B-E1CA23F245C2}" destId="{F2B17C37-892D-4914-8A68-80C4AEF2D88E}" srcOrd="10" destOrd="0" presId="urn:microsoft.com/office/officeart/2005/8/layout/chevron1"/>
    <dgm:cxn modelId="{D376027B-056E-40F3-930C-3784E347737E}" type="presParOf" srcId="{EFB288AC-0139-4DC7-997B-E1CA23F245C2}" destId="{62A8C9F1-5170-4B61-B53C-DC40BE73681B}" srcOrd="11" destOrd="0" presId="urn:microsoft.com/office/officeart/2005/8/layout/chevron1"/>
    <dgm:cxn modelId="{2B6D8461-8C48-473D-8F13-3CE775F1347C}" type="presParOf" srcId="{EFB288AC-0139-4DC7-997B-E1CA23F245C2}" destId="{EC8B42C5-0B0C-4ED2-AB90-7B37ADFBACE3}"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DBBAA-6A9F-4158-A5A1-F7872A8809BB}">
      <dsp:nvSpPr>
        <dsp:cNvPr id="0" name=""/>
        <dsp:cNvSpPr/>
      </dsp:nvSpPr>
      <dsp:spPr>
        <a:xfrm>
          <a:off x="0" y="3088814"/>
          <a:ext cx="1700927" cy="68037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Nivel 0</a:t>
          </a:r>
        </a:p>
        <a:p>
          <a:pPr marL="0" lvl="0" indent="0" algn="ctr" defTabSz="622300">
            <a:lnSpc>
              <a:spcPct val="90000"/>
            </a:lnSpc>
            <a:spcBef>
              <a:spcPct val="0"/>
            </a:spcBef>
            <a:spcAft>
              <a:spcPct val="35000"/>
            </a:spcAft>
            <a:buNone/>
          </a:pPr>
          <a:r>
            <a:rPr lang="es-ES" sz="1400" kern="1200" dirty="0"/>
            <a:t>HTML</a:t>
          </a:r>
        </a:p>
      </dsp:txBody>
      <dsp:txXfrm>
        <a:off x="340186" y="3088814"/>
        <a:ext cx="1020556" cy="680371"/>
      </dsp:txXfrm>
    </dsp:sp>
    <dsp:sp modelId="{51997011-FAA5-479B-A6A3-730EF8389359}">
      <dsp:nvSpPr>
        <dsp:cNvPr id="0" name=""/>
        <dsp:cNvSpPr/>
      </dsp:nvSpPr>
      <dsp:spPr>
        <a:xfrm>
          <a:off x="1530835" y="3088814"/>
          <a:ext cx="1700927" cy="680371"/>
        </a:xfrm>
        <a:prstGeom prst="chevron">
          <a:avLst/>
        </a:prstGeom>
        <a:solidFill>
          <a:schemeClr val="accent2"/>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Versión 1.0 </a:t>
          </a:r>
        </a:p>
        <a:p>
          <a:pPr marL="0" lvl="0" indent="0" algn="ctr" defTabSz="622300">
            <a:lnSpc>
              <a:spcPct val="90000"/>
            </a:lnSpc>
            <a:spcBef>
              <a:spcPct val="0"/>
            </a:spcBef>
            <a:spcAft>
              <a:spcPct val="35000"/>
            </a:spcAft>
            <a:buNone/>
          </a:pPr>
          <a:r>
            <a:rPr lang="es-ES" sz="1400" kern="1200" dirty="0"/>
            <a:t>HTML (nivel 1)</a:t>
          </a:r>
        </a:p>
      </dsp:txBody>
      <dsp:txXfrm>
        <a:off x="1871021" y="3088814"/>
        <a:ext cx="1020556" cy="680371"/>
      </dsp:txXfrm>
    </dsp:sp>
    <dsp:sp modelId="{AF48E9F8-64E6-4C4D-BB5C-88EDC90C66E4}">
      <dsp:nvSpPr>
        <dsp:cNvPr id="0" name=""/>
        <dsp:cNvSpPr/>
      </dsp:nvSpPr>
      <dsp:spPr>
        <a:xfrm>
          <a:off x="3061670" y="3088814"/>
          <a:ext cx="1700927" cy="680371"/>
        </a:xfrm>
        <a:prstGeom prst="chevron">
          <a:avLst/>
        </a:prstGeom>
        <a:solidFill>
          <a:schemeClr val="accent3"/>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Versión 2.0 HTML (nivel 2)</a:t>
          </a:r>
        </a:p>
      </dsp:txBody>
      <dsp:txXfrm>
        <a:off x="3401856" y="3088814"/>
        <a:ext cx="1020556" cy="680371"/>
      </dsp:txXfrm>
    </dsp:sp>
    <dsp:sp modelId="{285EC68C-072A-4CAD-90E6-A6094B1F31B1}">
      <dsp:nvSpPr>
        <dsp:cNvPr id="0" name=""/>
        <dsp:cNvSpPr/>
      </dsp:nvSpPr>
      <dsp:spPr>
        <a:xfrm>
          <a:off x="4592505" y="3088814"/>
          <a:ext cx="1700927" cy="680371"/>
        </a:xfrm>
        <a:prstGeom prst="chevron">
          <a:avLst/>
        </a:prstGeom>
        <a:solidFill>
          <a:schemeClr val="accent4"/>
        </a:solidFill>
        <a:ln w="25400" cap="flat" cmpd="sng" algn="ctr">
          <a:solidFill>
            <a:schemeClr val="accent4">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HTML 3.0</a:t>
          </a:r>
        </a:p>
        <a:p>
          <a:pPr marL="0" lvl="0" indent="0" algn="ctr" defTabSz="622300">
            <a:lnSpc>
              <a:spcPct val="90000"/>
            </a:lnSpc>
            <a:spcBef>
              <a:spcPct val="0"/>
            </a:spcBef>
            <a:spcAft>
              <a:spcPct val="35000"/>
            </a:spcAft>
            <a:buNone/>
          </a:pPr>
          <a:r>
            <a:rPr lang="es-ES" sz="1400" kern="1200" dirty="0"/>
            <a:t>(nivel 3)</a:t>
          </a:r>
        </a:p>
      </dsp:txBody>
      <dsp:txXfrm>
        <a:off x="4932691" y="3088814"/>
        <a:ext cx="1020556" cy="680371"/>
      </dsp:txXfrm>
    </dsp:sp>
    <dsp:sp modelId="{1D426C06-402F-4B54-A9B7-A99316F8FA0B}">
      <dsp:nvSpPr>
        <dsp:cNvPr id="0" name=""/>
        <dsp:cNvSpPr/>
      </dsp:nvSpPr>
      <dsp:spPr>
        <a:xfrm>
          <a:off x="6123340" y="3088814"/>
          <a:ext cx="1700927" cy="680371"/>
        </a:xfrm>
        <a:prstGeom prst="chevron">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HTML 4.0</a:t>
          </a:r>
        </a:p>
        <a:p>
          <a:pPr marL="0" lvl="0" indent="0" algn="ctr" defTabSz="622300">
            <a:lnSpc>
              <a:spcPct val="90000"/>
            </a:lnSpc>
            <a:spcBef>
              <a:spcPct val="0"/>
            </a:spcBef>
            <a:spcAft>
              <a:spcPct val="35000"/>
            </a:spcAft>
            <a:buNone/>
          </a:pPr>
          <a:r>
            <a:rPr lang="es-ES" sz="1400" kern="1200" dirty="0"/>
            <a:t>HTML 4.01</a:t>
          </a:r>
        </a:p>
      </dsp:txBody>
      <dsp:txXfrm>
        <a:off x="6463526" y="3088814"/>
        <a:ext cx="1020556" cy="680371"/>
      </dsp:txXfrm>
    </dsp:sp>
    <dsp:sp modelId="{F2B17C37-892D-4914-8A68-80C4AEF2D88E}">
      <dsp:nvSpPr>
        <dsp:cNvPr id="0" name=""/>
        <dsp:cNvSpPr/>
      </dsp:nvSpPr>
      <dsp:spPr>
        <a:xfrm>
          <a:off x="7654175" y="3088814"/>
          <a:ext cx="1700927" cy="680371"/>
        </a:xfrm>
        <a:prstGeom prst="chevron">
          <a:avLst/>
        </a:prstGeom>
        <a:solidFill>
          <a:schemeClr val="accent6"/>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err="1"/>
            <a:t>XHTML</a:t>
          </a:r>
          <a:endParaRPr lang="es-ES" sz="1400" kern="1200" dirty="0"/>
        </a:p>
      </dsp:txBody>
      <dsp:txXfrm>
        <a:off x="7994361" y="3088814"/>
        <a:ext cx="1020556" cy="680371"/>
      </dsp:txXfrm>
    </dsp:sp>
    <dsp:sp modelId="{EC8B42C5-0B0C-4ED2-AB90-7B37ADFBACE3}">
      <dsp:nvSpPr>
        <dsp:cNvPr id="0" name=""/>
        <dsp:cNvSpPr/>
      </dsp:nvSpPr>
      <dsp:spPr>
        <a:xfrm>
          <a:off x="9185010" y="3088814"/>
          <a:ext cx="1700927" cy="680371"/>
        </a:xfrm>
        <a:prstGeom prst="chevron">
          <a:avLst/>
        </a:prstGeom>
        <a:solidFill>
          <a:schemeClr val="accent6">
            <a:lumMod val="20000"/>
            <a:lumOff val="8000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accent6"/>
              </a:solidFill>
            </a:rPr>
            <a:t>HTML5</a:t>
          </a:r>
        </a:p>
      </dsp:txBody>
      <dsp:txXfrm>
        <a:off x="9525196" y="3088814"/>
        <a:ext cx="1020556" cy="6803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363" cy="513508"/>
          </a:xfrm>
          <a:prstGeom prst="rect">
            <a:avLst/>
          </a:prstGeom>
          <a:noFill/>
          <a:ln>
            <a:noFill/>
          </a:ln>
        </p:spPr>
        <p:txBody>
          <a:bodyPr spcFirstLastPara="1" wrap="square" lIns="99025" tIns="49500" rIns="99025" bIns="495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294" y="0"/>
            <a:ext cx="3076363" cy="513508"/>
          </a:xfrm>
          <a:prstGeom prst="rect">
            <a:avLst/>
          </a:prstGeom>
          <a:noFill/>
          <a:ln>
            <a:noFill/>
          </a:ln>
        </p:spPr>
        <p:txBody>
          <a:bodyPr spcFirstLastPara="1" wrap="square" lIns="99025" tIns="49500" rIns="99025" bIns="495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930" y="4925407"/>
            <a:ext cx="5679440" cy="4029879"/>
          </a:xfrm>
          <a:prstGeom prst="rect">
            <a:avLst/>
          </a:prstGeom>
          <a:noFill/>
          <a:ln>
            <a:noFill/>
          </a:ln>
        </p:spPr>
        <p:txBody>
          <a:bodyPr spcFirstLastPara="1" wrap="square" lIns="99025" tIns="49500" rIns="99025" bIns="495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107"/>
            <a:ext cx="3076363" cy="513507"/>
          </a:xfrm>
          <a:prstGeom prst="rect">
            <a:avLst/>
          </a:prstGeom>
          <a:noFill/>
          <a:ln>
            <a:noFill/>
          </a:ln>
        </p:spPr>
        <p:txBody>
          <a:bodyPr spcFirstLastPara="1" wrap="square" lIns="99025" tIns="49500" rIns="99025" bIns="495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294" y="9721107"/>
            <a:ext cx="3076363" cy="513507"/>
          </a:xfrm>
          <a:prstGeom prst="rect">
            <a:avLst/>
          </a:prstGeom>
          <a:noFill/>
          <a:ln>
            <a:noFill/>
          </a:ln>
        </p:spPr>
        <p:txBody>
          <a:bodyPr spcFirstLastPara="1" wrap="square" lIns="99025" tIns="49500" rIns="99025" bIns="49500" anchor="b" anchorCtr="0">
            <a:noAutofit/>
          </a:bodyPr>
          <a:lstStyle/>
          <a:p>
            <a:pPr marL="0" marR="0" lvl="0" indent="0" algn="r" rtl="0">
              <a:spcBef>
                <a:spcPts val="0"/>
              </a:spcBef>
              <a:spcAft>
                <a:spcPts val="0"/>
              </a:spcAft>
              <a:buNone/>
            </a:pPr>
            <a:fld id="{00000000-1234-1234-1234-123412341234}" type="slidenum">
              <a:rPr lang="es-ES" sz="1300" b="0" i="0" u="none" strike="noStrike" cap="none">
                <a:solidFill>
                  <a:schemeClr val="dk1"/>
                </a:solidFill>
                <a:latin typeface="Calibri"/>
                <a:ea typeface="Calibri"/>
                <a:cs typeface="Calibri"/>
                <a:sym typeface="Calibri"/>
              </a:rPr>
              <a:t>‹Nº›</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527" name="Google Shape;527;p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285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1833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7395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8910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2887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5280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06534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5386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2498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33926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55253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85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7147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58642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87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55438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6674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7935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6549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93208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5568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3485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7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2143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5727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868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70749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0816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1438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7779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5482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62795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36626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276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89724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6683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38538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57957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3729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46622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50986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8358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0629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33286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9897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0047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4065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81335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27206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06135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759858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6078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271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582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780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421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039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25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536" name="Google Shape;536;p2: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030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898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3368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4018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5369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6108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662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9899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105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189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578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063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587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143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141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083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745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4505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324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813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2140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002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559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5314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1004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5379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639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491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5007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907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698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080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734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879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9693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519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156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76599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9697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186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5750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4639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26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540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0031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3796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251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8645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6654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3845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06205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5683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815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012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16701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7334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61325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534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86737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9006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9093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1877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39698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72753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1753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8681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19678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6525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85117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706" name="Google Shape;706;p1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879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83558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50744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20912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6644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969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222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6790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28088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4665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4175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7249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5359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5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1063" name="Google Shape;1063;p54: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8369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55918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25206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dirty="0"/>
          </a:p>
        </p:txBody>
      </p:sp>
      <p:sp>
        <p:nvSpPr>
          <p:cNvPr id="636" name="Google Shape;636;p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02092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45" name="Google Shape;545;p3: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1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1"/>
        <p:cNvGrpSpPr/>
        <p:nvPr/>
      </p:nvGrpSpPr>
      <p:grpSpPr>
        <a:xfrm>
          <a:off x="0" y="0"/>
          <a:ext cx="0" cy="0"/>
          <a:chOff x="0" y="0"/>
          <a:chExt cx="0" cy="0"/>
        </a:xfrm>
      </p:grpSpPr>
      <p:sp>
        <p:nvSpPr>
          <p:cNvPr id="22" name="Google Shape;22;p174"/>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74"/>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17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8"/>
        <p:cNvGrpSpPr/>
        <p:nvPr/>
      </p:nvGrpSpPr>
      <p:grpSpPr>
        <a:xfrm>
          <a:off x="0" y="0"/>
          <a:ext cx="0" cy="0"/>
          <a:chOff x="0" y="0"/>
          <a:chExt cx="0" cy="0"/>
        </a:xfrm>
      </p:grpSpPr>
      <p:sp>
        <p:nvSpPr>
          <p:cNvPr id="79" name="Google Shape;79;p203"/>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03"/>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81" name="Google Shape;81;p203"/>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20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0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85"/>
        <p:cNvGrpSpPr/>
        <p:nvPr/>
      </p:nvGrpSpPr>
      <p:grpSpPr>
        <a:xfrm>
          <a:off x="0" y="0"/>
          <a:ext cx="0" cy="0"/>
          <a:chOff x="0" y="0"/>
          <a:chExt cx="0" cy="0"/>
        </a:xfrm>
      </p:grpSpPr>
      <p:sp>
        <p:nvSpPr>
          <p:cNvPr id="86" name="Google Shape;86;p204"/>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4"/>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20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0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0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91"/>
        <p:cNvGrpSpPr/>
        <p:nvPr/>
      </p:nvGrpSpPr>
      <p:grpSpPr>
        <a:xfrm>
          <a:off x="0" y="0"/>
          <a:ext cx="0" cy="0"/>
          <a:chOff x="0" y="0"/>
          <a:chExt cx="0" cy="0"/>
        </a:xfrm>
      </p:grpSpPr>
      <p:sp>
        <p:nvSpPr>
          <p:cNvPr id="92" name="Google Shape;92;p205"/>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05"/>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205"/>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20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0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
        <p:nvSpPr>
          <p:cNvPr id="98" name="Google Shape;98;p205"/>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rgbClr val="86D1D8"/>
                </a:solidFill>
                <a:latin typeface="Arial"/>
                <a:ea typeface="Arial"/>
                <a:cs typeface="Arial"/>
                <a:sym typeface="Arial"/>
              </a:rPr>
              <a:t>“</a:t>
            </a:r>
            <a:endParaRPr/>
          </a:p>
        </p:txBody>
      </p:sp>
      <p:sp>
        <p:nvSpPr>
          <p:cNvPr id="99" name="Google Shape;99;p205"/>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00"/>
        <p:cNvGrpSpPr/>
        <p:nvPr/>
      </p:nvGrpSpPr>
      <p:grpSpPr>
        <a:xfrm>
          <a:off x="0" y="0"/>
          <a:ext cx="0" cy="0"/>
          <a:chOff x="0" y="0"/>
          <a:chExt cx="0" cy="0"/>
        </a:xfrm>
      </p:grpSpPr>
      <p:sp>
        <p:nvSpPr>
          <p:cNvPr id="101" name="Google Shape;101;p206"/>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06"/>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20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0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0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6"/>
        <p:cNvGrpSpPr/>
        <p:nvPr/>
      </p:nvGrpSpPr>
      <p:grpSpPr>
        <a:xfrm>
          <a:off x="0" y="0"/>
          <a:ext cx="0" cy="0"/>
          <a:chOff x="0" y="0"/>
          <a:chExt cx="0" cy="0"/>
        </a:xfrm>
      </p:grpSpPr>
      <p:sp>
        <p:nvSpPr>
          <p:cNvPr id="107" name="Google Shape;107;p20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07"/>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07"/>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207"/>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207"/>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207"/>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207"/>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207"/>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207"/>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20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0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0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9"/>
        <p:cNvGrpSpPr/>
        <p:nvPr/>
      </p:nvGrpSpPr>
      <p:grpSpPr>
        <a:xfrm>
          <a:off x="0" y="0"/>
          <a:ext cx="0" cy="0"/>
          <a:chOff x="0" y="0"/>
          <a:chExt cx="0" cy="0"/>
        </a:xfrm>
      </p:grpSpPr>
      <p:sp>
        <p:nvSpPr>
          <p:cNvPr id="120" name="Google Shape;120;p20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08"/>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20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3" name="Google Shape;123;p208"/>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208"/>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208"/>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6" name="Google Shape;126;p208"/>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208"/>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208"/>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9" name="Google Shape;129;p208"/>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20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20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20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0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0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5"/>
        <p:cNvGrpSpPr/>
        <p:nvPr/>
      </p:nvGrpSpPr>
      <p:grpSpPr>
        <a:xfrm>
          <a:off x="0" y="0"/>
          <a:ext cx="0" cy="0"/>
          <a:chOff x="0" y="0"/>
          <a:chExt cx="0" cy="0"/>
        </a:xfrm>
      </p:grpSpPr>
      <p:sp>
        <p:nvSpPr>
          <p:cNvPr id="136" name="Google Shape;136;p20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09"/>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20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0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0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1"/>
        <p:cNvGrpSpPr/>
        <p:nvPr/>
      </p:nvGrpSpPr>
      <p:grpSpPr>
        <a:xfrm>
          <a:off x="0" y="0"/>
          <a:ext cx="0" cy="0"/>
          <a:chOff x="0" y="0"/>
          <a:chExt cx="0" cy="0"/>
        </a:xfrm>
      </p:grpSpPr>
      <p:sp>
        <p:nvSpPr>
          <p:cNvPr id="142" name="Google Shape;142;p210"/>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10"/>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2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164"/>
        <p:cNvGrpSpPr/>
        <p:nvPr/>
      </p:nvGrpSpPr>
      <p:grpSpPr>
        <a:xfrm>
          <a:off x="0" y="0"/>
          <a:ext cx="0" cy="0"/>
          <a:chOff x="0" y="0"/>
          <a:chExt cx="0" cy="0"/>
        </a:xfrm>
      </p:grpSpPr>
      <p:grpSp>
        <p:nvGrpSpPr>
          <p:cNvPr id="165" name="Google Shape;165;p176"/>
          <p:cNvGrpSpPr/>
          <p:nvPr/>
        </p:nvGrpSpPr>
        <p:grpSpPr>
          <a:xfrm>
            <a:off x="0" y="0"/>
            <a:ext cx="12192000" cy="6858000"/>
            <a:chOff x="0" y="0"/>
            <a:chExt cx="12192000" cy="6858000"/>
          </a:xfrm>
        </p:grpSpPr>
        <p:sp>
          <p:nvSpPr>
            <p:cNvPr id="166" name="Google Shape;166;p17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6"/>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6"/>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6"/>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5" name="Google Shape;175;p17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6" name="Google Shape;176;p176"/>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76"/>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78" name="Google Shape;178;p176"/>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9" name="Google Shape;179;p17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7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17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83"/>
        <p:cNvGrpSpPr/>
        <p:nvPr/>
      </p:nvGrpSpPr>
      <p:grpSpPr>
        <a:xfrm>
          <a:off x="0" y="0"/>
          <a:ext cx="0" cy="0"/>
          <a:chOff x="0" y="0"/>
          <a:chExt cx="0" cy="0"/>
        </a:xfrm>
      </p:grpSpPr>
      <p:sp>
        <p:nvSpPr>
          <p:cNvPr id="184" name="Google Shape;184;p17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77"/>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86" name="Google Shape;186;p17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7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17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7"/>
        <p:cNvGrpSpPr/>
        <p:nvPr/>
      </p:nvGrpSpPr>
      <p:grpSpPr>
        <a:xfrm>
          <a:off x="0" y="0"/>
          <a:ext cx="0" cy="0"/>
          <a:chOff x="0" y="0"/>
          <a:chExt cx="0" cy="0"/>
        </a:xfrm>
      </p:grpSpPr>
      <p:sp>
        <p:nvSpPr>
          <p:cNvPr id="28" name="Google Shape;28;p19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0" name="Google Shape;30;p19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189"/>
        <p:cNvGrpSpPr/>
        <p:nvPr/>
      </p:nvGrpSpPr>
      <p:grpSpPr>
        <a:xfrm>
          <a:off x="0" y="0"/>
          <a:ext cx="0" cy="0"/>
          <a:chOff x="0" y="0"/>
          <a:chExt cx="0" cy="0"/>
        </a:xfrm>
      </p:grpSpPr>
      <p:grpSp>
        <p:nvGrpSpPr>
          <p:cNvPr id="190" name="Google Shape;190;p178"/>
          <p:cNvGrpSpPr/>
          <p:nvPr/>
        </p:nvGrpSpPr>
        <p:grpSpPr>
          <a:xfrm>
            <a:off x="0" y="0"/>
            <a:ext cx="12192000" cy="6858000"/>
            <a:chOff x="0" y="0"/>
            <a:chExt cx="12192000" cy="6858000"/>
          </a:xfrm>
        </p:grpSpPr>
        <p:sp>
          <p:nvSpPr>
            <p:cNvPr id="191" name="Google Shape;191;p17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8"/>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8"/>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9" name="Google Shape;199;p17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0" name="Google Shape;200;p178"/>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178"/>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02" name="Google Shape;202;p178"/>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3" name="Google Shape;203;p17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17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17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207"/>
        <p:cNvGrpSpPr/>
        <p:nvPr/>
      </p:nvGrpSpPr>
      <p:grpSpPr>
        <a:xfrm>
          <a:off x="0" y="0"/>
          <a:ext cx="0" cy="0"/>
          <a:chOff x="0" y="0"/>
          <a:chExt cx="0" cy="0"/>
        </a:xfrm>
      </p:grpSpPr>
      <p:sp>
        <p:nvSpPr>
          <p:cNvPr id="208" name="Google Shape;208;p18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18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18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212"/>
        <p:cNvGrpSpPr/>
        <p:nvPr/>
      </p:nvGrpSpPr>
      <p:grpSpPr>
        <a:xfrm>
          <a:off x="0" y="0"/>
          <a:ext cx="0" cy="0"/>
          <a:chOff x="0" y="0"/>
          <a:chExt cx="0" cy="0"/>
        </a:xfrm>
      </p:grpSpPr>
      <p:grpSp>
        <p:nvGrpSpPr>
          <p:cNvPr id="213" name="Google Shape;213;p182"/>
          <p:cNvGrpSpPr/>
          <p:nvPr/>
        </p:nvGrpSpPr>
        <p:grpSpPr>
          <a:xfrm>
            <a:off x="0" y="0"/>
            <a:ext cx="12192000" cy="6858000"/>
            <a:chOff x="0" y="0"/>
            <a:chExt cx="12192000" cy="6858000"/>
          </a:xfrm>
        </p:grpSpPr>
        <p:sp>
          <p:nvSpPr>
            <p:cNvPr id="214" name="Google Shape;214;p18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16" name="Google Shape;216;p182"/>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18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18" name="Google Shape;218;p182"/>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182"/>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222"/>
        <p:cNvGrpSpPr/>
        <p:nvPr/>
      </p:nvGrpSpPr>
      <p:grpSpPr>
        <a:xfrm>
          <a:off x="0" y="0"/>
          <a:ext cx="0" cy="0"/>
          <a:chOff x="0" y="0"/>
          <a:chExt cx="0" cy="0"/>
        </a:xfrm>
      </p:grpSpPr>
      <p:grpSp>
        <p:nvGrpSpPr>
          <p:cNvPr id="223" name="Google Shape;223;p183"/>
          <p:cNvGrpSpPr/>
          <p:nvPr/>
        </p:nvGrpSpPr>
        <p:grpSpPr>
          <a:xfrm>
            <a:off x="0" y="0"/>
            <a:ext cx="12192000" cy="6858000"/>
            <a:chOff x="0" y="0"/>
            <a:chExt cx="12192000" cy="6858000"/>
          </a:xfrm>
        </p:grpSpPr>
        <p:sp>
          <p:nvSpPr>
            <p:cNvPr id="224" name="Google Shape;224;p18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3"/>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3"/>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2" name="Google Shape;232;p183"/>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4" name="Google Shape;234;p183"/>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183"/>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36" name="Google Shape;236;p18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18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40"/>
        <p:cNvGrpSpPr/>
        <p:nvPr/>
      </p:nvGrpSpPr>
      <p:grpSpPr>
        <a:xfrm>
          <a:off x="0" y="0"/>
          <a:ext cx="0" cy="0"/>
          <a:chOff x="0" y="0"/>
          <a:chExt cx="0" cy="0"/>
        </a:xfrm>
      </p:grpSpPr>
      <p:sp>
        <p:nvSpPr>
          <p:cNvPr id="241" name="Google Shape;241;p18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184"/>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3" name="Google Shape;243;p184"/>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4" name="Google Shape;244;p18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8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18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247"/>
        <p:cNvGrpSpPr/>
        <p:nvPr/>
      </p:nvGrpSpPr>
      <p:grpSpPr>
        <a:xfrm>
          <a:off x="0" y="0"/>
          <a:ext cx="0" cy="0"/>
          <a:chOff x="0" y="0"/>
          <a:chExt cx="0" cy="0"/>
        </a:xfrm>
      </p:grpSpPr>
      <p:sp>
        <p:nvSpPr>
          <p:cNvPr id="248" name="Google Shape;248;p18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185"/>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50" name="Google Shape;250;p185"/>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51" name="Google Shape;251;p185"/>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52" name="Google Shape;252;p185"/>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253" name="Google Shape;253;p18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18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18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56"/>
        <p:cNvGrpSpPr/>
        <p:nvPr/>
      </p:nvGrpSpPr>
      <p:grpSpPr>
        <a:xfrm>
          <a:off x="0" y="0"/>
          <a:ext cx="0" cy="0"/>
          <a:chOff x="0" y="0"/>
          <a:chExt cx="0" cy="0"/>
        </a:xfrm>
      </p:grpSpPr>
      <p:sp>
        <p:nvSpPr>
          <p:cNvPr id="257" name="Google Shape;257;p18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18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18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18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261"/>
        <p:cNvGrpSpPr/>
        <p:nvPr/>
      </p:nvGrpSpPr>
      <p:grpSpPr>
        <a:xfrm>
          <a:off x="0" y="0"/>
          <a:ext cx="0" cy="0"/>
          <a:chOff x="0" y="0"/>
          <a:chExt cx="0" cy="0"/>
        </a:xfrm>
      </p:grpSpPr>
      <p:grpSp>
        <p:nvGrpSpPr>
          <p:cNvPr id="262" name="Google Shape;262;p187"/>
          <p:cNvGrpSpPr/>
          <p:nvPr/>
        </p:nvGrpSpPr>
        <p:grpSpPr>
          <a:xfrm>
            <a:off x="0" y="0"/>
            <a:ext cx="12192000" cy="6858000"/>
            <a:chOff x="0" y="0"/>
            <a:chExt cx="12192000" cy="6858000"/>
          </a:xfrm>
        </p:grpSpPr>
        <p:sp>
          <p:nvSpPr>
            <p:cNvPr id="263" name="Google Shape;263;p18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7"/>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7"/>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7"/>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72" name="Google Shape;272;p18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73" name="Google Shape;273;p187"/>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187"/>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75" name="Google Shape;275;p187"/>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76" name="Google Shape;276;p18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18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18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ítulo y descripción">
  <p:cSld name="Título y descripción">
    <p:spTree>
      <p:nvGrpSpPr>
        <p:cNvPr id="1" name="Shape 280"/>
        <p:cNvGrpSpPr/>
        <p:nvPr/>
      </p:nvGrpSpPr>
      <p:grpSpPr>
        <a:xfrm>
          <a:off x="0" y="0"/>
          <a:ext cx="0" cy="0"/>
          <a:chOff x="0" y="0"/>
          <a:chExt cx="0" cy="0"/>
        </a:xfrm>
      </p:grpSpPr>
      <p:grpSp>
        <p:nvGrpSpPr>
          <p:cNvPr id="281" name="Google Shape;281;p188"/>
          <p:cNvGrpSpPr/>
          <p:nvPr/>
        </p:nvGrpSpPr>
        <p:grpSpPr>
          <a:xfrm>
            <a:off x="0" y="0"/>
            <a:ext cx="12192000" cy="6858000"/>
            <a:chOff x="0" y="0"/>
            <a:chExt cx="12192000" cy="6858000"/>
          </a:xfrm>
        </p:grpSpPr>
        <p:sp>
          <p:nvSpPr>
            <p:cNvPr id="282" name="Google Shape;282;p18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8"/>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8"/>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290" name="Google Shape;290;p18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91" name="Google Shape;291;p188"/>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88"/>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93" name="Google Shape;293;p18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18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18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ita con descripción">
  <p:cSld name="Cita con descripción">
    <p:spTree>
      <p:nvGrpSpPr>
        <p:cNvPr id="1" name="Shape 297"/>
        <p:cNvGrpSpPr/>
        <p:nvPr/>
      </p:nvGrpSpPr>
      <p:grpSpPr>
        <a:xfrm>
          <a:off x="0" y="0"/>
          <a:ext cx="0" cy="0"/>
          <a:chOff x="0" y="0"/>
          <a:chExt cx="0" cy="0"/>
        </a:xfrm>
      </p:grpSpPr>
      <p:grpSp>
        <p:nvGrpSpPr>
          <p:cNvPr id="298" name="Google Shape;298;p189"/>
          <p:cNvGrpSpPr/>
          <p:nvPr/>
        </p:nvGrpSpPr>
        <p:grpSpPr>
          <a:xfrm>
            <a:off x="0" y="0"/>
            <a:ext cx="12192000" cy="6858000"/>
            <a:chOff x="0" y="0"/>
            <a:chExt cx="12192000" cy="6858000"/>
          </a:xfrm>
        </p:grpSpPr>
        <p:sp>
          <p:nvSpPr>
            <p:cNvPr id="299" name="Google Shape;299;p18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9"/>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9"/>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07" name="Google Shape;307;p18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08" name="Google Shape;308;p189"/>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9600" b="0" i="0">
                <a:solidFill>
                  <a:srgbClr val="EE52A4"/>
                </a:solidFill>
                <a:latin typeface="Arial"/>
                <a:ea typeface="Arial"/>
                <a:cs typeface="Arial"/>
                <a:sym typeface="Arial"/>
              </a:rPr>
              <a:t>“</a:t>
            </a:r>
            <a:endParaRPr/>
          </a:p>
        </p:txBody>
      </p:sp>
      <p:sp>
        <p:nvSpPr>
          <p:cNvPr id="309" name="Google Shape;309;p189"/>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9600" b="0" i="0">
                <a:solidFill>
                  <a:srgbClr val="EE52A4"/>
                </a:solidFill>
                <a:latin typeface="Arial"/>
                <a:ea typeface="Arial"/>
                <a:cs typeface="Arial"/>
                <a:sym typeface="Arial"/>
              </a:rPr>
              <a:t>”</a:t>
            </a:r>
            <a:endParaRPr/>
          </a:p>
        </p:txBody>
      </p:sp>
      <p:sp>
        <p:nvSpPr>
          <p:cNvPr id="310" name="Google Shape;310;p189"/>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1" name="Google Shape;311;p189"/>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12" name="Google Shape;312;p189"/>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13" name="Google Shape;313;p18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8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18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8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3"/>
        <p:cNvGrpSpPr/>
        <p:nvPr/>
      </p:nvGrpSpPr>
      <p:grpSpPr>
        <a:xfrm>
          <a:off x="0" y="0"/>
          <a:ext cx="0" cy="0"/>
          <a:chOff x="0" y="0"/>
          <a:chExt cx="0" cy="0"/>
        </a:xfrm>
      </p:grpSpPr>
      <p:sp>
        <p:nvSpPr>
          <p:cNvPr id="34" name="Google Shape;34;p196"/>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96"/>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19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9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arjeta de nombre">
  <p:cSld name="Tarjeta de nombre">
    <p:spTree>
      <p:nvGrpSpPr>
        <p:cNvPr id="1" name="Shape 317"/>
        <p:cNvGrpSpPr/>
        <p:nvPr/>
      </p:nvGrpSpPr>
      <p:grpSpPr>
        <a:xfrm>
          <a:off x="0" y="0"/>
          <a:ext cx="0" cy="0"/>
          <a:chOff x="0" y="0"/>
          <a:chExt cx="0" cy="0"/>
        </a:xfrm>
      </p:grpSpPr>
      <p:grpSp>
        <p:nvGrpSpPr>
          <p:cNvPr id="318" name="Google Shape;318;p190"/>
          <p:cNvGrpSpPr/>
          <p:nvPr/>
        </p:nvGrpSpPr>
        <p:grpSpPr>
          <a:xfrm>
            <a:off x="0" y="0"/>
            <a:ext cx="12192000" cy="6858000"/>
            <a:chOff x="0" y="0"/>
            <a:chExt cx="12192000" cy="6858000"/>
          </a:xfrm>
        </p:grpSpPr>
        <p:sp>
          <p:nvSpPr>
            <p:cNvPr id="319" name="Google Shape;319;p19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0"/>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0"/>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27" name="Google Shape;327;p19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28" name="Google Shape;328;p190"/>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190"/>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330" name="Google Shape;330;p19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334"/>
        <p:cNvGrpSpPr/>
        <p:nvPr/>
      </p:nvGrpSpPr>
      <p:grpSpPr>
        <a:xfrm>
          <a:off x="0" y="0"/>
          <a:ext cx="0" cy="0"/>
          <a:chOff x="0" y="0"/>
          <a:chExt cx="0" cy="0"/>
        </a:xfrm>
      </p:grpSpPr>
      <p:sp>
        <p:nvSpPr>
          <p:cNvPr id="335" name="Google Shape;335;p191"/>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191"/>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37" name="Google Shape;337;p191"/>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38" name="Google Shape;338;p191"/>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39" name="Google Shape;339;p191"/>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40" name="Google Shape;340;p191"/>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41" name="Google Shape;341;p191"/>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342" name="Google Shape;342;p191"/>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343" name="Google Shape;343;p191"/>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344" name="Google Shape;344;p19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5" name="Google Shape;345;p19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19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347"/>
        <p:cNvGrpSpPr/>
        <p:nvPr/>
      </p:nvGrpSpPr>
      <p:grpSpPr>
        <a:xfrm>
          <a:off x="0" y="0"/>
          <a:ext cx="0" cy="0"/>
          <a:chOff x="0" y="0"/>
          <a:chExt cx="0" cy="0"/>
        </a:xfrm>
      </p:grpSpPr>
      <p:sp>
        <p:nvSpPr>
          <p:cNvPr id="348" name="Google Shape;348;p192"/>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192"/>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50" name="Google Shape;350;p192"/>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51" name="Google Shape;351;p192"/>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52" name="Google Shape;352;p192"/>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53" name="Google Shape;353;p192"/>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54" name="Google Shape;354;p192"/>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355" name="Google Shape;355;p192"/>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356" name="Google Shape;356;p192"/>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357" name="Google Shape;357;p192"/>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358" name="Google Shape;358;p192"/>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359" name="Google Shape;359;p192"/>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360" name="Google Shape;360;p19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192"/>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19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363"/>
        <p:cNvGrpSpPr/>
        <p:nvPr/>
      </p:nvGrpSpPr>
      <p:grpSpPr>
        <a:xfrm>
          <a:off x="0" y="0"/>
          <a:ext cx="0" cy="0"/>
          <a:chOff x="0" y="0"/>
          <a:chExt cx="0" cy="0"/>
        </a:xfrm>
      </p:grpSpPr>
      <p:sp>
        <p:nvSpPr>
          <p:cNvPr id="364" name="Google Shape;364;p193"/>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193"/>
          <p:cNvSpPr txBox="1">
            <a:spLocks noGrp="1"/>
          </p:cNvSpPr>
          <p:nvPr>
            <p:ph type="body" idx="1"/>
          </p:nvPr>
        </p:nvSpPr>
        <p:spPr>
          <a:xfrm rot="5400000">
            <a:off x="3859634"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66" name="Google Shape;366;p193"/>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 name="Google Shape;367;p19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8" name="Google Shape;368;p19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369"/>
        <p:cNvGrpSpPr/>
        <p:nvPr/>
      </p:nvGrpSpPr>
      <p:grpSpPr>
        <a:xfrm>
          <a:off x="0" y="0"/>
          <a:ext cx="0" cy="0"/>
          <a:chOff x="0" y="0"/>
          <a:chExt cx="0" cy="0"/>
        </a:xfrm>
      </p:grpSpPr>
      <p:grpSp>
        <p:nvGrpSpPr>
          <p:cNvPr id="370" name="Google Shape;370;p194"/>
          <p:cNvGrpSpPr/>
          <p:nvPr/>
        </p:nvGrpSpPr>
        <p:grpSpPr>
          <a:xfrm>
            <a:off x="0" y="0"/>
            <a:ext cx="12192000" cy="6858000"/>
            <a:chOff x="0" y="0"/>
            <a:chExt cx="12192000" cy="6858000"/>
          </a:xfrm>
        </p:grpSpPr>
        <p:sp>
          <p:nvSpPr>
            <p:cNvPr id="371" name="Google Shape;371;p19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4"/>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4"/>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4"/>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80" name="Google Shape;380;p19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81" name="Google Shape;381;p194"/>
          <p:cNvSpPr txBox="1">
            <a:spLocks noGrp="1"/>
          </p:cNvSpPr>
          <p:nvPr>
            <p:ph type="title"/>
          </p:nvPr>
        </p:nvSpPr>
        <p:spPr>
          <a:xfrm rot="5400000">
            <a:off x="6915923" y="2947780"/>
            <a:ext cx="4748590" cy="140996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2" name="Google Shape;382;p194"/>
          <p:cNvSpPr txBox="1">
            <a:spLocks noGrp="1"/>
          </p:cNvSpPr>
          <p:nvPr>
            <p:ph type="body" idx="1"/>
          </p:nvPr>
        </p:nvSpPr>
        <p:spPr>
          <a:xfrm rot="5400000">
            <a:off x="1908672"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83" name="Google Shape;383;p194"/>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19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5" name="Google Shape;385;p19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99"/>
        <p:cNvGrpSpPr/>
        <p:nvPr/>
      </p:nvGrpSpPr>
      <p:grpSpPr>
        <a:xfrm>
          <a:off x="0" y="0"/>
          <a:ext cx="0" cy="0"/>
          <a:chOff x="0" y="0"/>
          <a:chExt cx="0" cy="0"/>
        </a:xfrm>
      </p:grpSpPr>
      <p:sp>
        <p:nvSpPr>
          <p:cNvPr id="400" name="Google Shape;400;p18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1" name="Google Shape;401;p18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02" name="Google Shape;402;p18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3" name="Google Shape;403;p18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4" name="Google Shape;404;p18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405"/>
        <p:cNvGrpSpPr/>
        <p:nvPr/>
      </p:nvGrpSpPr>
      <p:grpSpPr>
        <a:xfrm>
          <a:off x="0" y="0"/>
          <a:ext cx="0" cy="0"/>
          <a:chOff x="0" y="0"/>
          <a:chExt cx="0" cy="0"/>
        </a:xfrm>
      </p:grpSpPr>
      <p:sp>
        <p:nvSpPr>
          <p:cNvPr id="406" name="Google Shape;406;p21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7" name="Google Shape;407;p21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408" name="Google Shape;408;p2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9" name="Google Shape;409;p2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0" name="Google Shape;410;p2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11"/>
        <p:cNvGrpSpPr/>
        <p:nvPr/>
      </p:nvGrpSpPr>
      <p:grpSpPr>
        <a:xfrm>
          <a:off x="0" y="0"/>
          <a:ext cx="0" cy="0"/>
          <a:chOff x="0" y="0"/>
          <a:chExt cx="0" cy="0"/>
        </a:xfrm>
      </p:grpSpPr>
      <p:sp>
        <p:nvSpPr>
          <p:cNvPr id="412" name="Google Shape;412;p212"/>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3" name="Google Shape;413;p212"/>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414" name="Google Shape;414;p2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5" name="Google Shape;415;p2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2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17"/>
        <p:cNvGrpSpPr/>
        <p:nvPr/>
      </p:nvGrpSpPr>
      <p:grpSpPr>
        <a:xfrm>
          <a:off x="0" y="0"/>
          <a:ext cx="0" cy="0"/>
          <a:chOff x="0" y="0"/>
          <a:chExt cx="0" cy="0"/>
        </a:xfrm>
      </p:grpSpPr>
      <p:sp>
        <p:nvSpPr>
          <p:cNvPr id="418" name="Google Shape;418;p21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9" name="Google Shape;419;p213"/>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0" name="Google Shape;420;p213"/>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1" name="Google Shape;421;p2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2" name="Google Shape;422;p2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3" name="Google Shape;423;p2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4"/>
        <p:cNvGrpSpPr/>
        <p:nvPr/>
      </p:nvGrpSpPr>
      <p:grpSpPr>
        <a:xfrm>
          <a:off x="0" y="0"/>
          <a:ext cx="0" cy="0"/>
          <a:chOff x="0" y="0"/>
          <a:chExt cx="0" cy="0"/>
        </a:xfrm>
      </p:grpSpPr>
      <p:sp>
        <p:nvSpPr>
          <p:cNvPr id="425" name="Google Shape;425;p2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6" name="Google Shape;426;p214"/>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27" name="Google Shape;427;p214"/>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8" name="Google Shape;428;p214"/>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29" name="Google Shape;429;p214"/>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0" name="Google Shape;430;p2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1" name="Google Shape;431;p2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2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19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97"/>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197"/>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19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33"/>
        <p:cNvGrpSpPr/>
        <p:nvPr/>
      </p:nvGrpSpPr>
      <p:grpSpPr>
        <a:xfrm>
          <a:off x="0" y="0"/>
          <a:ext cx="0" cy="0"/>
          <a:chOff x="0" y="0"/>
          <a:chExt cx="0" cy="0"/>
        </a:xfrm>
      </p:grpSpPr>
      <p:sp>
        <p:nvSpPr>
          <p:cNvPr id="434" name="Google Shape;434;p2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5" name="Google Shape;435;p2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6" name="Google Shape;436;p2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7" name="Google Shape;437;p2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38"/>
        <p:cNvGrpSpPr/>
        <p:nvPr/>
      </p:nvGrpSpPr>
      <p:grpSpPr>
        <a:xfrm>
          <a:off x="0" y="0"/>
          <a:ext cx="0" cy="0"/>
          <a:chOff x="0" y="0"/>
          <a:chExt cx="0" cy="0"/>
        </a:xfrm>
      </p:grpSpPr>
      <p:sp>
        <p:nvSpPr>
          <p:cNvPr id="439" name="Google Shape;439;p2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0" name="Google Shape;440;p2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1" name="Google Shape;441;p2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42"/>
        <p:cNvGrpSpPr/>
        <p:nvPr/>
      </p:nvGrpSpPr>
      <p:grpSpPr>
        <a:xfrm>
          <a:off x="0" y="0"/>
          <a:ext cx="0" cy="0"/>
          <a:chOff x="0" y="0"/>
          <a:chExt cx="0" cy="0"/>
        </a:xfrm>
      </p:grpSpPr>
      <p:sp>
        <p:nvSpPr>
          <p:cNvPr id="443" name="Google Shape;443;p217"/>
          <p:cNvSpPr txBox="1">
            <a:spLocks noGrp="1"/>
          </p:cNvSpPr>
          <p:nvPr>
            <p:ph type="title"/>
          </p:nvPr>
        </p:nvSpPr>
        <p:spPr>
          <a:xfrm>
            <a:off x="1154954"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4" name="Google Shape;444;p217"/>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445" name="Google Shape;445;p217"/>
          <p:cNvSpPr txBox="1">
            <a:spLocks noGrp="1"/>
          </p:cNvSpPr>
          <p:nvPr>
            <p:ph type="body" idx="2"/>
          </p:nvPr>
        </p:nvSpPr>
        <p:spPr>
          <a:xfrm>
            <a:off x="1154954"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446" name="Google Shape;446;p2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7" name="Google Shape;447;p2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8" name="Google Shape;448;p2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449"/>
        <p:cNvGrpSpPr/>
        <p:nvPr/>
      </p:nvGrpSpPr>
      <p:grpSpPr>
        <a:xfrm>
          <a:off x="0" y="0"/>
          <a:ext cx="0" cy="0"/>
          <a:chOff x="0" y="0"/>
          <a:chExt cx="0" cy="0"/>
        </a:xfrm>
      </p:grpSpPr>
      <p:sp>
        <p:nvSpPr>
          <p:cNvPr id="450" name="Google Shape;450;p218"/>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218"/>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452" name="Google Shape;452;p218"/>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453" name="Google Shape;453;p2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4" name="Google Shape;454;p2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5" name="Google Shape;455;p2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456"/>
        <p:cNvGrpSpPr/>
        <p:nvPr/>
      </p:nvGrpSpPr>
      <p:grpSpPr>
        <a:xfrm>
          <a:off x="0" y="0"/>
          <a:ext cx="0" cy="0"/>
          <a:chOff x="0" y="0"/>
          <a:chExt cx="0" cy="0"/>
        </a:xfrm>
      </p:grpSpPr>
      <p:sp>
        <p:nvSpPr>
          <p:cNvPr id="457" name="Google Shape;457;p219"/>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8" name="Google Shape;458;p219"/>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459" name="Google Shape;459;p219"/>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460" name="Google Shape;460;p2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2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2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463"/>
        <p:cNvGrpSpPr/>
        <p:nvPr/>
      </p:nvGrpSpPr>
      <p:grpSpPr>
        <a:xfrm>
          <a:off x="0" y="0"/>
          <a:ext cx="0" cy="0"/>
          <a:chOff x="0" y="0"/>
          <a:chExt cx="0" cy="0"/>
        </a:xfrm>
      </p:grpSpPr>
      <p:sp>
        <p:nvSpPr>
          <p:cNvPr id="464" name="Google Shape;464;p220"/>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5" name="Google Shape;465;p220"/>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466" name="Google Shape;466;p2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7" name="Google Shape;467;p2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2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469"/>
        <p:cNvGrpSpPr/>
        <p:nvPr/>
      </p:nvGrpSpPr>
      <p:grpSpPr>
        <a:xfrm>
          <a:off x="0" y="0"/>
          <a:ext cx="0" cy="0"/>
          <a:chOff x="0" y="0"/>
          <a:chExt cx="0" cy="0"/>
        </a:xfrm>
      </p:grpSpPr>
      <p:sp>
        <p:nvSpPr>
          <p:cNvPr id="470" name="Google Shape;470;p221"/>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1" name="Google Shape;471;p221"/>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472" name="Google Shape;472;p221"/>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473" name="Google Shape;473;p2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2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2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
        <p:nvSpPr>
          <p:cNvPr id="476" name="Google Shape;476;p221"/>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chemeClr val="accent1"/>
                </a:solidFill>
                <a:latin typeface="Arial"/>
                <a:ea typeface="Arial"/>
                <a:cs typeface="Arial"/>
                <a:sym typeface="Arial"/>
              </a:rPr>
              <a:t>“</a:t>
            </a:r>
            <a:endParaRPr/>
          </a:p>
        </p:txBody>
      </p:sp>
      <p:sp>
        <p:nvSpPr>
          <p:cNvPr id="477" name="Google Shape;477;p221"/>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2200" b="0" i="0">
                <a:solidFill>
                  <a:schemeClr val="accent1"/>
                </a:solidFill>
                <a:latin typeface="Arial"/>
                <a:ea typeface="Arial"/>
                <a:cs typeface="Arial"/>
                <a:sym typeface="Arial"/>
              </a:rPr>
              <a:t>”</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478"/>
        <p:cNvGrpSpPr/>
        <p:nvPr/>
      </p:nvGrpSpPr>
      <p:grpSpPr>
        <a:xfrm>
          <a:off x="0" y="0"/>
          <a:ext cx="0" cy="0"/>
          <a:chOff x="0" y="0"/>
          <a:chExt cx="0" cy="0"/>
        </a:xfrm>
      </p:grpSpPr>
      <p:sp>
        <p:nvSpPr>
          <p:cNvPr id="479" name="Google Shape;479;p222"/>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222"/>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481" name="Google Shape;481;p2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2" name="Google Shape;482;p2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3" name="Google Shape;483;p2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484"/>
        <p:cNvGrpSpPr/>
        <p:nvPr/>
      </p:nvGrpSpPr>
      <p:grpSpPr>
        <a:xfrm>
          <a:off x="0" y="0"/>
          <a:ext cx="0" cy="0"/>
          <a:chOff x="0" y="0"/>
          <a:chExt cx="0" cy="0"/>
        </a:xfrm>
      </p:grpSpPr>
      <p:sp>
        <p:nvSpPr>
          <p:cNvPr id="485" name="Google Shape;485;p2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6" name="Google Shape;486;p223"/>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87" name="Google Shape;487;p223"/>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488" name="Google Shape;488;p223"/>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89" name="Google Shape;489;p223"/>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490" name="Google Shape;490;p223"/>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1" name="Google Shape;491;p223"/>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492" name="Google Shape;492;p223"/>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493" name="Google Shape;493;p223"/>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494" name="Google Shape;494;p2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5" name="Google Shape;495;p2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6" name="Google Shape;496;p2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497"/>
        <p:cNvGrpSpPr/>
        <p:nvPr/>
      </p:nvGrpSpPr>
      <p:grpSpPr>
        <a:xfrm>
          <a:off x="0" y="0"/>
          <a:ext cx="0" cy="0"/>
          <a:chOff x="0" y="0"/>
          <a:chExt cx="0" cy="0"/>
        </a:xfrm>
      </p:grpSpPr>
      <p:sp>
        <p:nvSpPr>
          <p:cNvPr id="498" name="Google Shape;498;p2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9" name="Google Shape;499;p224"/>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00" name="Google Shape;500;p224"/>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501" name="Google Shape;501;p224"/>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502" name="Google Shape;502;p224"/>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03" name="Google Shape;503;p224"/>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504" name="Google Shape;504;p224"/>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505" name="Google Shape;505;p224"/>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06" name="Google Shape;506;p224"/>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507" name="Google Shape;507;p224"/>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508" name="Google Shape;508;p224"/>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509" name="Google Shape;509;p224"/>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510" name="Google Shape;510;p2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1" name="Google Shape;511;p2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2" name="Google Shape;512;p2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19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8"/>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198"/>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198"/>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198"/>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19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9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513"/>
        <p:cNvGrpSpPr/>
        <p:nvPr/>
      </p:nvGrpSpPr>
      <p:grpSpPr>
        <a:xfrm>
          <a:off x="0" y="0"/>
          <a:ext cx="0" cy="0"/>
          <a:chOff x="0" y="0"/>
          <a:chExt cx="0" cy="0"/>
        </a:xfrm>
      </p:grpSpPr>
      <p:sp>
        <p:nvSpPr>
          <p:cNvPr id="514" name="Google Shape;514;p2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5" name="Google Shape;515;p225"/>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16" name="Google Shape;516;p2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7" name="Google Shape;517;p2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8" name="Google Shape;518;p2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519"/>
        <p:cNvGrpSpPr/>
        <p:nvPr/>
      </p:nvGrpSpPr>
      <p:grpSpPr>
        <a:xfrm>
          <a:off x="0" y="0"/>
          <a:ext cx="0" cy="0"/>
          <a:chOff x="0" y="0"/>
          <a:chExt cx="0" cy="0"/>
        </a:xfrm>
      </p:grpSpPr>
      <p:sp>
        <p:nvSpPr>
          <p:cNvPr id="520" name="Google Shape;520;p226"/>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1" name="Google Shape;521;p226"/>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22" name="Google Shape;522;p2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3" name="Google Shape;523;p2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4" name="Google Shape;524;p2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8368928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8450878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849350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36296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733551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6343022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684380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12/11/2023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8615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5"/>
        <p:cNvGrpSpPr/>
        <p:nvPr/>
      </p:nvGrpSpPr>
      <p:grpSpPr>
        <a:xfrm>
          <a:off x="0" y="0"/>
          <a:ext cx="0" cy="0"/>
          <a:chOff x="0" y="0"/>
          <a:chExt cx="0" cy="0"/>
        </a:xfrm>
      </p:grpSpPr>
      <p:sp>
        <p:nvSpPr>
          <p:cNvPr id="56" name="Google Shape;56;p19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4200347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0032684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5417976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33797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7398959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5869301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6037857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41782461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514574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0"/>
        <p:cNvGrpSpPr/>
        <p:nvPr/>
      </p:nvGrpSpPr>
      <p:grpSpPr>
        <a:xfrm>
          <a:off x="0" y="0"/>
          <a:ext cx="0" cy="0"/>
          <a:chOff x="0" y="0"/>
          <a:chExt cx="0" cy="0"/>
        </a:xfrm>
      </p:grpSpPr>
      <p:sp>
        <p:nvSpPr>
          <p:cNvPr id="61" name="Google Shape;61;p20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4"/>
        <p:cNvGrpSpPr/>
        <p:nvPr/>
      </p:nvGrpSpPr>
      <p:grpSpPr>
        <a:xfrm>
          <a:off x="0" y="0"/>
          <a:ext cx="0" cy="0"/>
          <a:chOff x="0" y="0"/>
          <a:chExt cx="0" cy="0"/>
        </a:xfrm>
      </p:grpSpPr>
      <p:sp>
        <p:nvSpPr>
          <p:cNvPr id="65" name="Google Shape;65;p201"/>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1"/>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201"/>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20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1"/>
        <p:cNvGrpSpPr/>
        <p:nvPr/>
      </p:nvGrpSpPr>
      <p:grpSpPr>
        <a:xfrm>
          <a:off x="0" y="0"/>
          <a:ext cx="0" cy="0"/>
          <a:chOff x="0" y="0"/>
          <a:chExt cx="0" cy="0"/>
        </a:xfrm>
      </p:grpSpPr>
      <p:sp>
        <p:nvSpPr>
          <p:cNvPr id="72" name="Google Shape;72;p202"/>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2"/>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4" name="Google Shape;74;p202"/>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20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0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21" Type="http://schemas.openxmlformats.org/officeDocument/2006/relationships/image" Target="../media/image9.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8.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image" Target="../media/image11.png"/><Relationship Id="rId10" Type="http://schemas.openxmlformats.org/officeDocument/2006/relationships/slideLayout" Target="../slideLayouts/slideLayout44.xml"/><Relationship Id="rId19" Type="http://schemas.openxmlformats.org/officeDocument/2006/relationships/image" Target="../media/image7.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21" Type="http://schemas.openxmlformats.org/officeDocument/2006/relationships/image" Target="../media/image15.png"/><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14.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3.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73"/>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173"/>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173"/>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73"/>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173"/>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17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7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17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17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17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17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grpSp>
        <p:nvGrpSpPr>
          <p:cNvPr id="148" name="Google Shape;148;p175"/>
          <p:cNvGrpSpPr/>
          <p:nvPr/>
        </p:nvGrpSpPr>
        <p:grpSpPr>
          <a:xfrm>
            <a:off x="0" y="0"/>
            <a:ext cx="12192000" cy="6858000"/>
            <a:chOff x="0" y="0"/>
            <a:chExt cx="12192000" cy="6858000"/>
          </a:xfrm>
        </p:grpSpPr>
        <p:sp>
          <p:nvSpPr>
            <p:cNvPr id="149" name="Google Shape;149;p175"/>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5"/>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5"/>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7" name="Google Shape;157;p17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8" name="Google Shape;158;p17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9" name="Google Shape;159;p175"/>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60" name="Google Shape;160;p17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1" name="Google Shape;161;p17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2" name="Google Shape;162;p17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387"/>
        <p:cNvGrpSpPr/>
        <p:nvPr/>
      </p:nvGrpSpPr>
      <p:grpSpPr>
        <a:xfrm>
          <a:off x="0" y="0"/>
          <a:ext cx="0" cy="0"/>
          <a:chOff x="0" y="0"/>
          <a:chExt cx="0" cy="0"/>
        </a:xfrm>
      </p:grpSpPr>
      <p:pic>
        <p:nvPicPr>
          <p:cNvPr id="388" name="Google Shape;388;p179"/>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389" name="Google Shape;389;p179"/>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390" name="Google Shape;390;p179"/>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1" name="Google Shape;391;p179"/>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392" name="Google Shape;392;p179"/>
          <p:cNvPicPr preferRelativeResize="0"/>
          <p:nvPr/>
        </p:nvPicPr>
        <p:blipFill rotWithShape="1">
          <a:blip r:embed="rId23">
            <a:alphaModFix/>
          </a:blip>
          <a:srcRect b="23320"/>
          <a:stretch/>
        </p:blipFill>
        <p:spPr>
          <a:xfrm>
            <a:off x="8609012" y="6096000"/>
            <a:ext cx="993734" cy="762000"/>
          </a:xfrm>
          <a:prstGeom prst="rect">
            <a:avLst/>
          </a:prstGeom>
          <a:noFill/>
          <a:ln>
            <a:noFill/>
          </a:ln>
        </p:spPr>
      </p:pic>
      <p:sp>
        <p:nvSpPr>
          <p:cNvPr id="393" name="Google Shape;393;p17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395" name="Google Shape;395;p17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396" name="Google Shape;396;p17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97" name="Google Shape;397;p17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98" name="Google Shape;398;p17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12/11/2023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extLst>
      <p:ext uri="{BB962C8B-B14F-4D97-AF65-F5344CB8AC3E}">
        <p14:creationId xmlns:p14="http://schemas.microsoft.com/office/powerpoint/2010/main" val="1907762783"/>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3" Type="http://schemas.openxmlformats.org/officeDocument/2006/relationships/hyperlink" Target="http://www.google.es/" TargetMode="External"/><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hyperlink" Target="http://www.google.es/" TargetMode="External"/><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hyperlink" Target="http://www.google.es/" TargetMode="External"/><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hyperlink" Target="http://www.google.es/" TargetMode="Externa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hyperlink" Target="http://www.ejemplo_de_servidor.com/carpeta1/carpeta2/index.html" TargetMode="External"/><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3" Type="http://schemas.openxmlformats.org/officeDocument/2006/relationships/hyperlink" Target="mailto:correo2@correo_ejemplo.com" TargetMode="External"/><Relationship Id="rId2" Type="http://schemas.openxmlformats.org/officeDocument/2006/relationships/hyperlink" Target="mailto:correo@correo_ejemplo.com" TargetMode="Externa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3" Type="http://schemas.openxmlformats.org/officeDocument/2006/relationships/hyperlink" Target="mailto:info@dominio_de_ejemplo.com" TargetMode="External"/><Relationship Id="rId2" Type="http://schemas.openxmlformats.org/officeDocument/2006/relationships/hyperlink" Target="mailto:admin@dominio_de_ejemplo.com" TargetMode="External"/><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143.xml.rels><?xml version="1.0" encoding="UTF-8" standalone="yes"?>
<Relationships xmlns="http://schemas.openxmlformats.org/package/2006/relationships"><Relationship Id="rId3" Type="http://schemas.openxmlformats.org/officeDocument/2006/relationships/hyperlink" Target="https://www.xataka.com/aplicaciones/webp-avif-engorro-que-estos-formatos-imagen-estan-todas-partes-cuando-dan-problemas" TargetMode="External"/><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xml"/></Relationships>
</file>

<file path=ppt/slides/_rels/slide146.xml.rels><?xml version="1.0" encoding="UTF-8" standalone="yes"?>
<Relationships xmlns="http://schemas.openxmlformats.org/package/2006/relationships"><Relationship Id="rId3" Type="http://schemas.openxmlformats.org/officeDocument/2006/relationships/hyperlink" Target="https://rincondelemprendedor.es/que-es-heic-diferencias-entre-heif-heic/" TargetMode="External"/><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0.xml"/></Relationships>
</file>

<file path=ppt/slides/_rels/slide15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1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0.xml"/></Relationships>
</file>

<file path=ppt/slides/_rels/slide23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0.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1.xml"/></Relationships>
</file>

<file path=ppt/slides/_rels/slide246.xml.rels><?xml version="1.0" encoding="UTF-8" standalone="yes"?>
<Relationships xmlns="http://schemas.openxmlformats.org/package/2006/relationships"><Relationship Id="rId3" Type="http://schemas.openxmlformats.org/officeDocument/2006/relationships/hyperlink" Target="http://www.google.es/" TargetMode="External"/><Relationship Id="rId2" Type="http://schemas.openxmlformats.org/officeDocument/2006/relationships/notesSlide" Target="../notesSlides/notesSlide137.xml"/><Relationship Id="rId1" Type="http://schemas.openxmlformats.org/officeDocument/2006/relationships/slideLayout" Target="../slideLayouts/slideLayout3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0.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9.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p>
            <a:pPr lvl="0">
              <a:buClr>
                <a:schemeClr val="lt1"/>
              </a:buClr>
              <a:buSzPts val="4800"/>
            </a:pPr>
            <a:r>
              <a:rPr lang="es-ES" sz="4800" dirty="0">
                <a:solidFill>
                  <a:srgbClr val="EF53A5"/>
                </a:solidFill>
              </a:rPr>
              <a:t>CAPÍTULO 3:</a:t>
            </a:r>
            <a:br>
              <a:rPr lang="es-ES" sz="4800" dirty="0">
                <a:solidFill>
                  <a:schemeClr val="lt1"/>
                </a:solidFill>
              </a:rPr>
            </a:br>
            <a:r>
              <a:rPr lang="es-ES" sz="4800" dirty="0">
                <a:solidFill>
                  <a:schemeClr val="lt1"/>
                </a:solidFill>
              </a:rPr>
              <a:t>Lenguajes de marcado para presentación de páginas web</a:t>
            </a:r>
            <a:endParaRPr dirty="0"/>
          </a:p>
        </p:txBody>
      </p:sp>
      <p:sp>
        <p:nvSpPr>
          <p:cNvPr id="530" name="Google Shape;530;p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240"/>
              <a:buNone/>
            </a:pPr>
            <a:r>
              <a:rPr lang="es-ES" sz="2800" dirty="0">
                <a:solidFill>
                  <a:srgbClr val="EF53A5"/>
                </a:solidFill>
              </a:rPr>
              <a:t>UF01841</a:t>
            </a:r>
            <a:endParaRPr dirty="0"/>
          </a:p>
        </p:txBody>
      </p:sp>
      <p:sp>
        <p:nvSpPr>
          <p:cNvPr id="531" name="Google Shape;531;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FFFFFF"/>
              </a:buClr>
              <a:buSzPts val="2800"/>
              <a:buFont typeface="Century Gothic"/>
              <a:buNone/>
            </a:pPr>
            <a:fld id="{00000000-1234-1234-1234-123412341234}" type="slidenum">
              <a:rPr lang="es-ES" sz="2800" b="0" i="0" u="none" strike="noStrike" cap="none">
                <a:solidFill>
                  <a:srgbClr val="FFFFFF"/>
                </a:solidFill>
                <a:latin typeface="Century Gothic"/>
                <a:ea typeface="Century Gothic"/>
                <a:cs typeface="Century Gothic"/>
                <a:sym typeface="Century Gothic"/>
              </a:rPr>
              <a:t>1</a:t>
            </a:fld>
            <a:endParaRPr sz="2800" b="0" i="0" u="none" strike="noStrike" cap="none" dirty="0">
              <a:solidFill>
                <a:srgbClr val="FFFFFF"/>
              </a:solidFill>
              <a:latin typeface="Century Gothic"/>
              <a:ea typeface="Century Gothic"/>
              <a:cs typeface="Century Gothic"/>
              <a:sym typeface="Century Gothic"/>
            </a:endParaRPr>
          </a:p>
        </p:txBody>
      </p:sp>
      <p:sp>
        <p:nvSpPr>
          <p:cNvPr id="533" name="Google Shape;533;p1"/>
          <p:cNvSpPr txBox="1"/>
          <p:nvPr/>
        </p:nvSpPr>
        <p:spPr>
          <a:xfrm>
            <a:off x="1169794" y="5606336"/>
            <a:ext cx="9182746" cy="97991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B31166"/>
              </a:buClr>
              <a:buSzPts val="1920"/>
              <a:buFont typeface="Noto Sans Symbols"/>
              <a:buNone/>
            </a:pPr>
            <a:r>
              <a:rPr lang="es-ES" sz="2400" b="0" i="0" u="none" strike="noStrike" cap="none" dirty="0">
                <a:solidFill>
                  <a:srgbClr val="BFBFBF"/>
                </a:solidFill>
                <a:latin typeface="Century Gothic"/>
                <a:ea typeface="Century Gothic"/>
                <a:cs typeface="Century Gothic"/>
                <a:sym typeface="Century Gothic"/>
              </a:rPr>
              <a:t>Fuente: Manual UF1841. IC Editorial</a:t>
            </a:r>
            <a:r>
              <a:rPr lang="es-ES" sz="2400" dirty="0">
                <a:solidFill>
                  <a:srgbClr val="BFBFBF"/>
                </a:solidFill>
                <a:latin typeface="Century Gothic"/>
                <a:ea typeface="Century Gothic"/>
                <a:cs typeface="Century Gothic"/>
                <a:sym typeface="Century Gothic"/>
              </a:rPr>
              <a:t>, 2023</a:t>
            </a:r>
            <a:endParaRPr dirty="0"/>
          </a:p>
        </p:txBody>
      </p:sp>
    </p:spTree>
    <p:extLst>
      <p:ext uri="{BB962C8B-B14F-4D97-AF65-F5344CB8AC3E}">
        <p14:creationId xmlns:p14="http://schemas.microsoft.com/office/powerpoint/2010/main" val="139713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2.1. Historia de HTML y </a:t>
            </a:r>
            <a:r>
              <a:rPr lang="es-ES" dirty="0" err="1"/>
              <a:t>XHTML</a:t>
            </a:r>
            <a:r>
              <a:rPr lang="es-ES" dirty="0"/>
              <a:t>. Diferencias entre versiones</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Versión 1 HTML</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1202267"/>
            <a:ext cx="8825659" cy="327394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a:solidFill>
                  <a:srgbClr val="B31166"/>
                </a:solidFill>
                <a:latin typeface="Century Gothic"/>
                <a:ea typeface="Century Gothic"/>
                <a:cs typeface="Century Gothic"/>
                <a:sym typeface="Century Gothic"/>
              </a:rPr>
              <a:t>Versión 1 (nivel 1)</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Añade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algunos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estilos físicos y lógicos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t>
            </a: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rPr>
              <a:t>Resultó </a:t>
            </a:r>
            <a:r>
              <a:rPr lang="es-ES" sz="1800" b="1" dirty="0">
                <a:solidFill>
                  <a:schemeClr val="accent5"/>
                </a:solidFill>
                <a:latin typeface="Century Gothic"/>
              </a:rPr>
              <a:t>insuficiente</a:t>
            </a:r>
            <a:r>
              <a:rPr lang="es-ES" sz="1800" dirty="0">
                <a:solidFill>
                  <a:schemeClr val="tx1">
                    <a:lumMod val="85000"/>
                    <a:lumOff val="15000"/>
                  </a:schemeClr>
                </a:solidFill>
                <a:latin typeface="Century Gothic"/>
              </a:rPr>
              <a:t>, fue </a:t>
            </a:r>
            <a:r>
              <a:rPr lang="es-ES" sz="1800" b="1" dirty="0">
                <a:solidFill>
                  <a:schemeClr val="accent6"/>
                </a:solidFill>
                <a:latin typeface="Century Gothic"/>
              </a:rPr>
              <a:t>necesario</a:t>
            </a:r>
            <a:r>
              <a:rPr lang="es-ES" sz="1800" dirty="0">
                <a:solidFill>
                  <a:schemeClr val="tx1">
                    <a:lumMod val="85000"/>
                    <a:lumOff val="15000"/>
                  </a:schemeClr>
                </a:solidFill>
                <a:latin typeface="Century Gothic"/>
              </a:rPr>
              <a:t> añadir comandos que </a:t>
            </a:r>
            <a:r>
              <a:rPr lang="es-ES" sz="1800" b="1" dirty="0">
                <a:solidFill>
                  <a:schemeClr val="accent6"/>
                </a:solidFill>
                <a:latin typeface="Century Gothic"/>
              </a:rPr>
              <a:t>mejorasen</a:t>
            </a:r>
            <a:r>
              <a:rPr lang="es-ES" sz="1800" dirty="0">
                <a:solidFill>
                  <a:schemeClr val="tx1">
                    <a:lumMod val="85000"/>
                    <a:lumOff val="15000"/>
                  </a:schemeClr>
                </a:solidFill>
                <a:latin typeface="Century Gothic"/>
              </a:rPr>
              <a:t> el </a:t>
            </a:r>
            <a:r>
              <a:rPr lang="es-ES" sz="1800" b="1" dirty="0">
                <a:solidFill>
                  <a:schemeClr val="accent6"/>
                </a:solidFill>
                <a:latin typeface="Century Gothic"/>
              </a:rPr>
              <a:t>aspecto</a:t>
            </a:r>
            <a:r>
              <a:rPr lang="es-ES" sz="1800" dirty="0">
                <a:solidFill>
                  <a:schemeClr val="tx1">
                    <a:lumMod val="85000"/>
                    <a:lumOff val="15000"/>
                  </a:schemeClr>
                </a:solidFill>
                <a:latin typeface="Century Gothic"/>
              </a:rPr>
              <a:t> de los documentos web.</a:t>
            </a:r>
          </a:p>
          <a:p>
            <a:pPr marL="282575" marR="0" lvl="2" algn="l" defTabSz="914400" rtl="0" eaLnBrk="1" fontAlgn="auto" latinLnBrk="0" hangingPunct="1">
              <a:lnSpc>
                <a:spcPct val="100000"/>
              </a:lnSpc>
              <a:spcBef>
                <a:spcPts val="1000"/>
              </a:spcBef>
              <a:spcAft>
                <a:spcPts val="0"/>
              </a:spcAft>
              <a:buClr>
                <a:srgbClr val="B31166"/>
              </a:buClr>
              <a:buSzPts val="1440"/>
              <a:tabLst/>
              <a:defRPr/>
            </a:pPr>
            <a:endParaRPr lang="es-ES" sz="1800" dirty="0">
              <a:solidFill>
                <a:schemeClr val="tx1">
                  <a:lumMod val="85000"/>
                  <a:lumOff val="15000"/>
                </a:schemeClr>
              </a:solidFill>
              <a:latin typeface="Century Gothic"/>
            </a:endParaRPr>
          </a:p>
        </p:txBody>
      </p:sp>
    </p:spTree>
    <p:extLst>
      <p:ext uri="{BB962C8B-B14F-4D97-AF65-F5344CB8AC3E}">
        <p14:creationId xmlns:p14="http://schemas.microsoft.com/office/powerpoint/2010/main" val="848836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startAt="6"/>
            </a:pPr>
            <a:r>
              <a:rPr lang="es-ES" dirty="0"/>
              <a:t>Enlaces de hipertexto</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100</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80"/>
            <a:ext cx="10227749" cy="1950720"/>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b="1" dirty="0">
                <a:solidFill>
                  <a:schemeClr val="accent1"/>
                </a:solidFill>
              </a:rPr>
              <a:t>Hipertexto</a:t>
            </a:r>
            <a:r>
              <a:rPr lang="es-ES" dirty="0">
                <a:solidFill>
                  <a:schemeClr val="tx1">
                    <a:lumMod val="85000"/>
                    <a:lumOff val="15000"/>
                  </a:schemeClr>
                </a:solidFill>
              </a:rPr>
              <a:t> (en el ámbito de la WWW): herramienta que permite </a:t>
            </a:r>
            <a:r>
              <a:rPr lang="es-ES" b="1" dirty="0">
                <a:solidFill>
                  <a:schemeClr val="accent4"/>
                </a:solidFill>
              </a:rPr>
              <a:t>establecer enlaces o vínculo</a:t>
            </a:r>
            <a:r>
              <a:rPr lang="es-ES" dirty="0">
                <a:solidFill>
                  <a:schemeClr val="tx1">
                    <a:lumMod val="85000"/>
                    <a:lumOff val="15000"/>
                  </a:schemeClr>
                </a:solidFill>
              </a:rPr>
              <a:t> en los documentos web que sean capaces de (entre otras cosas) </a:t>
            </a:r>
            <a:r>
              <a:rPr lang="es-ES" b="1" dirty="0">
                <a:solidFill>
                  <a:schemeClr val="accent5"/>
                </a:solidFill>
              </a:rPr>
              <a:t>direccionar</a:t>
            </a:r>
            <a:r>
              <a:rPr lang="es-ES" dirty="0">
                <a:solidFill>
                  <a:schemeClr val="tx1">
                    <a:lumMod val="85000"/>
                    <a:lumOff val="15000"/>
                  </a:schemeClr>
                </a:solidFill>
              </a:rPr>
              <a:t> al usuario </a:t>
            </a:r>
            <a:r>
              <a:rPr lang="es-ES" b="1" dirty="0">
                <a:solidFill>
                  <a:schemeClr val="accent5"/>
                </a:solidFill>
              </a:rPr>
              <a:t>hacia</a:t>
            </a:r>
            <a:r>
              <a:rPr lang="es-ES" dirty="0">
                <a:solidFill>
                  <a:schemeClr val="tx1">
                    <a:lumMod val="85000"/>
                    <a:lumOff val="15000"/>
                  </a:schemeClr>
                </a:solidFill>
              </a:rPr>
              <a:t> </a:t>
            </a:r>
            <a:r>
              <a:rPr lang="es-ES" b="1" dirty="0">
                <a:solidFill>
                  <a:schemeClr val="accent6"/>
                </a:solidFill>
              </a:rPr>
              <a:t>otra sección </a:t>
            </a:r>
            <a:r>
              <a:rPr lang="es-ES" dirty="0">
                <a:solidFill>
                  <a:schemeClr val="tx1">
                    <a:lumMod val="85000"/>
                    <a:lumOff val="15000"/>
                  </a:schemeClr>
                </a:solidFill>
              </a:rPr>
              <a:t>de la página u </a:t>
            </a:r>
            <a:r>
              <a:rPr lang="es-ES" b="1" dirty="0">
                <a:solidFill>
                  <a:schemeClr val="accent6"/>
                </a:solidFill>
              </a:rPr>
              <a:t>otro sitio web externo</a:t>
            </a:r>
            <a:r>
              <a:rPr lang="es-ES" dirty="0">
                <a:solidFill>
                  <a:schemeClr val="tx1">
                    <a:lumMod val="85000"/>
                    <a:lumOff val="15000"/>
                  </a:schemeClr>
                </a:solidFill>
              </a:rPr>
              <a:t>, haciendo clic con el ratón.</a:t>
            </a:r>
            <a:endParaRPr lang="es-ES" sz="1800" dirty="0">
              <a:solidFill>
                <a:schemeClr val="tx1">
                  <a:lumMod val="85000"/>
                  <a:lumOff val="15000"/>
                </a:schemeClr>
              </a:solidFill>
            </a:endParaRPr>
          </a:p>
        </p:txBody>
      </p:sp>
    </p:spTree>
    <p:extLst>
      <p:ext uri="{BB962C8B-B14F-4D97-AF65-F5344CB8AC3E}">
        <p14:creationId xmlns:p14="http://schemas.microsoft.com/office/powerpoint/2010/main" val="18288095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6.1. Estructura de un enlace: la dirección de internet o URL</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Etiqueta para insertar enlaces a otra sección del documento</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Etiqueta para insertar enlaces a otra sección del documento: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E9943A"/>
                </a:solidFill>
                <a:latin typeface="Century Gothic"/>
                <a:sym typeface="Century Gothic"/>
              </a:rPr>
              <a:t>Sintaxis básica:</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1" i="0" u="none" strike="noStrike" kern="0" cap="none" spc="0" normalizeH="0" baseline="0" noProof="0" dirty="0">
              <a:ln>
                <a:noFill/>
              </a:ln>
              <a:solidFill>
                <a:srgbClr val="E9943A"/>
              </a:solidFill>
              <a:effectLst/>
              <a:uLnTx/>
              <a:uFillTx/>
              <a:latin typeface="Century Gothic"/>
              <a:cs typeface="Arial"/>
              <a:sym typeface="Century Gothic"/>
            </a:endParaRPr>
          </a:p>
          <a:p>
            <a:pPr marL="284163" marR="0" lvl="0" algn="l" defTabSz="914400" rtl="0" eaLnBrk="1" fontAlgn="auto" latinLnBrk="0" hangingPunct="1">
              <a:lnSpc>
                <a:spcPct val="100000"/>
              </a:lnSpc>
              <a:spcBef>
                <a:spcPts val="1000"/>
              </a:spcBef>
              <a:spcAft>
                <a:spcPts val="0"/>
              </a:spcAft>
              <a:buClr>
                <a:srgbClr val="B31166"/>
              </a:buClr>
              <a:buSzPts val="1440"/>
              <a:tabLst/>
              <a:defRPr/>
            </a:pPr>
            <a:endParaRPr kumimoji="0" lang="es-ES" sz="1800" b="1" i="0" u="none" strike="noStrike" kern="0" cap="none" spc="0" normalizeH="0" baseline="0" noProof="0" dirty="0">
              <a:ln>
                <a:noFill/>
              </a:ln>
              <a:solidFill>
                <a:srgbClr val="E9943A"/>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El </a:t>
            </a:r>
            <a:r>
              <a:rPr lang="es-ES" sz="1800" b="1" dirty="0">
                <a:solidFill>
                  <a:schemeClr val="accent4"/>
                </a:solidFill>
                <a:latin typeface="Century Gothic"/>
                <a:sym typeface="Century Gothic"/>
              </a:rPr>
              <a:t>texto o contenido </a:t>
            </a:r>
            <a:r>
              <a:rPr lang="es-ES" sz="1800" dirty="0">
                <a:solidFill>
                  <a:schemeClr val="tx1">
                    <a:lumMod val="85000"/>
                    <a:lumOff val="15000"/>
                  </a:schemeClr>
                </a:solidFill>
                <a:latin typeface="Century Gothic"/>
                <a:sym typeface="Century Gothic"/>
              </a:rPr>
              <a:t>del enlace será el que, </a:t>
            </a:r>
            <a:r>
              <a:rPr lang="es-ES" sz="1800" b="1" dirty="0">
                <a:solidFill>
                  <a:schemeClr val="accent6"/>
                </a:solidFill>
                <a:latin typeface="Century Gothic"/>
                <a:sym typeface="Century Gothic"/>
              </a:rPr>
              <a:t>al pulsarlo</a:t>
            </a:r>
            <a:r>
              <a:rPr lang="es-ES" sz="1800" dirty="0">
                <a:solidFill>
                  <a:schemeClr val="tx1">
                    <a:lumMod val="85000"/>
                    <a:lumOff val="15000"/>
                  </a:schemeClr>
                </a:solidFill>
                <a:latin typeface="Century Gothic"/>
                <a:sym typeface="Century Gothic"/>
              </a:rPr>
              <a:t>, </a:t>
            </a:r>
            <a:r>
              <a:rPr lang="es-ES" sz="1800" b="1" dirty="0">
                <a:solidFill>
                  <a:schemeClr val="accent5"/>
                </a:solidFill>
                <a:latin typeface="Century Gothic"/>
                <a:sym typeface="Century Gothic"/>
              </a:rPr>
              <a:t>redireccionará</a:t>
            </a:r>
            <a:r>
              <a:rPr lang="es-ES" sz="1800" dirty="0">
                <a:solidFill>
                  <a:schemeClr val="tx1">
                    <a:lumMod val="85000"/>
                    <a:lumOff val="15000"/>
                  </a:schemeClr>
                </a:solidFill>
                <a:latin typeface="Century Gothic"/>
                <a:sym typeface="Century Gothic"/>
              </a:rPr>
              <a:t> al usuario </a:t>
            </a:r>
            <a:r>
              <a:rPr lang="es-ES" sz="1800" b="1" dirty="0">
                <a:solidFill>
                  <a:schemeClr val="accent5"/>
                </a:solidFill>
                <a:latin typeface="Century Gothic"/>
                <a:sym typeface="Century Gothic"/>
              </a:rPr>
              <a:t>al destino </a:t>
            </a:r>
            <a:r>
              <a:rPr lang="es-ES" sz="1800" b="1" dirty="0">
                <a:solidFill>
                  <a:schemeClr val="accent6"/>
                </a:solidFill>
                <a:latin typeface="Century Gothic"/>
                <a:sym typeface="Century Gothic"/>
              </a:rPr>
              <a:t>indicado en el atributo</a:t>
            </a:r>
            <a:r>
              <a:rPr lang="es-ES" sz="1800" dirty="0">
                <a:solidFill>
                  <a:schemeClr val="tx1">
                    <a:lumMod val="85000"/>
                    <a:lumOff val="15000"/>
                  </a:scheme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2" name="CuadroTexto 1">
            <a:extLst>
              <a:ext uri="{FF2B5EF4-FFF2-40B4-BE49-F238E27FC236}">
                <a16:creationId xmlns:a16="http://schemas.microsoft.com/office/drawing/2014/main" id="{D485CA07-AFF9-1E81-0545-50FED7A99121}"/>
              </a:ext>
            </a:extLst>
          </p:cNvPr>
          <p:cNvSpPr txBox="1"/>
          <p:nvPr/>
        </p:nvSpPr>
        <p:spPr>
          <a:xfrm>
            <a:off x="2741508" y="2028606"/>
            <a:ext cx="4467012" cy="36933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&lt;a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href</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=“…”&gt;Texto del enlace&lt;/a&gt;</a:t>
            </a:r>
          </a:p>
        </p:txBody>
      </p:sp>
    </p:spTree>
    <p:extLst>
      <p:ext uri="{BB962C8B-B14F-4D97-AF65-F5344CB8AC3E}">
        <p14:creationId xmlns:p14="http://schemas.microsoft.com/office/powerpoint/2010/main" val="17772929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12</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Navegue por alguna página e identifique (si los tiene) los enlaces que direccionen a un sitio web ajeno a la página.</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102</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407172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6.1. Estructura de un enlace: la dirección de internet o URL</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Etiqueta para insertar enlaces a un sitio web externo</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579121"/>
            <a:ext cx="8825658" cy="389709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3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Etiqueta para insertar enlaces a un sitio web externo:</a:t>
            </a:r>
            <a:endParaRPr kumimoji="0" lang="es-ES" sz="13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dirty="0">
                <a:solidFill>
                  <a:schemeClr val="tx1">
                    <a:lumMod val="85000"/>
                    <a:lumOff val="15000"/>
                  </a:schemeClr>
                </a:solidFill>
                <a:latin typeface="Century Gothic"/>
                <a:sym typeface="Century Gothic"/>
              </a:rPr>
              <a:t>Es necesario </a:t>
            </a:r>
            <a:r>
              <a:rPr lang="es-ES" sz="1300" b="1" dirty="0">
                <a:solidFill>
                  <a:schemeClr val="accent4"/>
                </a:solidFill>
                <a:latin typeface="Century Gothic"/>
                <a:sym typeface="Century Gothic"/>
              </a:rPr>
              <a:t>indicar</a:t>
            </a:r>
            <a:r>
              <a:rPr lang="es-ES" sz="1300" dirty="0">
                <a:solidFill>
                  <a:schemeClr val="tx1">
                    <a:lumMod val="85000"/>
                    <a:lumOff val="15000"/>
                  </a:schemeClr>
                </a:solidFill>
                <a:latin typeface="Century Gothic"/>
                <a:sym typeface="Century Gothic"/>
              </a:rPr>
              <a:t> </a:t>
            </a:r>
            <a:r>
              <a:rPr lang="es-ES" sz="1300" i="1" dirty="0">
                <a:solidFill>
                  <a:schemeClr val="accent4"/>
                </a:solidFill>
                <a:latin typeface="Century Gothic"/>
                <a:sym typeface="Century Gothic"/>
              </a:rPr>
              <a:t>en</a:t>
            </a:r>
            <a:r>
              <a:rPr lang="es-ES" sz="1300" dirty="0">
                <a:solidFill>
                  <a:schemeClr val="tx1">
                    <a:lumMod val="85000"/>
                    <a:lumOff val="15000"/>
                  </a:schemeClr>
                </a:solidFill>
                <a:latin typeface="Century Gothic"/>
                <a:sym typeface="Century Gothic"/>
              </a:rPr>
              <a:t> el atributo </a:t>
            </a:r>
            <a:r>
              <a:rPr lang="es-ES" sz="1300" b="1" dirty="0" err="1">
                <a:solidFill>
                  <a:schemeClr val="accent4"/>
                </a:solidFill>
                <a:latin typeface="Century Gothic"/>
                <a:sym typeface="Century Gothic"/>
              </a:rPr>
              <a:t>href</a:t>
            </a:r>
            <a:r>
              <a:rPr lang="es-ES" sz="1300" dirty="0">
                <a:solidFill>
                  <a:schemeClr val="tx1">
                    <a:lumMod val="85000"/>
                    <a:lumOff val="15000"/>
                  </a:schemeClr>
                </a:solidFill>
                <a:latin typeface="Century Gothic"/>
                <a:sym typeface="Century Gothic"/>
              </a:rPr>
              <a:t> la </a:t>
            </a:r>
            <a:r>
              <a:rPr lang="es-ES" sz="1300" b="1" dirty="0">
                <a:solidFill>
                  <a:schemeClr val="accent5"/>
                </a:solidFill>
                <a:latin typeface="Century Gothic"/>
                <a:sym typeface="Century Gothic"/>
              </a:rPr>
              <a:t>dirección de internet </a:t>
            </a:r>
            <a:r>
              <a:rPr lang="es-ES" sz="1300" dirty="0">
                <a:solidFill>
                  <a:schemeClr val="tx1">
                    <a:lumMod val="85000"/>
                    <a:lumOff val="15000"/>
                  </a:schemeClr>
                </a:solidFill>
                <a:latin typeface="Century Gothic"/>
                <a:sym typeface="Century Gothic"/>
              </a:rPr>
              <a:t>o URL donde se aloja la página web.</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b="1" dirty="0">
                <a:solidFill>
                  <a:schemeClr val="accent4"/>
                </a:solidFill>
                <a:latin typeface="Century Gothic"/>
                <a:sym typeface="Century Gothic"/>
              </a:rPr>
              <a:t>Sintaxis</a:t>
            </a:r>
            <a:r>
              <a:rPr lang="es-ES" sz="1300" dirty="0">
                <a:solidFill>
                  <a:schemeClr val="tx1">
                    <a:lumMod val="85000"/>
                    <a:lumOff val="15000"/>
                  </a:schemeClr>
                </a:solidFill>
                <a:latin typeface="Century Gothic"/>
                <a:sym typeface="Century Gothic"/>
              </a:rPr>
              <a:t> de la </a:t>
            </a:r>
            <a:r>
              <a:rPr lang="es-ES" sz="1300" b="1" dirty="0">
                <a:solidFill>
                  <a:schemeClr val="accent4"/>
                </a:solidFill>
                <a:latin typeface="Century Gothic"/>
                <a:sym typeface="Century Gothic"/>
              </a:rPr>
              <a:t>dirección de internet</a:t>
            </a:r>
            <a:r>
              <a:rPr lang="es-ES" sz="1300" dirty="0">
                <a:solidFill>
                  <a:schemeClr val="tx1">
                    <a:lumMod val="85000"/>
                    <a:lumOff val="15000"/>
                  </a:scheme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sz="1300" dirty="0">
              <a:solidFill>
                <a:schemeClr val="tx1">
                  <a:lumMod val="85000"/>
                  <a:lumOff val="15000"/>
                </a:schemeClr>
              </a:solidFill>
              <a:latin typeface="Century Gothic"/>
              <a:sym typeface="Century Gothic"/>
            </a:endParaRPr>
          </a:p>
          <a:p>
            <a:pPr marL="625475" marR="0" lvl="0" algn="l" defTabSz="914400" rtl="0" eaLnBrk="1" fontAlgn="auto" latinLnBrk="0" hangingPunct="1">
              <a:lnSpc>
                <a:spcPct val="100000"/>
              </a:lnSpc>
              <a:spcBef>
                <a:spcPts val="1000"/>
              </a:spcBef>
              <a:spcAft>
                <a:spcPts val="0"/>
              </a:spcAft>
              <a:buClr>
                <a:srgbClr val="B31166"/>
              </a:buClr>
              <a:buSzPts val="1440"/>
              <a:tabLst/>
              <a:defRPr/>
            </a:pPr>
            <a:r>
              <a:rPr lang="es-ES" sz="1300" dirty="0">
                <a:solidFill>
                  <a:schemeClr val="tx1">
                    <a:lumMod val="85000"/>
                    <a:lumOff val="15000"/>
                  </a:schemeClr>
                </a:solidFill>
                <a:latin typeface="Century Gothic"/>
                <a:sym typeface="Century Gothic"/>
              </a:rPr>
              <a:t>donde:</a:t>
            </a:r>
          </a:p>
          <a:p>
            <a:pPr marL="911225" marR="0" lvl="0" indent="-28575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b="1" dirty="0">
                <a:solidFill>
                  <a:srgbClr val="00B0F0"/>
                </a:solidFill>
                <a:latin typeface="Century Gothic"/>
                <a:sym typeface="Century Gothic"/>
              </a:rPr>
              <a:t>servicio</a:t>
            </a:r>
            <a:r>
              <a:rPr lang="es-ES" sz="1300" dirty="0">
                <a:solidFill>
                  <a:schemeClr val="tx1">
                    <a:lumMod val="85000"/>
                    <a:lumOff val="15000"/>
                  </a:schemeClr>
                </a:solidFill>
                <a:latin typeface="Century Gothic"/>
                <a:sym typeface="Century Gothic"/>
              </a:rPr>
              <a:t>: </a:t>
            </a:r>
            <a:r>
              <a:rPr lang="es-ES" sz="1300" b="1" dirty="0">
                <a:solidFill>
                  <a:schemeClr val="accent6"/>
                </a:solidFill>
                <a:latin typeface="Century Gothic"/>
                <a:sym typeface="Century Gothic"/>
              </a:rPr>
              <a:t>protocolo de internet </a:t>
            </a:r>
            <a:r>
              <a:rPr lang="es-ES" sz="1300" dirty="0">
                <a:solidFill>
                  <a:schemeClr val="tx1">
                    <a:lumMod val="85000"/>
                    <a:lumOff val="15000"/>
                  </a:schemeClr>
                </a:solidFill>
                <a:latin typeface="Century Gothic"/>
                <a:sym typeface="Century Gothic"/>
              </a:rPr>
              <a:t>(ej.: http, ftp, etc.)</a:t>
            </a:r>
          </a:p>
          <a:p>
            <a:pPr marL="911225" marR="0" lvl="0" indent="-28575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b="1" dirty="0" err="1">
                <a:solidFill>
                  <a:srgbClr val="00B0F0"/>
                </a:solidFill>
                <a:latin typeface="Century Gothic"/>
                <a:sym typeface="Century Gothic"/>
              </a:rPr>
              <a:t>maquina.dominio</a:t>
            </a:r>
            <a:r>
              <a:rPr lang="es-ES" sz="1300" dirty="0">
                <a:solidFill>
                  <a:schemeClr val="tx1">
                    <a:lumMod val="85000"/>
                    <a:lumOff val="15000"/>
                  </a:schemeClr>
                </a:solidFill>
                <a:latin typeface="Century Gothic"/>
                <a:sym typeface="Century Gothic"/>
              </a:rPr>
              <a:t>: </a:t>
            </a:r>
            <a:r>
              <a:rPr lang="es-ES" sz="1300" b="1" dirty="0">
                <a:solidFill>
                  <a:schemeClr val="accent6"/>
                </a:solidFill>
                <a:latin typeface="Century Gothic"/>
                <a:sym typeface="Century Gothic"/>
              </a:rPr>
              <a:t>servidor</a:t>
            </a:r>
            <a:r>
              <a:rPr lang="es-ES" sz="1300" dirty="0">
                <a:solidFill>
                  <a:schemeClr val="tx1">
                    <a:lumMod val="85000"/>
                    <a:lumOff val="15000"/>
                  </a:schemeClr>
                </a:solidFill>
                <a:latin typeface="Century Gothic"/>
                <a:sym typeface="Century Gothic"/>
              </a:rPr>
              <a:t> que proporciona el recurso (ej.: </a:t>
            </a:r>
            <a:r>
              <a:rPr lang="es-ES" sz="1300" dirty="0">
                <a:solidFill>
                  <a:schemeClr val="tx1">
                    <a:lumMod val="85000"/>
                    <a:lumOff val="15000"/>
                  </a:schemeClr>
                </a:solidFill>
                <a:latin typeface="Century Gothic"/>
                <a:sym typeface="Century Gothic"/>
                <a:hlinkClick r:id="rId3"/>
              </a:rPr>
              <a:t>www.google.es</a:t>
            </a:r>
            <a:r>
              <a:rPr lang="es-ES" sz="1300" dirty="0">
                <a:solidFill>
                  <a:schemeClr val="tx1">
                    <a:lumMod val="85000"/>
                    <a:lumOff val="15000"/>
                  </a:schemeClr>
                </a:solidFill>
                <a:latin typeface="Century Gothic"/>
                <a:sym typeface="Century Gothic"/>
              </a:rPr>
              <a:t>)</a:t>
            </a:r>
          </a:p>
          <a:p>
            <a:pPr marL="911225" marR="0" lvl="0" indent="-28575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b="1" dirty="0">
                <a:solidFill>
                  <a:srgbClr val="00B0F0"/>
                </a:solidFill>
                <a:latin typeface="Century Gothic"/>
                <a:sym typeface="Century Gothic"/>
              </a:rPr>
              <a:t>puerto</a:t>
            </a:r>
            <a:r>
              <a:rPr lang="es-ES" sz="1300" dirty="0">
                <a:solidFill>
                  <a:schemeClr val="tx1">
                    <a:lumMod val="85000"/>
                    <a:lumOff val="15000"/>
                  </a:schemeClr>
                </a:solidFill>
                <a:latin typeface="Century Gothic"/>
                <a:sym typeface="Century Gothic"/>
              </a:rPr>
              <a:t>: </a:t>
            </a:r>
            <a:r>
              <a:rPr lang="es-ES" sz="1300" b="1" dirty="0">
                <a:solidFill>
                  <a:schemeClr val="accent6"/>
                </a:solidFill>
                <a:latin typeface="Century Gothic"/>
                <a:sym typeface="Century Gothic"/>
              </a:rPr>
              <a:t>opcional</a:t>
            </a:r>
            <a:r>
              <a:rPr lang="es-ES" sz="1300" dirty="0">
                <a:solidFill>
                  <a:schemeClr val="tx1">
                    <a:lumMod val="85000"/>
                    <a:lumOff val="15000"/>
                  </a:schemeClr>
                </a:solidFill>
                <a:latin typeface="Century Gothic"/>
                <a:sym typeface="Century Gothic"/>
              </a:rPr>
              <a:t>, por lo general no se utiliza.</a:t>
            </a:r>
          </a:p>
          <a:p>
            <a:pPr marL="911225" marR="0" lvl="0" indent="-28575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b="1" dirty="0">
                <a:solidFill>
                  <a:srgbClr val="00B0F0"/>
                </a:solidFill>
                <a:latin typeface="Century Gothic"/>
                <a:sym typeface="Century Gothic"/>
              </a:rPr>
              <a:t>camino</a:t>
            </a:r>
            <a:r>
              <a:rPr lang="es-ES" sz="1300" dirty="0">
                <a:solidFill>
                  <a:schemeClr val="tx1">
                    <a:lumMod val="85000"/>
                    <a:lumOff val="15000"/>
                  </a:schemeClr>
                </a:solidFill>
                <a:latin typeface="Century Gothic"/>
                <a:sym typeface="Century Gothic"/>
              </a:rPr>
              <a:t>: </a:t>
            </a:r>
            <a:r>
              <a:rPr lang="es-ES" sz="1300" b="1" dirty="0">
                <a:solidFill>
                  <a:schemeClr val="accent6"/>
                </a:solidFill>
                <a:latin typeface="Century Gothic"/>
                <a:sym typeface="Century Gothic"/>
              </a:rPr>
              <a:t>ruta de directorios </a:t>
            </a:r>
            <a:r>
              <a:rPr lang="es-ES" sz="1300" dirty="0">
                <a:solidFill>
                  <a:schemeClr val="tx1">
                    <a:lumMod val="85000"/>
                    <a:lumOff val="15000"/>
                  </a:schemeClr>
                </a:solidFill>
                <a:latin typeface="Century Gothic"/>
                <a:sym typeface="Century Gothic"/>
              </a:rPr>
              <a:t>que es necesario seguir para acceder al recurso correspondiente. </a:t>
            </a:r>
            <a:r>
              <a:rPr lang="es-ES" sz="1300" b="1" dirty="0">
                <a:solidFill>
                  <a:schemeClr val="accent5"/>
                </a:solidFill>
                <a:latin typeface="Century Gothic"/>
                <a:sym typeface="Century Gothic"/>
              </a:rPr>
              <a:t>Para separar </a:t>
            </a:r>
            <a:r>
              <a:rPr lang="es-ES" sz="1300" dirty="0">
                <a:solidFill>
                  <a:schemeClr val="tx1">
                    <a:lumMod val="85000"/>
                    <a:lumOff val="15000"/>
                  </a:schemeClr>
                </a:solidFill>
                <a:latin typeface="Century Gothic"/>
                <a:sym typeface="Century Gothic"/>
              </a:rPr>
              <a:t>los distintos subdirectorios se utiliza el carácter “</a:t>
            </a:r>
            <a:r>
              <a:rPr lang="es-ES" sz="1300" b="1" dirty="0">
                <a:solidFill>
                  <a:srgbClr val="00B0F0"/>
                </a:solidFill>
                <a:latin typeface="Century Gothic"/>
                <a:sym typeface="Century Gothic"/>
              </a:rPr>
              <a:t>/</a:t>
            </a:r>
            <a:r>
              <a:rPr lang="es-ES" sz="1300" dirty="0">
                <a:solidFill>
                  <a:schemeClr val="tx1">
                    <a:lumMod val="85000"/>
                    <a:lumOff val="15000"/>
                  </a:schemeClr>
                </a:solidFill>
                <a:latin typeface="Century Gothic"/>
                <a:sym typeface="Century Gothic"/>
              </a:rPr>
              <a:t>” (ej.: noticias/novedades)</a:t>
            </a:r>
          </a:p>
          <a:p>
            <a:pPr marL="911225" marR="0" lvl="0" indent="-28575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b="1" dirty="0">
                <a:solidFill>
                  <a:srgbClr val="00B0F0"/>
                </a:solidFill>
                <a:latin typeface="Century Gothic"/>
                <a:sym typeface="Century Gothic"/>
              </a:rPr>
              <a:t>fichero</a:t>
            </a:r>
            <a:r>
              <a:rPr lang="es-ES" sz="1300" dirty="0">
                <a:solidFill>
                  <a:schemeClr val="tx1">
                    <a:lumMod val="85000"/>
                    <a:lumOff val="15000"/>
                  </a:schemeClr>
                </a:solidFill>
                <a:latin typeface="Century Gothic"/>
                <a:sym typeface="Century Gothic"/>
              </a:rPr>
              <a:t>: </a:t>
            </a:r>
            <a:r>
              <a:rPr lang="es-ES" sz="1300" b="1" dirty="0">
                <a:solidFill>
                  <a:schemeClr val="accent6"/>
                </a:solidFill>
                <a:latin typeface="Century Gothic"/>
                <a:sym typeface="Century Gothic"/>
              </a:rPr>
              <a:t>nombre</a:t>
            </a:r>
            <a:r>
              <a:rPr lang="es-ES" sz="1300" dirty="0">
                <a:solidFill>
                  <a:schemeClr val="tx1">
                    <a:lumMod val="85000"/>
                    <a:lumOff val="15000"/>
                  </a:schemeClr>
                </a:solidFill>
                <a:latin typeface="Century Gothic"/>
                <a:sym typeface="Century Gothic"/>
              </a:rPr>
              <a:t> de la </a:t>
            </a:r>
            <a:r>
              <a:rPr lang="es-ES" sz="1300" b="1" dirty="0">
                <a:solidFill>
                  <a:schemeClr val="accent6"/>
                </a:solidFill>
                <a:latin typeface="Century Gothic"/>
                <a:sym typeface="Century Gothic"/>
              </a:rPr>
              <a:t>página o recurso </a:t>
            </a:r>
            <a:r>
              <a:rPr lang="es-ES" sz="1300" dirty="0">
                <a:solidFill>
                  <a:schemeClr val="tx1">
                    <a:lumMod val="85000"/>
                    <a:lumOff val="15000"/>
                  </a:schemeClr>
                </a:solidFill>
                <a:latin typeface="Century Gothic"/>
                <a:sym typeface="Century Gothic"/>
              </a:rPr>
              <a:t>que se desea abrir, acompañado de la correspondiente </a:t>
            </a:r>
            <a:r>
              <a:rPr lang="es-ES" sz="1300" b="1" dirty="0">
                <a:solidFill>
                  <a:schemeClr val="accent6"/>
                </a:solidFill>
                <a:latin typeface="Century Gothic"/>
                <a:sym typeface="Century Gothic"/>
              </a:rPr>
              <a:t>extensión</a:t>
            </a:r>
            <a:r>
              <a:rPr lang="es-ES" sz="1300" dirty="0">
                <a:solidFill>
                  <a:schemeClr val="tx1">
                    <a:lumMod val="85000"/>
                    <a:lumOff val="15000"/>
                  </a:schemeClr>
                </a:solidFill>
                <a:latin typeface="Century Gothic"/>
                <a:sym typeface="Century Gothic"/>
              </a:rPr>
              <a:t> (ej.: “index.html”, “fichero.zip”, “imagen.png”, etc.)</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3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3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2" name="CuadroTexto 1">
            <a:extLst>
              <a:ext uri="{FF2B5EF4-FFF2-40B4-BE49-F238E27FC236}">
                <a16:creationId xmlns:a16="http://schemas.microsoft.com/office/drawing/2014/main" id="{D485CA07-AFF9-1E81-0545-50FED7A99121}"/>
              </a:ext>
            </a:extLst>
          </p:cNvPr>
          <p:cNvSpPr txBox="1"/>
          <p:nvPr/>
        </p:nvSpPr>
        <p:spPr>
          <a:xfrm>
            <a:off x="2686577" y="1716376"/>
            <a:ext cx="4552423" cy="292388"/>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3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servicio://maquina.dominio:puerto/camino/fichero</a:t>
            </a:r>
          </a:p>
        </p:txBody>
      </p:sp>
    </p:spTree>
    <p:extLst>
      <p:ext uri="{BB962C8B-B14F-4D97-AF65-F5344CB8AC3E}">
        <p14:creationId xmlns:p14="http://schemas.microsoft.com/office/powerpoint/2010/main" val="19811574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13</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Identifique, en la siguiente URL, las distintas partes:</a:t>
            </a:r>
          </a:p>
          <a:p>
            <a:pPr marL="342900" lvl="0" indent="-342900">
              <a:spcBef>
                <a:spcPts val="0"/>
              </a:spcBef>
              <a:buSzPts val="1600"/>
            </a:pPr>
            <a:endParaRPr lang="es-ES" dirty="0"/>
          </a:p>
          <a:p>
            <a:pPr marL="365125" lvl="0" indent="0">
              <a:spcBef>
                <a:spcPts val="0"/>
              </a:spcBef>
              <a:buSzPts val="1600"/>
              <a:buNone/>
            </a:pPr>
            <a:r>
              <a:rPr lang="es-ES" dirty="0"/>
              <a:t>http://www.ejecutivos.es/noticia/3411/Biblioteca-Ejecutivos/Las-recetas-que-adelgazan-deMarta-Aranzadi.html</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104</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4054663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6344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r>
              <a:rPr lang="es-ES" sz="1800" b="1" dirty="0">
                <a:solidFill>
                  <a:srgbClr val="00B0F0"/>
                </a:solidFill>
                <a:latin typeface="Century Gothic"/>
                <a:ea typeface="Century Gothic"/>
                <a:cs typeface="Century Gothic"/>
                <a:sym typeface="Century Gothic"/>
              </a:rPr>
              <a:t>s</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ervicio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http</a:t>
            </a: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r>
              <a:rPr lang="es-ES" sz="1800" b="1" dirty="0" err="1">
                <a:solidFill>
                  <a:srgbClr val="00B0F0"/>
                </a:solidFill>
                <a:latin typeface="Century Gothic"/>
                <a:ea typeface="Century Gothic"/>
                <a:cs typeface="Century Gothic"/>
                <a:sym typeface="Century Gothic"/>
              </a:rPr>
              <a:t>maquina.dominio</a:t>
            </a:r>
            <a:r>
              <a:rPr lang="es-ES" sz="1800" dirty="0">
                <a:solidFill>
                  <a:srgbClr val="000000">
                    <a:lumMod val="85000"/>
                    <a:lumOff val="15000"/>
                  </a:srgbClr>
                </a:solidFill>
                <a:latin typeface="Century Gothic"/>
                <a:ea typeface="Century Gothic"/>
                <a:cs typeface="Century Gothic"/>
                <a:sym typeface="Century Gothic"/>
              </a:rPr>
              <a:t>: www.ejecutivos.es</a:t>
            </a: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r>
              <a:rPr lang="es-ES" sz="1800" b="1" dirty="0">
                <a:solidFill>
                  <a:srgbClr val="00B0F0"/>
                </a:solidFill>
                <a:latin typeface="Century Gothic"/>
                <a:ea typeface="Century Gothic"/>
                <a:cs typeface="Century Gothic"/>
                <a:sym typeface="Century Gothic"/>
              </a:rPr>
              <a:t>c</a:t>
            </a: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amino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noticia/3411/Biblioteca-Ejecutivos</a:t>
            </a: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r>
              <a:rPr lang="es-ES" sz="1800" b="1" dirty="0">
                <a:solidFill>
                  <a:srgbClr val="00B0F0"/>
                </a:solidFill>
                <a:latin typeface="Century Gothic"/>
                <a:ea typeface="Century Gothic"/>
                <a:cs typeface="Century Gothic"/>
                <a:sym typeface="Century Gothic"/>
              </a:rPr>
              <a:t>fichero</a:t>
            </a:r>
            <a:r>
              <a:rPr lang="es-ES" sz="1800" dirty="0">
                <a:solidFill>
                  <a:srgbClr val="000000">
                    <a:lumMod val="85000"/>
                    <a:lumOff val="15000"/>
                  </a:srgbClr>
                </a:solidFill>
                <a:latin typeface="Century Gothic"/>
                <a:ea typeface="Century Gothic"/>
                <a:cs typeface="Century Gothic"/>
                <a:sym typeface="Century Gothic"/>
              </a:rPr>
              <a:t>: Las-recetas-que-adelgazan-deMarta-Aranzadi.html</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6425826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fontScale="90000"/>
          </a:bodyPr>
          <a:lstStyle/>
          <a:p>
            <a:pPr lvl="0"/>
            <a:r>
              <a:rPr lang="es-ES" dirty="0"/>
              <a:t>6.2. Atributos específicos: título, destino, atajos de teclado, etc.</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Atributos etiqueta &lt;a&gt;</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182881"/>
            <a:ext cx="8825658" cy="398853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La </a:t>
            </a:r>
            <a:r>
              <a:rPr lang="es-ES" b="1" dirty="0">
                <a:solidFill>
                  <a:schemeClr val="accent1"/>
                </a:solidFill>
                <a:latin typeface="Century Gothic"/>
                <a:ea typeface="Century Gothic"/>
                <a:cs typeface="Century Gothic"/>
                <a:sym typeface="Century Gothic"/>
              </a:rPr>
              <a:t>e</a:t>
            </a:r>
            <a:r>
              <a:rPr kumimoji="0" lang="es-ES" b="1" i="0" u="none" strike="noStrike" kern="0" cap="none" spc="0" normalizeH="0" baseline="0" noProof="0" dirty="0" err="1">
                <a:ln>
                  <a:noFill/>
                </a:ln>
                <a:solidFill>
                  <a:schemeClr val="accent1"/>
                </a:solidFill>
                <a:effectLst/>
                <a:uLnTx/>
                <a:uFillTx/>
                <a:latin typeface="Century Gothic"/>
                <a:ea typeface="Century Gothic"/>
                <a:cs typeface="Century Gothic"/>
                <a:sym typeface="Century Gothic"/>
              </a:rPr>
              <a:t>tiqueta</a:t>
            </a:r>
            <a:r>
              <a:rPr kumimoji="0" lang="es-ES" b="1" i="0" u="none" strike="noStrike" kern="0" cap="none" spc="0" normalizeH="0" baseline="0" noProof="0" dirty="0">
                <a:ln>
                  <a:noFill/>
                </a:ln>
                <a:solidFill>
                  <a:schemeClr val="accent1"/>
                </a:solidFill>
                <a:effectLst/>
                <a:uLnTx/>
                <a:uFillTx/>
                <a:latin typeface="Century Gothic"/>
                <a:ea typeface="Century Gothic"/>
                <a:cs typeface="Century Gothic"/>
                <a:sym typeface="Century Gothic"/>
              </a:rPr>
              <a:t> &lt;a&gt; </a:t>
            </a:r>
            <a:r>
              <a:rPr kumimoji="0" lang="es-ES"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admite ciertos </a:t>
            </a:r>
            <a:r>
              <a:rPr kumimoji="0" lang="es-ES" b="1" i="0" u="none" strike="noStrike" kern="0" cap="none" spc="0" normalizeH="0" baseline="0" noProof="0" dirty="0">
                <a:ln>
                  <a:noFill/>
                </a:ln>
                <a:solidFill>
                  <a:schemeClr val="accent1"/>
                </a:solidFill>
                <a:effectLst/>
                <a:uLnTx/>
                <a:uFillTx/>
                <a:latin typeface="Century Gothic"/>
                <a:ea typeface="Century Gothic"/>
                <a:cs typeface="Century Gothic"/>
                <a:sym typeface="Century Gothic"/>
              </a:rPr>
              <a:t>atributos</a:t>
            </a:r>
            <a:r>
              <a:rPr kumimoji="0" lang="es-ES"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b="1" dirty="0">
                <a:solidFill>
                  <a:srgbClr val="00B0F0"/>
                </a:solidFill>
                <a:latin typeface="Century Gothic"/>
                <a:sym typeface="Century Gothic"/>
              </a:rPr>
              <a:t>h</a:t>
            </a:r>
            <a:r>
              <a:rPr kumimoji="0" lang="es-ES" b="1" i="0" u="none" strike="noStrike" kern="0" cap="none" spc="0" normalizeH="0" baseline="0" noProof="0" dirty="0" err="1">
                <a:ln>
                  <a:noFill/>
                </a:ln>
                <a:solidFill>
                  <a:srgbClr val="00B0F0"/>
                </a:solidFill>
                <a:effectLst/>
                <a:uLnTx/>
                <a:uFillTx/>
                <a:latin typeface="Century Gothic"/>
                <a:cs typeface="Arial"/>
                <a:sym typeface="Century Gothic"/>
              </a:rPr>
              <a:t>ref</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aquí se escribe la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dirección asociada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al enlace</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b="1" dirty="0" err="1">
                <a:solidFill>
                  <a:srgbClr val="00B0F0"/>
                </a:solidFill>
                <a:latin typeface="Century Gothic"/>
                <a:sym typeface="Century Gothic"/>
              </a:rPr>
              <a:t>title</a:t>
            </a:r>
            <a:r>
              <a:rPr lang="es-ES" dirty="0">
                <a:solidFill>
                  <a:schemeClr val="tx1">
                    <a:lumMod val="85000"/>
                    <a:lumOff val="15000"/>
                  </a:schemeClr>
                </a:solidFill>
                <a:latin typeface="Century Gothic"/>
                <a:sym typeface="Century Gothic"/>
              </a:rPr>
              <a:t>: establece el </a:t>
            </a:r>
            <a:r>
              <a:rPr lang="es-ES" b="1" dirty="0">
                <a:solidFill>
                  <a:schemeClr val="accent6"/>
                </a:solidFill>
                <a:latin typeface="Century Gothic"/>
                <a:sym typeface="Century Gothic"/>
              </a:rPr>
              <a:t>texto</a:t>
            </a:r>
            <a:r>
              <a:rPr lang="es-ES" dirty="0">
                <a:solidFill>
                  <a:schemeClr val="tx1">
                    <a:lumMod val="85000"/>
                    <a:lumOff val="15000"/>
                  </a:schemeClr>
                </a:solidFill>
                <a:latin typeface="Century Gothic"/>
                <a:sym typeface="Century Gothic"/>
              </a:rPr>
              <a:t> que se desea que aparezca </a:t>
            </a:r>
            <a:r>
              <a:rPr lang="es-ES" b="1" dirty="0">
                <a:solidFill>
                  <a:schemeClr val="accent6"/>
                </a:solidFill>
                <a:latin typeface="Century Gothic"/>
                <a:sym typeface="Century Gothic"/>
              </a:rPr>
              <a:t>junto al enlace </a:t>
            </a:r>
            <a:r>
              <a:rPr lang="es-ES" dirty="0">
                <a:solidFill>
                  <a:schemeClr val="tx1">
                    <a:lumMod val="85000"/>
                    <a:lumOff val="15000"/>
                  </a:schemeClr>
                </a:solidFill>
                <a:latin typeface="Century Gothic"/>
                <a:sym typeface="Century Gothic"/>
              </a:rPr>
              <a:t>en el momento en el que se posicione el </a:t>
            </a:r>
            <a:r>
              <a:rPr lang="es-ES" b="1" dirty="0">
                <a:solidFill>
                  <a:schemeClr val="accent6"/>
                </a:solidFill>
                <a:latin typeface="Century Gothic"/>
                <a:sym typeface="Century Gothic"/>
              </a:rPr>
              <a:t>ratón sobre el mismo</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b="1" dirty="0">
                <a:solidFill>
                  <a:srgbClr val="00B0F0"/>
                </a:solidFill>
                <a:latin typeface="Century Gothic"/>
                <a:sym typeface="Century Gothic"/>
              </a:rPr>
              <a:t>t</a:t>
            </a:r>
            <a:r>
              <a:rPr kumimoji="0" lang="es-ES" b="1" i="0" u="none" strike="noStrike" kern="0" cap="none" spc="0" normalizeH="0" baseline="0" noProof="0" dirty="0" err="1">
                <a:ln>
                  <a:noFill/>
                </a:ln>
                <a:solidFill>
                  <a:srgbClr val="00B0F0"/>
                </a:solidFill>
                <a:effectLst/>
                <a:uLnTx/>
                <a:uFillTx/>
                <a:latin typeface="Century Gothic"/>
                <a:cs typeface="Arial"/>
                <a:sym typeface="Century Gothic"/>
              </a:rPr>
              <a:t>arget</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define el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lugar</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donde se va a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abrir el contenido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asociado al enlace:</a:t>
            </a:r>
          </a:p>
          <a:p>
            <a:pPr marL="89852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1" i="0" u="none" strike="noStrike" kern="0" cap="none" spc="0" normalizeH="0" baseline="0" noProof="0" dirty="0">
                <a:ln>
                  <a:noFill/>
                </a:ln>
                <a:solidFill>
                  <a:srgbClr val="00B0F0"/>
                </a:solidFill>
                <a:effectLst/>
                <a:uLnTx/>
                <a:uFillTx/>
                <a:latin typeface="Century Gothic"/>
                <a:cs typeface="Arial"/>
                <a:sym typeface="Century Gothic"/>
              </a:rPr>
              <a:t>_</a:t>
            </a:r>
            <a:r>
              <a:rPr kumimoji="0" lang="es-ES" b="1" i="0" u="none" strike="noStrike" kern="0" cap="none" spc="0" normalizeH="0" baseline="0" noProof="0" dirty="0" err="1">
                <a:ln>
                  <a:noFill/>
                </a:ln>
                <a:solidFill>
                  <a:srgbClr val="00B0F0"/>
                </a:solidFill>
                <a:effectLst/>
                <a:uLnTx/>
                <a:uFillTx/>
                <a:latin typeface="Century Gothic"/>
                <a:cs typeface="Arial"/>
                <a:sym typeface="Century Gothic"/>
              </a:rPr>
              <a:t>blank</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en una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ventana/pestaña nueva</a:t>
            </a:r>
          </a:p>
          <a:p>
            <a:pPr marL="89852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b="1" dirty="0">
                <a:solidFill>
                  <a:srgbClr val="00B0F0"/>
                </a:solidFill>
                <a:latin typeface="Century Gothic"/>
                <a:sym typeface="Century Gothic"/>
              </a:rPr>
              <a:t>_</a:t>
            </a:r>
            <a:r>
              <a:rPr lang="es-ES" b="1" dirty="0" err="1">
                <a:solidFill>
                  <a:srgbClr val="00B0F0"/>
                </a:solidFill>
                <a:latin typeface="Century Gothic"/>
                <a:sym typeface="Century Gothic"/>
              </a:rPr>
              <a:t>parent</a:t>
            </a:r>
            <a:r>
              <a:rPr lang="es-ES" dirty="0">
                <a:solidFill>
                  <a:schemeClr val="tx1">
                    <a:lumMod val="85000"/>
                    <a:lumOff val="15000"/>
                  </a:schemeClr>
                </a:solidFill>
                <a:latin typeface="Century Gothic"/>
                <a:sym typeface="Century Gothic"/>
              </a:rPr>
              <a:t>: en el </a:t>
            </a:r>
            <a:r>
              <a:rPr lang="es-ES" b="1" i="1" dirty="0" err="1">
                <a:solidFill>
                  <a:schemeClr val="accent6"/>
                </a:solidFill>
                <a:latin typeface="Century Gothic"/>
                <a:sym typeface="Century Gothic"/>
              </a:rPr>
              <a:t>frameset</a:t>
            </a:r>
            <a:r>
              <a:rPr lang="es-ES" dirty="0">
                <a:solidFill>
                  <a:schemeClr val="tx1">
                    <a:lumMod val="85000"/>
                    <a:lumOff val="15000"/>
                  </a:schemeClr>
                </a:solidFill>
                <a:latin typeface="Century Gothic"/>
                <a:sym typeface="Century Gothic"/>
              </a:rPr>
              <a:t>, padre del </a:t>
            </a:r>
            <a:r>
              <a:rPr lang="es-ES" i="1" dirty="0" err="1">
                <a:solidFill>
                  <a:schemeClr val="tx1">
                    <a:lumMod val="85000"/>
                    <a:lumOff val="15000"/>
                  </a:schemeClr>
                </a:solidFill>
                <a:latin typeface="Century Gothic"/>
                <a:sym typeface="Century Gothic"/>
              </a:rPr>
              <a:t>frame</a:t>
            </a:r>
            <a:r>
              <a:rPr lang="es-ES" dirty="0">
                <a:solidFill>
                  <a:schemeClr val="tx1">
                    <a:lumMod val="85000"/>
                    <a:lumOff val="15000"/>
                  </a:schemeClr>
                </a:solidFill>
                <a:latin typeface="Century Gothic"/>
                <a:sym typeface="Century Gothic"/>
              </a:rPr>
              <a:t> actual (esto se entenderá mejor cuando se estudie el apartado a los marcos)</a:t>
            </a:r>
          </a:p>
          <a:p>
            <a:pPr marL="89852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1" i="0" u="none" strike="noStrike" kern="0" cap="none" spc="0" normalizeH="0" baseline="0" noProof="0" dirty="0">
                <a:ln>
                  <a:noFill/>
                </a:ln>
                <a:solidFill>
                  <a:srgbClr val="00B0F0"/>
                </a:solidFill>
                <a:effectLst/>
                <a:uLnTx/>
                <a:uFillTx/>
                <a:latin typeface="Century Gothic"/>
                <a:cs typeface="Arial"/>
                <a:sym typeface="Century Gothic"/>
              </a:rPr>
              <a:t>_</a:t>
            </a:r>
            <a:r>
              <a:rPr kumimoji="0" lang="es-ES" b="1" i="0" u="none" strike="noStrike" kern="0" cap="none" spc="0" normalizeH="0" baseline="0" noProof="0" dirty="0" err="1">
                <a:ln>
                  <a:noFill/>
                </a:ln>
                <a:solidFill>
                  <a:srgbClr val="00B0F0"/>
                </a:solidFill>
                <a:effectLst/>
                <a:uLnTx/>
                <a:uFillTx/>
                <a:latin typeface="Century Gothic"/>
                <a:cs typeface="Arial"/>
                <a:sym typeface="Century Gothic"/>
              </a:rPr>
              <a:t>self</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en la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ventana</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o </a:t>
            </a:r>
            <a:r>
              <a:rPr kumimoji="0" lang="es-ES" i="1"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frame</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donde se ubica el enlace</a:t>
            </a:r>
          </a:p>
          <a:p>
            <a:pPr marL="89852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b="1" dirty="0">
                <a:solidFill>
                  <a:srgbClr val="00B0F0"/>
                </a:solidFill>
                <a:latin typeface="Century Gothic"/>
                <a:sym typeface="Century Gothic"/>
              </a:rPr>
              <a:t>_top</a:t>
            </a:r>
            <a:r>
              <a:rPr lang="es-ES" dirty="0">
                <a:solidFill>
                  <a:schemeClr val="tx1">
                    <a:lumMod val="85000"/>
                    <a:lumOff val="15000"/>
                  </a:schemeClr>
                </a:solidFill>
                <a:latin typeface="Century Gothic"/>
                <a:sym typeface="Century Gothic"/>
              </a:rPr>
              <a:t>: usando </a:t>
            </a:r>
            <a:r>
              <a:rPr lang="es-ES" b="1" dirty="0">
                <a:solidFill>
                  <a:schemeClr val="accent6"/>
                </a:solidFill>
                <a:latin typeface="Century Gothic"/>
                <a:sym typeface="Century Gothic"/>
              </a:rPr>
              <a:t>todo el espacio de la ventana </a:t>
            </a:r>
            <a:r>
              <a:rPr lang="es-ES" dirty="0">
                <a:solidFill>
                  <a:schemeClr val="tx1">
                    <a:lumMod val="85000"/>
                    <a:lumOff val="15000"/>
                  </a:schemeClr>
                </a:solidFill>
                <a:latin typeface="Century Gothic"/>
                <a:sym typeface="Century Gothic"/>
              </a:rPr>
              <a:t>del navegador</a:t>
            </a:r>
            <a:endPar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b="1" dirty="0" err="1">
                <a:solidFill>
                  <a:srgbClr val="00B0F0"/>
                </a:solidFill>
                <a:latin typeface="Century Gothic"/>
                <a:sym typeface="Century Gothic"/>
              </a:rPr>
              <a:t>acceskey</a:t>
            </a:r>
            <a:r>
              <a:rPr lang="es-ES" dirty="0">
                <a:solidFill>
                  <a:schemeClr val="tx1">
                    <a:lumMod val="85000"/>
                    <a:lumOff val="15000"/>
                  </a:schemeClr>
                </a:solidFill>
                <a:latin typeface="Century Gothic"/>
                <a:sym typeface="Century Gothic"/>
              </a:rPr>
              <a:t>: define un </a:t>
            </a:r>
            <a:r>
              <a:rPr lang="es-ES" b="1" dirty="0">
                <a:solidFill>
                  <a:schemeClr val="accent6"/>
                </a:solidFill>
                <a:latin typeface="Century Gothic"/>
                <a:sym typeface="Century Gothic"/>
              </a:rPr>
              <a:t>atajo de teclado </a:t>
            </a:r>
            <a:r>
              <a:rPr lang="es-ES" dirty="0">
                <a:solidFill>
                  <a:schemeClr val="tx1">
                    <a:lumMod val="85000"/>
                    <a:lumOff val="15000"/>
                  </a:schemeClr>
                </a:solidFill>
                <a:latin typeface="Century Gothic"/>
                <a:sym typeface="Century Gothic"/>
              </a:rPr>
              <a:t>que sirve para </a:t>
            </a:r>
            <a:r>
              <a:rPr lang="es-ES" b="1" dirty="0">
                <a:solidFill>
                  <a:schemeClr val="accent6"/>
                </a:solidFill>
                <a:latin typeface="Century Gothic"/>
                <a:sym typeface="Century Gothic"/>
              </a:rPr>
              <a:t>acceder al enlace </a:t>
            </a:r>
            <a:r>
              <a:rPr lang="es-ES" dirty="0">
                <a:solidFill>
                  <a:schemeClr val="tx1">
                    <a:lumMod val="85000"/>
                    <a:lumOff val="15000"/>
                  </a:schemeClr>
                </a:solidFill>
                <a:latin typeface="Century Gothic"/>
                <a:sym typeface="Century Gothic"/>
              </a:rPr>
              <a:t>en cuestión. Al pulsar la tecla </a:t>
            </a:r>
            <a:r>
              <a:rPr lang="es-ES" b="1" dirty="0">
                <a:solidFill>
                  <a:schemeClr val="accent5"/>
                </a:solidFill>
                <a:latin typeface="Century Gothic"/>
                <a:sym typeface="Century Gothic"/>
              </a:rPr>
              <a:t>[Alt] </a:t>
            </a:r>
            <a:r>
              <a:rPr lang="es-ES" dirty="0">
                <a:solidFill>
                  <a:schemeClr val="tx1">
                    <a:lumMod val="85000"/>
                    <a:lumOff val="15000"/>
                  </a:schemeClr>
                </a:solidFill>
                <a:latin typeface="Century Gothic"/>
                <a:sym typeface="Century Gothic"/>
              </a:rPr>
              <a:t>junto con la </a:t>
            </a:r>
            <a:r>
              <a:rPr lang="es-ES" b="1" dirty="0">
                <a:solidFill>
                  <a:schemeClr val="accent5"/>
                </a:solidFill>
                <a:latin typeface="Century Gothic"/>
                <a:sym typeface="Century Gothic"/>
              </a:rPr>
              <a:t>tecla definida </a:t>
            </a:r>
            <a:r>
              <a:rPr lang="es-ES" dirty="0">
                <a:solidFill>
                  <a:schemeClr val="tx1">
                    <a:lumMod val="85000"/>
                    <a:lumOff val="15000"/>
                  </a:schemeClr>
                </a:solidFill>
                <a:latin typeface="Century Gothic"/>
                <a:sym typeface="Century Gothic"/>
              </a:rPr>
              <a:t>en el atributo, el navegador dirigirá al usuario al lugar donde se encuentre el enlace de la web, sin ejecutarlo. Para abrirlo, hay que pulsar </a:t>
            </a:r>
            <a:r>
              <a:rPr lang="es-ES" b="1" dirty="0">
                <a:solidFill>
                  <a:schemeClr val="accent5"/>
                </a:solidFill>
                <a:latin typeface="Century Gothic"/>
                <a:sym typeface="Century Gothic"/>
              </a:rPr>
              <a:t>[</a:t>
            </a:r>
            <a:r>
              <a:rPr lang="es-ES" b="1" dirty="0" err="1">
                <a:solidFill>
                  <a:schemeClr val="accent5"/>
                </a:solidFill>
                <a:latin typeface="Century Gothic"/>
                <a:sym typeface="Century Gothic"/>
              </a:rPr>
              <a:t>Intro</a:t>
            </a:r>
            <a:r>
              <a:rPr lang="es-ES" b="1" dirty="0">
                <a:solidFill>
                  <a:schemeClr val="accent5"/>
                </a:solidFill>
                <a:latin typeface="Century Gothic"/>
                <a:sym typeface="Century Gothic"/>
              </a:rPr>
              <a:t>] </a:t>
            </a:r>
            <a:r>
              <a:rPr lang="es-ES" dirty="0">
                <a:solidFill>
                  <a:schemeClr val="tx1">
                    <a:lumMod val="85000"/>
                    <a:lumOff val="15000"/>
                  </a:schemeClr>
                </a:solidFill>
                <a:latin typeface="Century Gothic"/>
                <a:sym typeface="Century Gothic"/>
              </a:rPr>
              <a:t>(o hacer </a:t>
            </a:r>
            <a:r>
              <a:rPr lang="es-ES" b="1" dirty="0">
                <a:solidFill>
                  <a:schemeClr val="accent5"/>
                </a:solidFill>
                <a:latin typeface="Century Gothic"/>
                <a:sym typeface="Century Gothic"/>
              </a:rPr>
              <a:t>clic</a:t>
            </a:r>
            <a:r>
              <a:rPr lang="es-ES" dirty="0">
                <a:solidFill>
                  <a:schemeClr val="tx1">
                    <a:lumMod val="85000"/>
                    <a:lumOff val="15000"/>
                  </a:schemeClr>
                </a:solidFill>
                <a:latin typeface="Century Gothic"/>
                <a:sym typeface="Century Gothic"/>
              </a:rPr>
              <a:t> sobre él).</a:t>
            </a:r>
            <a:endPar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6158065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1493520"/>
            <a:ext cx="8946541" cy="47548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Está desarrollando un documento web (“index.html”) en el que, por el momento, únicamente desea incluir un enlace con las siguientes características:</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Texto del enlace: “Ir a Google”</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err="1">
                <a:ln>
                  <a:noFill/>
                </a:ln>
                <a:solidFill>
                  <a:srgbClr val="FFFFFF"/>
                </a:solidFill>
                <a:effectLst/>
                <a:uLnTx/>
                <a:uFillTx/>
                <a:latin typeface="Century Gothic"/>
                <a:sym typeface="Century Gothic"/>
              </a:rPr>
              <a:t>Direccción</a:t>
            </a:r>
            <a:r>
              <a:rPr kumimoji="0" lang="es-ES" sz="2000" b="0" i="0" u="none" strike="noStrike" kern="0" cap="none" spc="0" normalizeH="0" baseline="0" noProof="0" dirty="0">
                <a:ln>
                  <a:noFill/>
                </a:ln>
                <a:solidFill>
                  <a:srgbClr val="FFFFFF"/>
                </a:solidFill>
                <a:effectLst/>
                <a:uLnTx/>
                <a:uFillTx/>
                <a:latin typeface="Century Gothic"/>
                <a:sym typeface="Century Gothic"/>
              </a:rPr>
              <a:t> asociada al enlace: </a:t>
            </a:r>
            <a:r>
              <a:rPr kumimoji="0" lang="es-ES" sz="2000" b="0" i="0" u="none" strike="noStrike" kern="0" cap="none" spc="0" normalizeH="0" baseline="0" noProof="0" dirty="0">
                <a:ln>
                  <a:noFill/>
                </a:ln>
                <a:solidFill>
                  <a:srgbClr val="FFFFFF"/>
                </a:solidFill>
                <a:effectLst/>
                <a:uLnTx/>
                <a:uFillTx/>
                <a:latin typeface="Century Gothic"/>
                <a:sym typeface="Century Gothic"/>
                <a:hlinkClick r:id="rId2"/>
              </a:rPr>
              <a:t>http://www.Google.es</a:t>
            </a:r>
            <a:endParaRPr kumimoji="0" lang="es-ES" sz="2000" b="0" i="0" u="none" strike="noStrike" kern="0" cap="none" spc="0" normalizeH="0" baseline="0" noProof="0" dirty="0">
              <a:ln>
                <a:noFill/>
              </a:ln>
              <a:solidFill>
                <a:srgbClr val="FFFFFF"/>
              </a:solidFill>
              <a:effectLst/>
              <a:uLnTx/>
              <a:uFillTx/>
              <a:latin typeface="Century Gothic"/>
              <a:sym typeface="Century Gothic"/>
            </a:endParaRP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Título o texto que se mostrará al posicionar el cursor en el mismo: “Este enlace le direccionará a la página de Google”</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La página de destino se abrirá en una ventana/pestaña nueva</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Si el usuario pulsa la combinación de teclas [</a:t>
            </a:r>
            <a:r>
              <a:rPr lang="es-ES" dirty="0" err="1">
                <a:solidFill>
                  <a:srgbClr val="FFFFFF"/>
                </a:solidFill>
              </a:rPr>
              <a:t>Alt+i</a:t>
            </a:r>
            <a:r>
              <a:rPr lang="es-ES" dirty="0">
                <a:solidFill>
                  <a:srgbClr val="FFFFFF"/>
                </a:solidFill>
              </a:rPr>
              <a:t>], el navegador dirigirá al usuario al sitio donde se encuentre el enlace</a:t>
            </a:r>
          </a:p>
          <a:p>
            <a:pPr marL="342900" indent="-342900">
              <a:spcBef>
                <a:spcPts val="0"/>
              </a:spcBef>
              <a:buClr>
                <a:srgbClr val="ACD433"/>
              </a:buClr>
              <a:buSzPts val="1600"/>
              <a:defRPr/>
            </a:pPr>
            <a:r>
              <a:rPr lang="es-ES" sz="2100" dirty="0">
                <a:solidFill>
                  <a:srgbClr val="FFFFFF"/>
                </a:solidFill>
              </a:rPr>
              <a:t>Escriba el código HTML del documento “index.html”, teniendo en cuenta las siguientes consideraciones:</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El título del  documento será: “Documento de ejemplo”</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El documento debe ser compatible con los caracteres propios de Europa Occidental.</a:t>
            </a:r>
            <a:endParaRPr kumimoji="0" lang="es-ES" sz="2000" b="0" i="0" u="none" strike="noStrike" kern="0" cap="none" spc="0" normalizeH="0" baseline="0" noProof="0" dirty="0">
              <a:ln>
                <a:noFill/>
              </a:ln>
              <a:solidFill>
                <a:srgbClr val="FFFFFF"/>
              </a:solidFill>
              <a:effectLst/>
              <a:uLnTx/>
              <a:uFillTx/>
              <a:latin typeface="Century Gothic"/>
              <a:sym typeface="Century Gothic"/>
            </a:endParaRPr>
          </a:p>
        </p:txBody>
      </p:sp>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3</a:t>
            </a:r>
          </a:p>
        </p:txBody>
      </p:sp>
    </p:spTree>
    <p:extLst>
      <p:ext uri="{BB962C8B-B14F-4D97-AF65-F5344CB8AC3E}">
        <p14:creationId xmlns:p14="http://schemas.microsoft.com/office/powerpoint/2010/main" val="26305840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579120"/>
            <a:ext cx="10596743" cy="598315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C52C190-ED74-865B-0F1F-03C7991E7AE7}"/>
              </a:ext>
            </a:extLst>
          </p:cNvPr>
          <p:cNvSpPr txBox="1"/>
          <p:nvPr/>
        </p:nvSpPr>
        <p:spPr>
          <a:xfrm>
            <a:off x="1093961" y="1176867"/>
            <a:ext cx="10004076" cy="3416320"/>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&gt;Documento de ejemplo&lt;/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2782888"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="http://www.google.es”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="Este enlace le direccionará a la página de Google" target="_</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blank</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acceskey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="i"&gt;Ir a Google&lt;/a&gt;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pic>
        <p:nvPicPr>
          <p:cNvPr id="6" name="Imagen 5">
            <a:extLst>
              <a:ext uri="{FF2B5EF4-FFF2-40B4-BE49-F238E27FC236}">
                <a16:creationId xmlns:a16="http://schemas.microsoft.com/office/drawing/2014/main" id="{C884C1D4-83FD-41F9-85CB-A79CFF645ADC}"/>
              </a:ext>
            </a:extLst>
          </p:cNvPr>
          <p:cNvPicPr>
            <a:picLocks noChangeAspect="1"/>
          </p:cNvPicPr>
          <p:nvPr/>
        </p:nvPicPr>
        <p:blipFill rotWithShape="1">
          <a:blip r:embed="rId2"/>
          <a:srcRect b="69565"/>
          <a:stretch/>
        </p:blipFill>
        <p:spPr>
          <a:xfrm>
            <a:off x="1093960" y="4599579"/>
            <a:ext cx="10004075" cy="1711825"/>
          </a:xfrm>
          <a:prstGeom prst="rect">
            <a:avLst/>
          </a:prstGeom>
          <a:ln>
            <a:solidFill>
              <a:schemeClr val="tx1">
                <a:lumMod val="85000"/>
                <a:lumOff val="15000"/>
              </a:schemeClr>
            </a:solidFill>
          </a:ln>
        </p:spPr>
      </p:pic>
    </p:spTree>
    <p:extLst>
      <p:ext uri="{BB962C8B-B14F-4D97-AF65-F5344CB8AC3E}">
        <p14:creationId xmlns:p14="http://schemas.microsoft.com/office/powerpoint/2010/main" val="20323365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6.3. Estilos de enlaces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Estilos de enlaces:</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E9943A"/>
                </a:solidFill>
                <a:effectLst/>
                <a:uLnTx/>
                <a:uFillTx/>
                <a:latin typeface="Century Gothic"/>
                <a:cs typeface="Arial"/>
                <a:sym typeface="Century Gothic"/>
              </a:rPr>
              <a:t>Por defecto: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en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azul</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y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subrayados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endParaRPr kumimoji="0" lang="es-ES" sz="1800" b="1" i="0" u="none" strike="noStrike" kern="0" cap="none" spc="0" normalizeH="0" baseline="0" noProof="0" dirty="0">
              <a:ln>
                <a:noFill/>
              </a:ln>
              <a:solidFill>
                <a:schemeClr val="accent5"/>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Su aspecto </a:t>
            </a:r>
            <a:r>
              <a:rPr lang="es-ES" sz="1800" b="1" dirty="0">
                <a:solidFill>
                  <a:schemeClr val="accent4"/>
                </a:solidFill>
                <a:latin typeface="Century Gothic"/>
                <a:sym typeface="Century Gothic"/>
              </a:rPr>
              <a:t>puede ser modificado</a:t>
            </a:r>
            <a:r>
              <a:rPr lang="es-ES" sz="1800" dirty="0">
                <a:solidFill>
                  <a:schemeClr val="tx1">
                    <a:lumMod val="85000"/>
                    <a:lumOff val="15000"/>
                  </a:schemeClr>
                </a:solidFill>
                <a:latin typeface="Century Gothic"/>
                <a:sym typeface="Century Gothic"/>
              </a:rPr>
              <a:t>.</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err="1">
                <a:ln>
                  <a:noFill/>
                </a:ln>
                <a:solidFill>
                  <a:schemeClr val="accent5"/>
                </a:solidFill>
                <a:effectLst/>
                <a:uLnTx/>
                <a:uFillTx/>
                <a:latin typeface="Century Gothic"/>
                <a:cs typeface="Arial"/>
                <a:sym typeface="Century Gothic"/>
              </a:rPr>
              <a:t>Rec</a:t>
            </a:r>
            <a:r>
              <a:rPr lang="es-ES" sz="1800" b="1" dirty="0" err="1">
                <a:solidFill>
                  <a:schemeClr val="accent5"/>
                </a:solidFill>
                <a:latin typeface="Century Gothic"/>
                <a:sym typeface="Century Gothic"/>
              </a:rPr>
              <a:t>omendable</a:t>
            </a:r>
            <a:r>
              <a:rPr lang="es-ES" sz="1800" dirty="0">
                <a:solidFill>
                  <a:schemeClr val="tx1">
                    <a:lumMod val="85000"/>
                    <a:lumOff val="15000"/>
                  </a:schemeClr>
                </a:solidFill>
                <a:latin typeface="Century Gothic"/>
                <a:sym typeface="Century Gothic"/>
              </a:rPr>
              <a:t> utilizar </a:t>
            </a:r>
            <a:r>
              <a:rPr lang="es-ES" sz="1800" b="1" dirty="0">
                <a:solidFill>
                  <a:schemeClr val="accent6"/>
                </a:solidFill>
                <a:latin typeface="Century Gothic"/>
                <a:sym typeface="Century Gothic"/>
              </a:rPr>
              <a:t>hojas de estilo de CSS</a:t>
            </a:r>
            <a:r>
              <a:rPr lang="es-ES" sz="1800" dirty="0">
                <a:solidFill>
                  <a:schemeClr val="tx1">
                    <a:lumMod val="85000"/>
                    <a:lumOff val="15000"/>
                  </a:schemeClr>
                </a:solidFill>
                <a:latin typeface="Century Gothic"/>
                <a:sym typeface="Century Gothic"/>
              </a:rPr>
              <a:t>.</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Es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posible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utilizar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etiquetas de estilos físicos y lógicos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endParaRPr kumimoji="0" lang="es-ES" sz="1800" b="1" i="0" u="none" strike="noStrike" kern="0" cap="none" spc="0" normalizeH="0" baseline="0" noProof="0" dirty="0">
              <a:ln>
                <a:noFill/>
              </a:ln>
              <a:solidFill>
                <a:srgbClr val="E9943A"/>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3528344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2.1. Historia de HTML y </a:t>
            </a:r>
            <a:r>
              <a:rPr lang="es-ES" dirty="0" err="1"/>
              <a:t>XHTML</a:t>
            </a:r>
            <a:r>
              <a:rPr lang="es-ES" dirty="0"/>
              <a:t>. Diferencias entre versiones</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Versión 2 HTML</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1202267"/>
            <a:ext cx="8825659" cy="327394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a:solidFill>
                  <a:srgbClr val="B31166"/>
                </a:solidFill>
                <a:latin typeface="Century Gothic"/>
                <a:ea typeface="Century Gothic"/>
                <a:cs typeface="Century Gothic"/>
                <a:sym typeface="Century Gothic"/>
              </a:rPr>
              <a:t>Versión 2 (nivel 2)</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Inclusión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de un nuevo elemento: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formularios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t>
            </a:r>
            <a:endParaRPr lang="es-ES" sz="1800" dirty="0">
              <a:solidFill>
                <a:schemeClr val="tx1">
                  <a:lumMod val="85000"/>
                  <a:lumOff val="15000"/>
                </a:schemeClr>
              </a:solidFill>
              <a:latin typeface="Century Gothic"/>
            </a:endParaRPr>
          </a:p>
          <a:p>
            <a:pPr marL="282575" marR="0" lvl="2" algn="l" defTabSz="914400" rtl="0" eaLnBrk="1" fontAlgn="auto" latinLnBrk="0" hangingPunct="1">
              <a:lnSpc>
                <a:spcPct val="100000"/>
              </a:lnSpc>
              <a:spcBef>
                <a:spcPts val="1000"/>
              </a:spcBef>
              <a:spcAft>
                <a:spcPts val="0"/>
              </a:spcAft>
              <a:buClr>
                <a:srgbClr val="B31166"/>
              </a:buClr>
              <a:buSzPts val="1440"/>
              <a:tabLst/>
              <a:defRPr/>
            </a:pPr>
            <a:endParaRPr lang="es-ES" sz="1800" dirty="0">
              <a:solidFill>
                <a:schemeClr val="tx1">
                  <a:lumMod val="85000"/>
                  <a:lumOff val="15000"/>
                </a:schemeClr>
              </a:solidFill>
              <a:latin typeface="Century Gothic"/>
            </a:endParaRPr>
          </a:p>
        </p:txBody>
      </p:sp>
    </p:spTree>
    <p:extLst>
      <p:ext uri="{BB962C8B-B14F-4D97-AF65-F5344CB8AC3E}">
        <p14:creationId xmlns:p14="http://schemas.microsoft.com/office/powerpoint/2010/main" val="4377156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2" y="536184"/>
            <a:ext cx="10426217" cy="556260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ejemplo de enlace cuyo texto se visualiza en negrita y cursiva:</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7" name="CuadroTexto 6">
            <a:extLst>
              <a:ext uri="{FF2B5EF4-FFF2-40B4-BE49-F238E27FC236}">
                <a16:creationId xmlns:a16="http://schemas.microsoft.com/office/drawing/2014/main" id="{6256226B-D1A4-4364-870C-DADBC0AF42F8}"/>
              </a:ext>
            </a:extLst>
          </p:cNvPr>
          <p:cNvSpPr txBox="1"/>
          <p:nvPr/>
        </p:nvSpPr>
        <p:spPr>
          <a:xfrm>
            <a:off x="1382492" y="1747823"/>
            <a:ext cx="10004076" cy="3416320"/>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&gt;Documento de ejemplo&lt;/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2782888"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&lt;b&gt;&lt;i&gt;</a:t>
            </a:r>
            <a:r>
              <a:rPr kumimoji="0" lang="es-ES" sz="180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="http://www.google.es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="Este enlace le direccionará a la página de Google" target="_</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blank</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acceskey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="i"&gt;Ir a Google&lt;/a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cs typeface="Arial"/>
                <a:sym typeface="Arial"/>
              </a:rPr>
              <a:t>&gt;</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&lt;/i&gt;&gt;/b&gt;</a:t>
            </a:r>
            <a:endParaRPr lang="es-ES" sz="1800" b="1" dirty="0">
              <a:solidFill>
                <a:srgbClr val="00B0F0"/>
              </a:solidFill>
              <a:latin typeface="Century Gothic" panose="020B0502020202020204" pitchFamily="34" charset="0"/>
            </a:endParaRPr>
          </a:p>
          <a:p>
            <a:pPr>
              <a:defRPr/>
            </a:pPr>
            <a:r>
              <a:rPr lang="es-ES" sz="1800" dirty="0">
                <a:solidFill>
                  <a:srgbClr val="000000">
                    <a:lumMod val="85000"/>
                    <a:lumOff val="15000"/>
                  </a:srgbClr>
                </a:solidFill>
                <a:latin typeface="Century Gothic" panose="020B0502020202020204" pitchFamily="34" charset="0"/>
              </a:rPr>
              <a:t>		&lt;/</a:t>
            </a:r>
            <a:r>
              <a:rPr lang="es-ES" sz="1800" dirty="0" err="1">
                <a:solidFill>
                  <a:srgbClr val="000000">
                    <a:lumMod val="85000"/>
                    <a:lumOff val="15000"/>
                  </a:srgbClr>
                </a:solidFill>
                <a:latin typeface="Century Gothic" panose="020B0502020202020204" pitchFamily="34" charset="0"/>
              </a:rPr>
              <a:t>body</a:t>
            </a:r>
            <a:r>
              <a:rPr lang="es-ES" sz="1800" dirty="0">
                <a:solidFill>
                  <a:srgbClr val="000000">
                    <a:lumMod val="85000"/>
                    <a:lumOff val="15000"/>
                  </a:srgbClr>
                </a:solidFill>
                <a:latin typeface="Century Gothic" panose="020B0502020202020204" pitchFamily="34" charset="0"/>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pic>
        <p:nvPicPr>
          <p:cNvPr id="8" name="Imagen 7">
            <a:extLst>
              <a:ext uri="{FF2B5EF4-FFF2-40B4-BE49-F238E27FC236}">
                <a16:creationId xmlns:a16="http://schemas.microsoft.com/office/drawing/2014/main" id="{D0D89D05-1162-425A-8A21-2858F7FAD5DB}"/>
              </a:ext>
            </a:extLst>
          </p:cNvPr>
          <p:cNvPicPr>
            <a:picLocks noChangeAspect="1"/>
          </p:cNvPicPr>
          <p:nvPr/>
        </p:nvPicPr>
        <p:blipFill rotWithShape="1">
          <a:blip r:embed="rId2"/>
          <a:srcRect b="83794"/>
          <a:stretch/>
        </p:blipFill>
        <p:spPr>
          <a:xfrm>
            <a:off x="1382493" y="5077787"/>
            <a:ext cx="10004076" cy="911533"/>
          </a:xfrm>
          <a:prstGeom prst="rect">
            <a:avLst/>
          </a:prstGeom>
          <a:ln>
            <a:solidFill>
              <a:schemeClr val="tx1">
                <a:lumMod val="85000"/>
                <a:lumOff val="15000"/>
              </a:schemeClr>
            </a:solidFill>
          </a:ln>
        </p:spPr>
      </p:pic>
    </p:spTree>
    <p:extLst>
      <p:ext uri="{BB962C8B-B14F-4D97-AF65-F5344CB8AC3E}">
        <p14:creationId xmlns:p14="http://schemas.microsoft.com/office/powerpoint/2010/main" val="32348570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2" y="673240"/>
            <a:ext cx="10426217" cy="5889030"/>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7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ejemplo de uso de CSS para modificar el aspecto de un enlace en HTML. El texto de dicho link se visualizará en rojo y sin subrayado: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7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7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7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7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7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7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7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7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7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7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7" name="CuadroTexto 6">
            <a:extLst>
              <a:ext uri="{FF2B5EF4-FFF2-40B4-BE49-F238E27FC236}">
                <a16:creationId xmlns:a16="http://schemas.microsoft.com/office/drawing/2014/main" id="{6256226B-D1A4-4364-870C-DADBC0AF42F8}"/>
              </a:ext>
            </a:extLst>
          </p:cNvPr>
          <p:cNvSpPr txBox="1"/>
          <p:nvPr/>
        </p:nvSpPr>
        <p:spPr>
          <a:xfrm>
            <a:off x="1382493" y="1968887"/>
            <a:ext cx="10004076" cy="3231654"/>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&gt;Documento de ejemplo&lt;/</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2782888"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cs typeface="Arial"/>
                <a:sym typeface="Arial"/>
              </a:rPr>
              <a:t>&lt;</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 </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="http://www.google.es </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="Este enlace le direccionará a la página de Google" target="_</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blank</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acceskey</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="i”&gt; </a:t>
            </a:r>
            <a:r>
              <a:rPr kumimoji="0" lang="en-U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style="</a:t>
            </a:r>
            <a:r>
              <a:rPr kumimoji="0" lang="en-U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text-decoration:none</a:t>
            </a:r>
            <a:r>
              <a:rPr kumimoji="0" lang="en-U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color:red</a:t>
            </a:r>
            <a:r>
              <a:rPr lang="es-ES" sz="1700" dirty="0">
                <a:solidFill>
                  <a:srgbClr val="000000">
                    <a:lumMod val="85000"/>
                    <a:lumOff val="15000"/>
                  </a:srgbClr>
                </a:solidFill>
                <a:latin typeface="Century Gothic" panose="020B0502020202020204" pitchFamily="34" charset="0"/>
              </a:rPr>
              <a:t>”</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&gt;Ir a Google&lt;/a</a:t>
            </a:r>
            <a:r>
              <a:rPr kumimoji="0" lang="es-ES" sz="170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cs typeface="Arial"/>
                <a:sym typeface="Arial"/>
              </a:rPr>
              <a:t>&gt;</a:t>
            </a:r>
            <a:endParaRPr kumimoji="0" lang="es-ES" sz="17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pic>
        <p:nvPicPr>
          <p:cNvPr id="5" name="Imagen 4">
            <a:extLst>
              <a:ext uri="{FF2B5EF4-FFF2-40B4-BE49-F238E27FC236}">
                <a16:creationId xmlns:a16="http://schemas.microsoft.com/office/drawing/2014/main" id="{7EDE3B27-0979-4349-B000-66361072B41D}"/>
              </a:ext>
            </a:extLst>
          </p:cNvPr>
          <p:cNvPicPr>
            <a:picLocks noChangeAspect="1"/>
          </p:cNvPicPr>
          <p:nvPr/>
        </p:nvPicPr>
        <p:blipFill rotWithShape="1">
          <a:blip r:embed="rId2"/>
          <a:srcRect b="80459"/>
          <a:stretch/>
        </p:blipFill>
        <p:spPr>
          <a:xfrm>
            <a:off x="1382493" y="5377088"/>
            <a:ext cx="10004075" cy="1099075"/>
          </a:xfrm>
          <a:prstGeom prst="rect">
            <a:avLst/>
          </a:prstGeom>
          <a:ln>
            <a:solidFill>
              <a:schemeClr val="tx1">
                <a:lumMod val="85000"/>
                <a:lumOff val="15000"/>
              </a:schemeClr>
            </a:solidFill>
          </a:ln>
        </p:spPr>
      </p:pic>
    </p:spTree>
    <p:extLst>
      <p:ext uri="{BB962C8B-B14F-4D97-AF65-F5344CB8AC3E}">
        <p14:creationId xmlns:p14="http://schemas.microsoft.com/office/powerpoint/2010/main" val="13422037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14</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Identifique y corrija los errores en el siguiente fragmento de código HTML:</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112</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5" name="CuadroTexto 4">
            <a:extLst>
              <a:ext uri="{FF2B5EF4-FFF2-40B4-BE49-F238E27FC236}">
                <a16:creationId xmlns:a16="http://schemas.microsoft.com/office/drawing/2014/main" id="{E425C002-BEF1-4C36-891A-FE69CE1558E7}"/>
              </a:ext>
            </a:extLst>
          </p:cNvPr>
          <p:cNvSpPr txBox="1"/>
          <p:nvPr/>
        </p:nvSpPr>
        <p:spPr>
          <a:xfrm>
            <a:off x="1520253" y="2963333"/>
            <a:ext cx="9568437"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dirty="0">
                <a:solidFill>
                  <a:srgbClr val="FFFFFF"/>
                </a:solidFill>
                <a:latin typeface="Century Gothic" panose="020B0502020202020204" pitchFamily="34" charset="0"/>
              </a:rPr>
              <a:t>&lt;b&gt;&lt;i&gt;&lt;a </a:t>
            </a:r>
            <a:r>
              <a:rPr lang="es-ES" sz="1800" dirty="0" err="1">
                <a:solidFill>
                  <a:srgbClr val="FFFFFF"/>
                </a:solidFill>
                <a:latin typeface="Century Gothic" panose="020B0502020202020204" pitchFamily="34" charset="0"/>
              </a:rPr>
              <a:t>href</a:t>
            </a:r>
            <a:r>
              <a:rPr lang="es-ES" sz="1800" dirty="0">
                <a:solidFill>
                  <a:srgbClr val="FFFFFF"/>
                </a:solidFill>
                <a:latin typeface="Century Gothic" panose="020B0502020202020204" pitchFamily="34" charset="0"/>
              </a:rPr>
              <a:t>=</a:t>
            </a:r>
            <a:r>
              <a:rPr lang="es-ES" sz="1800" dirty="0">
                <a:solidFill>
                  <a:srgbClr val="FFFFFF"/>
                </a:solidFill>
                <a:latin typeface="Century Gothic" panose="020B0502020202020204" pitchFamily="34" charset="0"/>
                <a:hlinkClick r:id="rId3"/>
              </a:rPr>
              <a:t>“www.google.es</a:t>
            </a:r>
            <a:r>
              <a:rPr lang="es-ES" sz="1800" dirty="0">
                <a:solidFill>
                  <a:srgbClr val="FFFFFF"/>
                </a:solidFill>
                <a:latin typeface="Century Gothic" panose="020B0502020202020204" pitchFamily="34" charset="0"/>
              </a:rPr>
              <a:t>” </a:t>
            </a:r>
            <a:r>
              <a:rPr lang="es-ES" sz="1800" dirty="0" err="1">
                <a:solidFill>
                  <a:srgbClr val="FFFFFF"/>
                </a:solidFill>
                <a:latin typeface="Century Gothic" panose="020B0502020202020204" pitchFamily="34" charset="0"/>
              </a:rPr>
              <a:t>title</a:t>
            </a:r>
            <a:r>
              <a:rPr lang="es-ES" sz="1800" dirty="0">
                <a:solidFill>
                  <a:srgbClr val="FFFFFF"/>
                </a:solidFill>
                <a:latin typeface="Century Gothic" panose="020B0502020202020204" pitchFamily="34" charset="0"/>
              </a:rPr>
              <a:t>=“Enlace”/&gt;Texto del enlace&lt;a&gt;&lt;/b&gt;&lt;/i&gt;</a:t>
            </a:r>
            <a:endPar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33087736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6344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6" name="CuadroTexto 5">
            <a:extLst>
              <a:ext uri="{FF2B5EF4-FFF2-40B4-BE49-F238E27FC236}">
                <a16:creationId xmlns:a16="http://schemas.microsoft.com/office/drawing/2014/main" id="{8B01D33F-7F9E-4326-9A97-26D2C2F966D1}"/>
              </a:ext>
            </a:extLst>
          </p:cNvPr>
          <p:cNvSpPr txBox="1"/>
          <p:nvPr/>
        </p:nvSpPr>
        <p:spPr>
          <a:xfrm>
            <a:off x="1311781" y="1590646"/>
            <a:ext cx="9165877" cy="338554"/>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chemeClr val="tx1">
                    <a:lumMod val="85000"/>
                    <a:lumOff val="15000"/>
                  </a:schemeClr>
                </a:solidFill>
                <a:latin typeface="Century Gothic" panose="020B0502020202020204" pitchFamily="34" charset="0"/>
              </a:rPr>
              <a:t>&lt;b&gt;&lt;i&gt;&lt;a </a:t>
            </a:r>
            <a:r>
              <a:rPr lang="es-ES" sz="1600" dirty="0" err="1">
                <a:solidFill>
                  <a:schemeClr val="tx1">
                    <a:lumMod val="85000"/>
                    <a:lumOff val="15000"/>
                  </a:schemeClr>
                </a:solidFill>
                <a:latin typeface="Century Gothic" panose="020B0502020202020204" pitchFamily="34" charset="0"/>
              </a:rPr>
              <a:t>href</a:t>
            </a:r>
            <a:r>
              <a:rPr lang="es-ES" sz="1600" dirty="0">
                <a:solidFill>
                  <a:schemeClr val="tx1">
                    <a:lumMod val="85000"/>
                    <a:lumOff val="15000"/>
                  </a:schemeClr>
                </a:solidFill>
                <a:latin typeface="Century Gothic" panose="020B0502020202020204" pitchFamily="34" charset="0"/>
              </a:rPr>
              <a:t>=</a:t>
            </a:r>
            <a:r>
              <a:rPr lang="es-ES" sz="1600" dirty="0">
                <a:solidFill>
                  <a:schemeClr val="tx1">
                    <a:lumMod val="85000"/>
                    <a:lumOff val="15000"/>
                  </a:schemeClr>
                </a:solidFill>
                <a:latin typeface="Century Gothic" panose="020B0502020202020204" pitchFamily="34" charset="0"/>
                <a:hlinkClick r:id="rId2">
                  <a:extLst>
                    <a:ext uri="{A12FA001-AC4F-418D-AE19-62706E023703}">
                      <ahyp:hlinkClr xmlns:ahyp="http://schemas.microsoft.com/office/drawing/2018/hyperlinkcolor" val="tx"/>
                    </a:ext>
                  </a:extLst>
                </a:hlinkClick>
              </a:rPr>
              <a:t>“http://www.google.es</a:t>
            </a:r>
            <a:r>
              <a:rPr lang="es-ES" sz="1600" dirty="0">
                <a:solidFill>
                  <a:schemeClr val="tx1">
                    <a:lumMod val="85000"/>
                    <a:lumOff val="15000"/>
                  </a:schemeClr>
                </a:solidFill>
                <a:latin typeface="Century Gothic" panose="020B0502020202020204" pitchFamily="34" charset="0"/>
              </a:rPr>
              <a:t>” </a:t>
            </a:r>
            <a:r>
              <a:rPr lang="es-ES" sz="1600" dirty="0" err="1">
                <a:solidFill>
                  <a:schemeClr val="tx1">
                    <a:lumMod val="85000"/>
                    <a:lumOff val="15000"/>
                  </a:schemeClr>
                </a:solidFill>
                <a:latin typeface="Century Gothic" panose="020B0502020202020204" pitchFamily="34" charset="0"/>
              </a:rPr>
              <a:t>title</a:t>
            </a:r>
            <a:r>
              <a:rPr lang="es-ES" sz="1600" dirty="0">
                <a:solidFill>
                  <a:schemeClr val="tx1">
                    <a:lumMod val="85000"/>
                    <a:lumOff val="15000"/>
                  </a:schemeClr>
                </a:solidFill>
                <a:latin typeface="Century Gothic" panose="020B0502020202020204" pitchFamily="34" charset="0"/>
              </a:rPr>
              <a:t>=“Enlace”&gt;Texto del enlace&lt;/a&gt;&lt;/i&gt;&lt;/b&gt;</a:t>
            </a:r>
            <a:endParaRPr kumimoji="0" lang="es-ES" sz="1600" b="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40398528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6.4. Diferencias entre enlaces absolutos y relativos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114</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Enlaces absolutos: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contienen una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dirección completa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incluyendo los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nombres de servicio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dominio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ruta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etc.</a:t>
            </a: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Ej.: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hlinkClick r:id="rId3"/>
              </a:rPr>
              <a:t>http://www.ejemplo_de_servidor.com/carpeta1/carpeta2/index.html</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342900" indent="-342900">
              <a:spcBef>
                <a:spcPts val="1000"/>
              </a:spcBef>
              <a:buClr>
                <a:srgbClr val="B31166"/>
              </a:buClr>
              <a:buSzPts val="1440"/>
              <a:buFont typeface="Noto Sans Symbols"/>
              <a:buChar char="►"/>
              <a:defRPr/>
            </a:pPr>
            <a:r>
              <a:rPr lang="es-ES" sz="1800" b="1" dirty="0">
                <a:solidFill>
                  <a:srgbClr val="B31166"/>
                </a:solidFill>
                <a:latin typeface="Century Gothic"/>
                <a:sym typeface="Century Gothic"/>
              </a:rPr>
              <a:t>Enlaces relativos:</a:t>
            </a:r>
            <a:r>
              <a:rPr lang="es-ES" sz="1800" dirty="0">
                <a:solidFill>
                  <a:schemeClr val="tx1">
                    <a:lumMod val="85000"/>
                    <a:lumOff val="15000"/>
                  </a:schemeClr>
                </a:solidFill>
                <a:latin typeface="Century Gothic"/>
                <a:sym typeface="Century Gothic"/>
              </a:rPr>
              <a:t> </a:t>
            </a:r>
            <a:r>
              <a:rPr lang="es-ES" sz="1800" b="1" dirty="0">
                <a:solidFill>
                  <a:schemeClr val="accent4"/>
                </a:solidFill>
                <a:latin typeface="Century Gothic"/>
                <a:sym typeface="Century Gothic"/>
              </a:rPr>
              <a:t>no</a:t>
            </a:r>
            <a:r>
              <a:rPr lang="es-ES" sz="1800" dirty="0">
                <a:solidFill>
                  <a:schemeClr val="tx1">
                    <a:lumMod val="85000"/>
                    <a:lumOff val="15000"/>
                  </a:schemeClr>
                </a:solidFill>
                <a:latin typeface="Century Gothic"/>
                <a:sym typeface="Century Gothic"/>
              </a:rPr>
              <a:t> se incluye la </a:t>
            </a:r>
            <a:r>
              <a:rPr lang="es-ES" sz="1800" b="1" dirty="0">
                <a:solidFill>
                  <a:schemeClr val="accent4"/>
                </a:solidFill>
                <a:latin typeface="Century Gothic"/>
                <a:sym typeface="Century Gothic"/>
              </a:rPr>
              <a:t>dirección completa </a:t>
            </a:r>
            <a:r>
              <a:rPr lang="es-ES" sz="1800" dirty="0">
                <a:solidFill>
                  <a:schemeClr val="tx1">
                    <a:lumMod val="85000"/>
                    <a:lumOff val="15000"/>
                  </a:schemeClr>
                </a:solidFill>
                <a:latin typeface="Century Gothic"/>
                <a:sym typeface="Century Gothic"/>
              </a:rPr>
              <a:t>del documento o archivo, sino que se </a:t>
            </a:r>
            <a:r>
              <a:rPr lang="es-ES" sz="1800" b="1" dirty="0">
                <a:solidFill>
                  <a:schemeClr val="accent5"/>
                </a:solidFill>
                <a:latin typeface="Century Gothic"/>
                <a:sym typeface="Century Gothic"/>
              </a:rPr>
              <a:t>omite</a:t>
            </a:r>
            <a:r>
              <a:rPr lang="es-ES" sz="1800" dirty="0">
                <a:solidFill>
                  <a:schemeClr val="tx1">
                    <a:lumMod val="85000"/>
                    <a:lumOff val="15000"/>
                  </a:schemeClr>
                </a:solidFill>
                <a:latin typeface="Century Gothic"/>
                <a:sym typeface="Century Gothic"/>
              </a:rPr>
              <a:t> la información correspondiente al </a:t>
            </a:r>
            <a:r>
              <a:rPr lang="es-ES" sz="1800" b="1" dirty="0">
                <a:solidFill>
                  <a:schemeClr val="accent5"/>
                </a:solidFill>
                <a:latin typeface="Century Gothic"/>
                <a:sym typeface="Century Gothic"/>
              </a:rPr>
              <a:t>servicio</a:t>
            </a:r>
            <a:r>
              <a:rPr lang="es-ES" sz="1800" dirty="0">
                <a:solidFill>
                  <a:schemeClr val="tx1">
                    <a:lumMod val="85000"/>
                    <a:lumOff val="15000"/>
                  </a:schemeClr>
                </a:solidFill>
                <a:latin typeface="Century Gothic"/>
                <a:sym typeface="Century Gothic"/>
              </a:rPr>
              <a:t>, a </a:t>
            </a:r>
            <a:r>
              <a:rPr lang="es-ES" sz="1800" b="1" dirty="0" err="1">
                <a:solidFill>
                  <a:schemeClr val="accent5"/>
                </a:solidFill>
                <a:latin typeface="Century Gothic"/>
                <a:sym typeface="Century Gothic"/>
              </a:rPr>
              <a:t>maquina.dominio</a:t>
            </a:r>
            <a:r>
              <a:rPr lang="es-ES" sz="1800" b="1" dirty="0">
                <a:solidFill>
                  <a:schemeClr val="accent5"/>
                </a:solidFill>
                <a:latin typeface="Century Gothic"/>
                <a:sym typeface="Century Gothic"/>
              </a:rPr>
              <a:t> </a:t>
            </a:r>
            <a:r>
              <a:rPr lang="es-ES" sz="1800" dirty="0">
                <a:solidFill>
                  <a:schemeClr val="tx1">
                    <a:lumMod val="85000"/>
                    <a:lumOff val="15000"/>
                  </a:schemeClr>
                </a:solidFill>
                <a:latin typeface="Century Gothic"/>
                <a:sym typeface="Century Gothic"/>
              </a:rPr>
              <a:t>y, probablemente también la </a:t>
            </a:r>
            <a:r>
              <a:rPr lang="es-ES" sz="1800" b="1" dirty="0">
                <a:solidFill>
                  <a:schemeClr val="accent5"/>
                </a:solidFill>
                <a:latin typeface="Century Gothic"/>
                <a:sym typeface="Century Gothic"/>
              </a:rPr>
              <a:t>ruta</a:t>
            </a:r>
            <a:r>
              <a:rPr lang="es-ES" sz="1800" dirty="0">
                <a:solidFill>
                  <a:schemeClr val="tx1">
                    <a:lumMod val="85000"/>
                    <a:lumOff val="15000"/>
                  </a:schemeClr>
                </a:solidFill>
                <a:latin typeface="Century Gothic"/>
                <a:sym typeface="Century Gothic"/>
              </a:rPr>
              <a:t>.</a:t>
            </a:r>
          </a:p>
          <a:p>
            <a:pPr marL="625475" lvl="1" indent="-365125">
              <a:spcBef>
                <a:spcPts val="1000"/>
              </a:spcBef>
              <a:buClr>
                <a:srgbClr val="B31166"/>
              </a:buClr>
              <a:buSzPts val="1440"/>
              <a:buFont typeface="Arial" panose="020B0604020202020204" pitchFamily="34" charset="0"/>
              <a:buChar char="•"/>
              <a:defRPr/>
            </a:pPr>
            <a:r>
              <a:rPr lang="es-ES" sz="1800" dirty="0">
                <a:solidFill>
                  <a:schemeClr val="tx1">
                    <a:lumMod val="85000"/>
                    <a:lumOff val="15000"/>
                  </a:schemeClr>
                </a:solidFill>
                <a:latin typeface="Century Gothic"/>
                <a:sym typeface="Century Gothic"/>
              </a:rPr>
              <a:t>Se utiliza para </a:t>
            </a:r>
            <a:r>
              <a:rPr lang="es-ES" sz="1800" b="1" dirty="0">
                <a:solidFill>
                  <a:schemeClr val="accent6"/>
                </a:solidFill>
                <a:latin typeface="Century Gothic"/>
                <a:sym typeface="Century Gothic"/>
              </a:rPr>
              <a:t>direccionar</a:t>
            </a:r>
            <a:r>
              <a:rPr lang="es-ES" sz="1800" dirty="0">
                <a:solidFill>
                  <a:schemeClr val="tx1">
                    <a:lumMod val="85000"/>
                    <a:lumOff val="15000"/>
                  </a:schemeClr>
                </a:solidFill>
                <a:latin typeface="Century Gothic"/>
                <a:sym typeface="Century Gothic"/>
              </a:rPr>
              <a:t> a </a:t>
            </a:r>
            <a:r>
              <a:rPr lang="es-ES" sz="1800" b="1" dirty="0">
                <a:solidFill>
                  <a:schemeClr val="accent6"/>
                </a:solidFill>
                <a:latin typeface="Century Gothic"/>
                <a:sym typeface="Century Gothic"/>
              </a:rPr>
              <a:t>documentos o archivos </a:t>
            </a:r>
            <a:r>
              <a:rPr lang="es-ES" sz="1800" dirty="0">
                <a:solidFill>
                  <a:schemeClr val="tx1">
                    <a:lumMod val="85000"/>
                    <a:lumOff val="15000"/>
                  </a:schemeClr>
                </a:solidFill>
                <a:latin typeface="Century Gothic"/>
                <a:sym typeface="Century Gothic"/>
              </a:rPr>
              <a:t>que se encuentran en el </a:t>
            </a:r>
            <a:r>
              <a:rPr lang="es-ES" sz="1800" b="1" dirty="0">
                <a:solidFill>
                  <a:schemeClr val="accent6"/>
                </a:solidFill>
                <a:latin typeface="Century Gothic"/>
                <a:sym typeface="Century Gothic"/>
              </a:rPr>
              <a:t>mismo servidor </a:t>
            </a:r>
            <a:r>
              <a:rPr lang="es-ES" sz="1800" dirty="0">
                <a:solidFill>
                  <a:schemeClr val="tx1">
                    <a:lumMod val="85000"/>
                    <a:lumOff val="15000"/>
                  </a:schemeClr>
                </a:solidFill>
                <a:latin typeface="Century Gothic"/>
                <a:sym typeface="Century Gothic"/>
              </a:rPr>
              <a:t>que el documento en el que se localiza el enlace en cuestión.</a:t>
            </a:r>
            <a:endParaRPr lang="es-ES" sz="1800" dirty="0">
              <a:solidFill>
                <a:srgbClr val="B31166"/>
              </a:solidFill>
              <a:latin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Enlaces absolutos y relativos</a:t>
            </a:r>
            <a:endParaRPr dirty="0"/>
          </a:p>
        </p:txBody>
      </p:sp>
    </p:spTree>
    <p:extLst>
      <p:ext uri="{BB962C8B-B14F-4D97-AF65-F5344CB8AC3E}">
        <p14:creationId xmlns:p14="http://schemas.microsoft.com/office/powerpoint/2010/main" val="206318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2" y="536185"/>
            <a:ext cx="10426217" cy="5864616"/>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6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Un sitio web está constituido por dos documentos HTML: “documento1.html” y “documento2.html” y, en este último, se desea incluir un enlace que direccione a “documento1.html”. </a:t>
            </a:r>
            <a:r>
              <a:rPr kumimoji="0" lang="es-ES" sz="16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Ambos documentos se localizan en el mismo directorio</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por lo que, para ello, bastaría con poner el nombre del archivo de destino en el atribuyo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a:ea typeface="Century Gothic"/>
                <a:cs typeface="Century Gothic"/>
                <a:sym typeface="Century Gothic"/>
              </a:rPr>
              <a:t>href</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de dicho enlace, ya que ambos ficheros se encuentran en el mismo directorio o nivel.</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lang="es-ES" sz="1600" dirty="0">
              <a:solidFill>
                <a:srgbClr val="000000">
                  <a:lumMod val="85000"/>
                  <a:lumOff val="15000"/>
                </a:srgbClr>
              </a:solidFill>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lang="es-ES" sz="1600" dirty="0">
              <a:solidFill>
                <a:srgbClr val="000000">
                  <a:lumMod val="85000"/>
                  <a:lumOff val="15000"/>
                </a:srgbClr>
              </a:solidFill>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lang="es-ES" sz="1600" dirty="0">
                <a:solidFill>
                  <a:srgbClr val="000000">
                    <a:lumMod val="85000"/>
                    <a:lumOff val="15000"/>
                  </a:srgbClr>
                </a:solidFill>
                <a:latin typeface="Century Gothic"/>
                <a:ea typeface="Century Gothic"/>
                <a:cs typeface="Century Gothic"/>
                <a:sym typeface="Century Gothic"/>
              </a:rPr>
              <a:t>Si el </a:t>
            </a:r>
            <a:r>
              <a:rPr lang="es-ES" sz="1600" b="1" dirty="0">
                <a:solidFill>
                  <a:schemeClr val="accent4"/>
                </a:solidFill>
                <a:latin typeface="Century Gothic"/>
                <a:ea typeface="Century Gothic"/>
                <a:cs typeface="Century Gothic"/>
                <a:sym typeface="Century Gothic"/>
              </a:rPr>
              <a:t>documento de destino se encontrara dentro de una carpeta llamada “</a:t>
            </a:r>
            <a:r>
              <a:rPr lang="es-ES" sz="1600" b="1" dirty="0" err="1">
                <a:solidFill>
                  <a:schemeClr val="accent4"/>
                </a:solidFill>
                <a:latin typeface="Century Gothic"/>
                <a:ea typeface="Century Gothic"/>
                <a:cs typeface="Century Gothic"/>
                <a:sym typeface="Century Gothic"/>
              </a:rPr>
              <a:t>docs</a:t>
            </a:r>
            <a:r>
              <a:rPr lang="es-ES" sz="1600" b="1" dirty="0">
                <a:solidFill>
                  <a:schemeClr val="accent4"/>
                </a:solidFill>
                <a:latin typeface="Century Gothic"/>
                <a:ea typeface="Century Gothic"/>
                <a:cs typeface="Century Gothic"/>
                <a:sym typeface="Century Gothic"/>
              </a:rPr>
              <a:t>” que se ubicara en el mismo directorio que “documento2.html”, </a:t>
            </a:r>
            <a:r>
              <a:rPr lang="es-ES" sz="1600" dirty="0">
                <a:solidFill>
                  <a:srgbClr val="000000">
                    <a:lumMod val="85000"/>
                    <a:lumOff val="15000"/>
                  </a:srgbClr>
                </a:solidFill>
                <a:latin typeface="Century Gothic"/>
                <a:ea typeface="Century Gothic"/>
                <a:cs typeface="Century Gothic"/>
                <a:sym typeface="Century Gothic"/>
              </a:rPr>
              <a:t>la dirección que habría que poner en el atributo </a:t>
            </a:r>
            <a:r>
              <a:rPr lang="es-ES" sz="1600" dirty="0" err="1">
                <a:solidFill>
                  <a:srgbClr val="000000">
                    <a:lumMod val="85000"/>
                    <a:lumOff val="15000"/>
                  </a:srgbClr>
                </a:solidFill>
                <a:latin typeface="Century Gothic"/>
                <a:ea typeface="Century Gothic"/>
                <a:cs typeface="Century Gothic"/>
                <a:sym typeface="Century Gothic"/>
              </a:rPr>
              <a:t>href</a:t>
            </a:r>
            <a:r>
              <a:rPr lang="es-ES" sz="1600" dirty="0">
                <a:solidFill>
                  <a:srgbClr val="000000">
                    <a:lumMod val="85000"/>
                    <a:lumOff val="15000"/>
                  </a:srgbClr>
                </a:solidFill>
                <a:latin typeface="Century Gothic"/>
                <a:ea typeface="Century Gothic"/>
                <a:cs typeface="Century Gothic"/>
                <a:sym typeface="Century Gothic"/>
              </a:rPr>
              <a:t> sería:</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6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6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6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6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6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7" name="CuadroTexto 6">
            <a:extLst>
              <a:ext uri="{FF2B5EF4-FFF2-40B4-BE49-F238E27FC236}">
                <a16:creationId xmlns:a16="http://schemas.microsoft.com/office/drawing/2014/main" id="{6256226B-D1A4-4364-870C-DADBC0AF42F8}"/>
              </a:ext>
            </a:extLst>
          </p:cNvPr>
          <p:cNvSpPr txBox="1"/>
          <p:nvPr/>
        </p:nvSpPr>
        <p:spPr>
          <a:xfrm>
            <a:off x="1644268" y="2631743"/>
            <a:ext cx="3492017" cy="338554"/>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rgbClr val="000000">
                    <a:lumMod val="85000"/>
                    <a:lumOff val="15000"/>
                  </a:srgbClr>
                </a:solidFill>
                <a:latin typeface="Century Gothic" panose="020B0502020202020204" pitchFamily="34" charset="0"/>
              </a:rPr>
              <a:t>… </a:t>
            </a:r>
            <a:r>
              <a:rPr lang="es-ES" sz="1600" dirty="0" err="1">
                <a:solidFill>
                  <a:srgbClr val="000000">
                    <a:lumMod val="85000"/>
                    <a:lumOff val="15000"/>
                  </a:srgbClr>
                </a:solidFill>
                <a:latin typeface="Century Gothic" panose="020B0502020202020204" pitchFamily="34" charset="0"/>
              </a:rPr>
              <a:t>href</a:t>
            </a:r>
            <a:r>
              <a:rPr lang="es-ES" sz="1600" dirty="0">
                <a:solidFill>
                  <a:srgbClr val="000000">
                    <a:lumMod val="85000"/>
                    <a:lumOff val="15000"/>
                  </a:srgbClr>
                </a:solidFill>
                <a:latin typeface="Century Gothic" panose="020B0502020202020204" pitchFamily="34" charset="0"/>
              </a:rPr>
              <a:t>=“documento1.html” …</a:t>
            </a: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sp>
        <p:nvSpPr>
          <p:cNvPr id="6" name="CuadroTexto 5">
            <a:extLst>
              <a:ext uri="{FF2B5EF4-FFF2-40B4-BE49-F238E27FC236}">
                <a16:creationId xmlns:a16="http://schemas.microsoft.com/office/drawing/2014/main" id="{DC53B128-1E2A-46D0-B0E4-00CB3F9A2C71}"/>
              </a:ext>
            </a:extLst>
          </p:cNvPr>
          <p:cNvSpPr txBox="1"/>
          <p:nvPr/>
        </p:nvSpPr>
        <p:spPr>
          <a:xfrm>
            <a:off x="1644268" y="5081245"/>
            <a:ext cx="4177817" cy="338554"/>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rgbClr val="000000">
                    <a:lumMod val="85000"/>
                    <a:lumOff val="15000"/>
                  </a:srgbClr>
                </a:solidFill>
                <a:latin typeface="Century Gothic" panose="020B0502020202020204" pitchFamily="34" charset="0"/>
              </a:rPr>
              <a:t>… </a:t>
            </a:r>
            <a:r>
              <a:rPr lang="es-ES" sz="1600" dirty="0" err="1">
                <a:solidFill>
                  <a:srgbClr val="000000">
                    <a:lumMod val="85000"/>
                    <a:lumOff val="15000"/>
                  </a:srgbClr>
                </a:solidFill>
                <a:latin typeface="Century Gothic" panose="020B0502020202020204" pitchFamily="34" charset="0"/>
              </a:rPr>
              <a:t>href</a:t>
            </a:r>
            <a:r>
              <a:rPr lang="es-ES" sz="1600" dirty="0">
                <a:solidFill>
                  <a:srgbClr val="000000">
                    <a:lumMod val="85000"/>
                    <a:lumOff val="15000"/>
                  </a:srgbClr>
                </a:solidFill>
                <a:latin typeface="Century Gothic" panose="020B0502020202020204" pitchFamily="34" charset="0"/>
              </a:rPr>
              <a:t>=“</a:t>
            </a:r>
            <a:r>
              <a:rPr lang="es-ES" sz="1600" dirty="0" err="1">
                <a:solidFill>
                  <a:srgbClr val="000000">
                    <a:lumMod val="85000"/>
                    <a:lumOff val="15000"/>
                  </a:srgbClr>
                </a:solidFill>
                <a:latin typeface="Century Gothic" panose="020B0502020202020204" pitchFamily="34" charset="0"/>
              </a:rPr>
              <a:t>docs</a:t>
            </a:r>
            <a:r>
              <a:rPr lang="es-ES" sz="1600" dirty="0">
                <a:solidFill>
                  <a:srgbClr val="000000">
                    <a:lumMod val="85000"/>
                    <a:lumOff val="15000"/>
                  </a:srgbClr>
                </a:solidFill>
                <a:latin typeface="Century Gothic" panose="020B0502020202020204" pitchFamily="34" charset="0"/>
              </a:rPr>
              <a:t>/documento1.html” …</a:t>
            </a: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pic>
        <p:nvPicPr>
          <p:cNvPr id="8" name="Imagen 7">
            <a:extLst>
              <a:ext uri="{FF2B5EF4-FFF2-40B4-BE49-F238E27FC236}">
                <a16:creationId xmlns:a16="http://schemas.microsoft.com/office/drawing/2014/main" id="{924BF723-4582-4A48-ABF2-363B1685B984}"/>
              </a:ext>
            </a:extLst>
          </p:cNvPr>
          <p:cNvPicPr>
            <a:picLocks noChangeAspect="1"/>
          </p:cNvPicPr>
          <p:nvPr/>
        </p:nvPicPr>
        <p:blipFill rotWithShape="1">
          <a:blip r:embed="rId2"/>
          <a:srcRect l="26222" t="28371" r="14444" b="31472"/>
          <a:stretch/>
        </p:blipFill>
        <p:spPr>
          <a:xfrm>
            <a:off x="6446520" y="4491871"/>
            <a:ext cx="3220220" cy="1634609"/>
          </a:xfrm>
          <a:prstGeom prst="rect">
            <a:avLst/>
          </a:prstGeom>
        </p:spPr>
      </p:pic>
      <p:pic>
        <p:nvPicPr>
          <p:cNvPr id="10" name="Imagen 9">
            <a:extLst>
              <a:ext uri="{FF2B5EF4-FFF2-40B4-BE49-F238E27FC236}">
                <a16:creationId xmlns:a16="http://schemas.microsoft.com/office/drawing/2014/main" id="{FFC01451-C643-4F98-A57C-DD7F0E4AD8EC}"/>
              </a:ext>
            </a:extLst>
          </p:cNvPr>
          <p:cNvPicPr>
            <a:picLocks noChangeAspect="1"/>
          </p:cNvPicPr>
          <p:nvPr/>
        </p:nvPicPr>
        <p:blipFill rotWithShape="1">
          <a:blip r:embed="rId3"/>
          <a:srcRect l="27999" t="32107" r="18001" b="36981"/>
          <a:stretch/>
        </p:blipFill>
        <p:spPr>
          <a:xfrm>
            <a:off x="6446520" y="2198871"/>
            <a:ext cx="3220220" cy="1382529"/>
          </a:xfrm>
          <a:prstGeom prst="rect">
            <a:avLst/>
          </a:prstGeom>
        </p:spPr>
      </p:pic>
    </p:spTree>
    <p:extLst>
      <p:ext uri="{BB962C8B-B14F-4D97-AF65-F5344CB8AC3E}">
        <p14:creationId xmlns:p14="http://schemas.microsoft.com/office/powerpoint/2010/main" val="7504296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2" y="1356359"/>
            <a:ext cx="10426217" cy="504444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Si se quiere direccionar a un fichero que se localice en un nivel superior al documento HTML que contenga el vínculo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En este caso, sería necesario añadir la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cadena “../”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por cada nivel que separe los archivos de origen y destino.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lang="es-ES" sz="1800" dirty="0">
                <a:solidFill>
                  <a:srgbClr val="000000">
                    <a:lumMod val="85000"/>
                    <a:lumOff val="15000"/>
                  </a:srgbClr>
                </a:solidFill>
                <a:latin typeface="Century Gothic"/>
                <a:ea typeface="Century Gothic"/>
                <a:cs typeface="Century Gothic"/>
                <a:sym typeface="Century Gothic"/>
              </a:rPr>
              <a:t>Por ejemplo, en el caso de que se deseara establecer un enlace en “documento1.html” que direccionara a “documento2.html”, estando el primero en el directorio “</a:t>
            </a:r>
            <a:r>
              <a:rPr lang="es-ES" sz="1800" dirty="0" err="1">
                <a:solidFill>
                  <a:srgbClr val="000000">
                    <a:lumMod val="85000"/>
                    <a:lumOff val="15000"/>
                  </a:srgbClr>
                </a:solidFill>
                <a:latin typeface="Century Gothic"/>
                <a:ea typeface="Century Gothic"/>
                <a:cs typeface="Century Gothic"/>
                <a:sym typeface="Century Gothic"/>
              </a:rPr>
              <a:t>docs</a:t>
            </a:r>
            <a:r>
              <a:rPr lang="es-ES" sz="1800" dirty="0">
                <a:solidFill>
                  <a:srgbClr val="000000">
                    <a:lumMod val="85000"/>
                    <a:lumOff val="15000"/>
                  </a:srgbClr>
                </a:solidFill>
                <a:latin typeface="Century Gothic"/>
                <a:ea typeface="Century Gothic"/>
                <a:cs typeface="Century Gothic"/>
                <a:sym typeface="Century Gothic"/>
              </a:rPr>
              <a:t>”, la cadena que habría que establecer en el atributo </a:t>
            </a:r>
            <a:r>
              <a:rPr lang="es-ES" sz="1800" dirty="0" err="1">
                <a:solidFill>
                  <a:srgbClr val="000000">
                    <a:lumMod val="85000"/>
                    <a:lumOff val="15000"/>
                  </a:srgbClr>
                </a:solidFill>
                <a:latin typeface="Century Gothic"/>
                <a:ea typeface="Century Gothic"/>
                <a:cs typeface="Century Gothic"/>
                <a:sym typeface="Century Gothic"/>
              </a:rPr>
              <a:t>href</a:t>
            </a:r>
            <a:r>
              <a:rPr lang="es-ES" sz="1800" dirty="0">
                <a:solidFill>
                  <a:srgbClr val="000000">
                    <a:lumMod val="85000"/>
                    <a:lumOff val="15000"/>
                  </a:srgbClr>
                </a:solidFill>
                <a:latin typeface="Century Gothic"/>
                <a:ea typeface="Century Gothic"/>
                <a:cs typeface="Century Gothic"/>
                <a:sym typeface="Century Gothic"/>
              </a:rPr>
              <a:t> del enlace sería:</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lang="es-ES" sz="1800" dirty="0">
              <a:solidFill>
                <a:srgbClr val="000000">
                  <a:lumMod val="85000"/>
                  <a:lumOff val="15000"/>
                </a:srgbClr>
              </a:solidFill>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lang="es-ES" sz="1800" dirty="0">
              <a:solidFill>
                <a:srgbClr val="000000">
                  <a:lumMod val="85000"/>
                  <a:lumOff val="15000"/>
                </a:srgbClr>
              </a:solidFill>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7" name="CuadroTexto 6">
            <a:extLst>
              <a:ext uri="{FF2B5EF4-FFF2-40B4-BE49-F238E27FC236}">
                <a16:creationId xmlns:a16="http://schemas.microsoft.com/office/drawing/2014/main" id="{6256226B-D1A4-4364-870C-DADBC0AF42F8}"/>
              </a:ext>
            </a:extLst>
          </p:cNvPr>
          <p:cNvSpPr txBox="1"/>
          <p:nvPr/>
        </p:nvSpPr>
        <p:spPr>
          <a:xfrm>
            <a:off x="2451988" y="4142006"/>
            <a:ext cx="3492017" cy="338554"/>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rgbClr val="000000">
                    <a:lumMod val="85000"/>
                    <a:lumOff val="15000"/>
                  </a:srgbClr>
                </a:solidFill>
                <a:latin typeface="Century Gothic" panose="020B0502020202020204" pitchFamily="34" charset="0"/>
              </a:rPr>
              <a:t>… </a:t>
            </a:r>
            <a:r>
              <a:rPr lang="es-ES" sz="1600" dirty="0" err="1">
                <a:solidFill>
                  <a:srgbClr val="000000">
                    <a:lumMod val="85000"/>
                    <a:lumOff val="15000"/>
                  </a:srgbClr>
                </a:solidFill>
                <a:latin typeface="Century Gothic" panose="020B0502020202020204" pitchFamily="34" charset="0"/>
              </a:rPr>
              <a:t>href</a:t>
            </a:r>
            <a:r>
              <a:rPr lang="es-ES" sz="1600" dirty="0">
                <a:solidFill>
                  <a:srgbClr val="000000">
                    <a:lumMod val="85000"/>
                    <a:lumOff val="15000"/>
                  </a:srgbClr>
                </a:solidFill>
                <a:latin typeface="Century Gothic" panose="020B0502020202020204" pitchFamily="34" charset="0"/>
              </a:rPr>
              <a:t>=“../documento2.html” …</a:t>
            </a: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42738040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15</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Siguiendo con el ejemplo del sitio anterior, indique la ruta relativa que habría que escribir en el atributo </a:t>
            </a:r>
            <a:r>
              <a:rPr lang="es-ES" dirty="0" err="1"/>
              <a:t>href</a:t>
            </a:r>
            <a:r>
              <a:rPr lang="es-ES" dirty="0"/>
              <a:t> de un enlace que se quisiera establecer en “documento1.html” teniendo en cuenta que hay dos niveles o directorios de diferencia entre el origen y el destino ”documento2.html”. Nota: “documento2.html” se encuentra en la raíz o directorio principal del sitio.</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117</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0119618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6344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2319117" y="1703606"/>
            <a:ext cx="4096923" cy="338554"/>
          </a:xfrm>
          <a:prstGeom prst="rect">
            <a:avLst/>
          </a:prstGeom>
          <a:noFill/>
          <a:ln>
            <a:solidFill>
              <a:schemeClr val="tx1">
                <a:lumMod val="85000"/>
                <a:lumOff val="15000"/>
              </a:scheme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rPr>
              <a:t>… </a:t>
            </a:r>
            <a:r>
              <a:rPr kumimoji="0" lang="es-ES" sz="1600" b="0" i="0" u="none" strike="noStrike" kern="0" cap="none" spc="0" normalizeH="0" baseline="0" noProof="0" dirty="0" err="1">
                <a:ln>
                  <a:noFill/>
                </a:ln>
                <a:solidFill>
                  <a:schemeClr val="tx1">
                    <a:lumMod val="85000"/>
                    <a:lumOff val="15000"/>
                  </a:schemeClr>
                </a:solidFill>
                <a:effectLst/>
                <a:uLnTx/>
                <a:uFillTx/>
                <a:latin typeface="Century Gothic" panose="020B0502020202020204" pitchFamily="34" charset="0"/>
              </a:rPr>
              <a:t>href</a:t>
            </a:r>
            <a:r>
              <a:rPr kumimoji="0" lang="es-ES" sz="1600" b="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rPr>
              <a:t>=“../../documento2.html” …</a:t>
            </a:r>
          </a:p>
        </p:txBody>
      </p:sp>
    </p:spTree>
    <p:extLst>
      <p:ext uri="{BB962C8B-B14F-4D97-AF65-F5344CB8AC3E}">
        <p14:creationId xmlns:p14="http://schemas.microsoft.com/office/powerpoint/2010/main" val="28575544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6.5. Enlaces internos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827623"/>
            <a:ext cx="8825658" cy="3648591"/>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Enlaces internos (anclas):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vínculos que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direccionan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al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usuario hacia otras secciones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de un mismo documento HTML.</a:t>
            </a:r>
          </a:p>
          <a:p>
            <a:pPr marL="365125" marR="0" lvl="0" algn="l" defTabSz="914400" rtl="0" eaLnBrk="1" fontAlgn="auto" latinLnBrk="0" hangingPunct="1">
              <a:lnSpc>
                <a:spcPct val="100000"/>
              </a:lnSpc>
              <a:spcBef>
                <a:spcPts val="1000"/>
              </a:spcBef>
              <a:spcAft>
                <a:spcPts val="0"/>
              </a:spcAft>
              <a:buClr>
                <a:srgbClr val="B31166"/>
              </a:buClr>
              <a:buSzPts val="1440"/>
              <a:tabLst/>
              <a:defRPr/>
            </a:pPr>
            <a:r>
              <a:rPr lang="es-ES" sz="1800" b="0" dirty="0">
                <a:solidFill>
                  <a:schemeClr val="tx1">
                    <a:lumMod val="85000"/>
                    <a:lumOff val="15000"/>
                  </a:schemeClr>
                </a:solidFill>
                <a:latin typeface="Century Gothic"/>
                <a:sym typeface="Century Gothic"/>
              </a:rPr>
              <a:t>Ej.: link que se establece al final de una página web y que, al seleccionarlo, conduce de nuevo al usuario al principio del documento en cuestión.</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Para crear un enlace interno </a:t>
            </a: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es necesario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5"/>
                </a:solidFill>
                <a:latin typeface="Century Gothic"/>
                <a:sym typeface="Century Gothic"/>
              </a:rPr>
              <a:t>Referenciar</a:t>
            </a:r>
            <a:r>
              <a:rPr lang="es-ES" sz="1800" b="0" dirty="0">
                <a:solidFill>
                  <a:schemeClr val="tx1">
                    <a:lumMod val="85000"/>
                    <a:lumOff val="15000"/>
                  </a:schemeClr>
                </a:solidFill>
                <a:latin typeface="Century Gothic"/>
                <a:sym typeface="Century Gothic"/>
              </a:rPr>
              <a:t> al </a:t>
            </a:r>
            <a:r>
              <a:rPr lang="es-ES" sz="1800" b="1" dirty="0">
                <a:solidFill>
                  <a:schemeClr val="accent5"/>
                </a:solidFill>
                <a:latin typeface="Century Gothic"/>
                <a:sym typeface="Century Gothic"/>
              </a:rPr>
              <a:t>lugar de destino </a:t>
            </a:r>
            <a:r>
              <a:rPr lang="es-ES" sz="1800" b="0" dirty="0">
                <a:solidFill>
                  <a:schemeClr val="tx1">
                    <a:lumMod val="85000"/>
                    <a:lumOff val="15000"/>
                  </a:schemeClr>
                </a:solidFill>
                <a:latin typeface="Century Gothic"/>
                <a:sym typeface="Century Gothic"/>
              </a:rPr>
              <a:t>con algún </a:t>
            </a:r>
            <a:r>
              <a:rPr lang="es-ES" sz="1800" b="1" dirty="0">
                <a:solidFill>
                  <a:schemeClr val="accent5"/>
                </a:solidFill>
                <a:latin typeface="Century Gothic"/>
                <a:sym typeface="Century Gothic"/>
              </a:rPr>
              <a:t>nombre</a:t>
            </a:r>
            <a:r>
              <a:rPr lang="es-ES" sz="1800" b="0" dirty="0">
                <a:solidFill>
                  <a:schemeClr val="tx1">
                    <a:lumMod val="85000"/>
                    <a:lumOff val="15000"/>
                  </a:schemeClr>
                </a:solidFill>
                <a:latin typeface="Century Gothic"/>
                <a:sym typeface="Century Gothic"/>
              </a:rPr>
              <a:t>, utilizando el atributo </a:t>
            </a:r>
            <a:r>
              <a:rPr lang="es-ES" sz="1800" b="1" dirty="0" err="1">
                <a:solidFill>
                  <a:srgbClr val="00B0F0"/>
                </a:solidFill>
                <a:latin typeface="Century Gothic"/>
                <a:sym typeface="Century Gothic"/>
              </a:rPr>
              <a:t>name</a:t>
            </a:r>
            <a:r>
              <a:rPr lang="es-ES" sz="1800" b="0" dirty="0">
                <a:solidFill>
                  <a:schemeClr val="tx1">
                    <a:lumMod val="85000"/>
                    <a:lumOff val="15000"/>
                  </a:schemeClr>
                </a:solidFill>
                <a:latin typeface="Century Gothic"/>
                <a:sym typeface="Century Gothic"/>
              </a:rPr>
              <a:t>.</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Escribir</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en el atributo </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href</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del enlace, el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nombre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que se ha indicado en el paso anterior (destino), pero poniéndole el carácter “</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Enlaces internos hacia otras secciones de un mismo documento HTML</a:t>
            </a:r>
            <a:endParaRPr dirty="0"/>
          </a:p>
        </p:txBody>
      </p:sp>
    </p:spTree>
    <p:extLst>
      <p:ext uri="{BB962C8B-B14F-4D97-AF65-F5344CB8AC3E}">
        <p14:creationId xmlns:p14="http://schemas.microsoft.com/office/powerpoint/2010/main" val="3226977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2.1. Historia de HTML y </a:t>
            </a:r>
            <a:r>
              <a:rPr lang="es-ES" dirty="0" err="1"/>
              <a:t>XHTML</a:t>
            </a:r>
            <a:r>
              <a:rPr lang="es-ES" dirty="0"/>
              <a:t>. Diferencias entre versiones</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HTML 3.0</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1202267"/>
            <a:ext cx="8825659" cy="327394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a:solidFill>
                  <a:srgbClr val="B31166"/>
                </a:solidFill>
                <a:latin typeface="Century Gothic"/>
                <a:ea typeface="Century Gothic"/>
                <a:cs typeface="Century Gothic"/>
                <a:sym typeface="Century Gothic"/>
              </a:rPr>
              <a:t>HTML 3.0 (nivel 3)</a:t>
            </a:r>
            <a:r>
              <a:rPr lang="es-ES" sz="1800" dirty="0">
                <a:solidFill>
                  <a:schemeClr val="tx1">
                    <a:lumMod val="85000"/>
                    <a:lumOff val="15000"/>
                  </a:schemeClr>
                </a:solidFill>
                <a:latin typeface="Century Gothic"/>
                <a:ea typeface="Century Gothic"/>
                <a:cs typeface="Century Gothic"/>
                <a:sym typeface="Century Gothic"/>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endParaRP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Pretendía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evolucionar el estándar</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a:t>
            </a:r>
            <a:r>
              <a:rPr kumimoji="0" lang="es-ES" sz="1800" b="1" i="0" u="none" strike="noStrike" kern="0" cap="none" spc="0" normalizeH="0" baseline="0" noProof="0" dirty="0">
                <a:ln>
                  <a:noFill/>
                </a:ln>
                <a:solidFill>
                  <a:schemeClr val="accent6"/>
                </a:solidFill>
                <a:effectLst/>
                <a:uLnTx/>
                <a:uFillTx/>
                <a:latin typeface="Century Gothic"/>
                <a:cs typeface="Arial"/>
                <a:sym typeface="Arial"/>
              </a:rPr>
              <a:t>lógico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t>
            </a: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rPr>
              <a:t>Apareció el </a:t>
            </a:r>
            <a:r>
              <a:rPr lang="es-ES" sz="1800" b="1" dirty="0">
                <a:solidFill>
                  <a:schemeClr val="accent4"/>
                </a:solidFill>
                <a:latin typeface="Century Gothic"/>
              </a:rPr>
              <a:t>primer navegador de Netscape </a:t>
            </a:r>
            <a:r>
              <a:rPr lang="es-ES" sz="1800" dirty="0">
                <a:solidFill>
                  <a:schemeClr val="tx1">
                    <a:lumMod val="85000"/>
                    <a:lumOff val="15000"/>
                  </a:schemeClr>
                </a:solidFill>
                <a:latin typeface="Century Gothic"/>
              </a:rPr>
              <a:t>(</a:t>
            </a:r>
            <a:r>
              <a:rPr lang="es-ES" sz="1800" b="1" dirty="0">
                <a:solidFill>
                  <a:schemeClr val="accent5"/>
                </a:solidFill>
                <a:latin typeface="Century Gothic"/>
              </a:rPr>
              <a:t>incorpora mejoras especiales</a:t>
            </a:r>
            <a:r>
              <a:rPr lang="es-ES" sz="1800" dirty="0">
                <a:solidFill>
                  <a:schemeClr val="tx1">
                    <a:lumMod val="85000"/>
                    <a:lumOff val="15000"/>
                  </a:schemeClr>
                </a:solidFill>
                <a:latin typeface="Century Gothic"/>
              </a:rPr>
              <a:t>):</a:t>
            </a:r>
          </a:p>
          <a:p>
            <a:pPr marL="1084263"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rPr>
              <a:t>Necesario un </a:t>
            </a:r>
            <a:r>
              <a:rPr lang="es-ES" sz="1800" b="1" dirty="0">
                <a:solidFill>
                  <a:schemeClr val="accent6"/>
                </a:solidFill>
                <a:latin typeface="Century Gothic"/>
              </a:rPr>
              <a:t>nuevo estándar</a:t>
            </a:r>
            <a:r>
              <a:rPr lang="es-ES" sz="1800" dirty="0">
                <a:solidFill>
                  <a:schemeClr val="tx1">
                    <a:lumMod val="85000"/>
                    <a:lumOff val="15000"/>
                  </a:schemeClr>
                </a:solidFill>
                <a:latin typeface="Century Gothic"/>
              </a:rPr>
              <a:t>.</a:t>
            </a:r>
          </a:p>
          <a:p>
            <a:pPr marL="1084263"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rPr>
              <a:t>La </a:t>
            </a:r>
            <a:r>
              <a:rPr lang="es-ES" sz="1800" b="1" dirty="0">
                <a:solidFill>
                  <a:schemeClr val="accent6"/>
                </a:solidFill>
                <a:latin typeface="Century Gothic"/>
              </a:rPr>
              <a:t>versión 3.2 </a:t>
            </a:r>
            <a:r>
              <a:rPr lang="es-ES" sz="1800" dirty="0">
                <a:solidFill>
                  <a:schemeClr val="tx1">
                    <a:lumMod val="85000"/>
                    <a:lumOff val="15000"/>
                  </a:schemeClr>
                </a:solidFill>
                <a:latin typeface="Century Gothic"/>
              </a:rPr>
              <a:t>realizó estas mejoras.</a:t>
            </a:r>
          </a:p>
          <a:p>
            <a:pPr marL="282575" marR="0" lvl="2" algn="l" defTabSz="914400" rtl="0" eaLnBrk="1" fontAlgn="auto" latinLnBrk="0" hangingPunct="1">
              <a:lnSpc>
                <a:spcPct val="100000"/>
              </a:lnSpc>
              <a:spcBef>
                <a:spcPts val="1000"/>
              </a:spcBef>
              <a:spcAft>
                <a:spcPts val="0"/>
              </a:spcAft>
              <a:buClr>
                <a:srgbClr val="B31166"/>
              </a:buClr>
              <a:buSzPts val="1440"/>
              <a:tabLst/>
              <a:defRPr/>
            </a:pPr>
            <a:endParaRPr lang="es-ES" sz="1800" dirty="0">
              <a:solidFill>
                <a:schemeClr val="tx1">
                  <a:lumMod val="85000"/>
                  <a:lumOff val="15000"/>
                </a:schemeClr>
              </a:solidFill>
              <a:latin typeface="Century Gothic"/>
            </a:endParaRPr>
          </a:p>
        </p:txBody>
      </p:sp>
    </p:spTree>
    <p:extLst>
      <p:ext uri="{BB962C8B-B14F-4D97-AF65-F5344CB8AC3E}">
        <p14:creationId xmlns:p14="http://schemas.microsoft.com/office/powerpoint/2010/main" val="26464690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2" y="1170403"/>
            <a:ext cx="10426217" cy="504444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Un documento web contiene dos enlaces, uno al principio y otro al final de la página y se desea que cada uno se comporte de la siguiente manera:</a:t>
            </a:r>
          </a:p>
          <a:p>
            <a:pPr marL="625475" marR="0" lvl="0" indent="-342900" algn="l" defTabSz="914400" rtl="0" eaLnBrk="1" fontAlgn="auto" latinLnBrk="0" hangingPunct="1">
              <a:lnSpc>
                <a:spcPct val="100000"/>
              </a:lnSpc>
              <a:spcBef>
                <a:spcPts val="1000"/>
              </a:spcBef>
              <a:spcAft>
                <a:spcPts val="0"/>
              </a:spcAft>
              <a:buClr>
                <a:srgbClr val="E9943A"/>
              </a:buClr>
              <a:buSzPts val="1440"/>
              <a:buFont typeface="Arial" panose="020B0604020202020204" pitchFamily="34" charset="0"/>
              <a:buChar char="•"/>
              <a:tabLst/>
              <a:defRPr/>
            </a:pPr>
            <a:r>
              <a:rPr lang="es-ES" sz="1800" dirty="0">
                <a:solidFill>
                  <a:srgbClr val="000000">
                    <a:lumMod val="85000"/>
                    <a:lumOff val="15000"/>
                  </a:srgbClr>
                </a:solidFill>
                <a:latin typeface="Century Gothic"/>
                <a:ea typeface="Century Gothic"/>
                <a:cs typeface="Century Gothic"/>
                <a:sym typeface="Century Gothic"/>
              </a:rPr>
              <a:t>En enlace superior (Ir abajo) direccionará hacia donde se encuentra el enlace inferior (Ir arriba).</a:t>
            </a:r>
          </a:p>
          <a:p>
            <a:pPr marL="625475" marR="0" lvl="0" indent="-342900" algn="l" defTabSz="914400" rtl="0" eaLnBrk="1" fontAlgn="auto" latinLnBrk="0" hangingPunct="1">
              <a:lnSpc>
                <a:spcPct val="100000"/>
              </a:lnSpc>
              <a:spcBef>
                <a:spcPts val="1000"/>
              </a:spcBef>
              <a:spcAft>
                <a:spcPts val="0"/>
              </a:spcAft>
              <a:buClr>
                <a:srgbClr val="E9943A"/>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En enlace inferior (Ir arriba) direccionará hacia donde se encuentra el enlace superior (Ir abajo).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fragmento del código HTML válido para implementar dichas anclas: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7" name="CuadroTexto 6">
            <a:extLst>
              <a:ext uri="{FF2B5EF4-FFF2-40B4-BE49-F238E27FC236}">
                <a16:creationId xmlns:a16="http://schemas.microsoft.com/office/drawing/2014/main" id="{6256226B-D1A4-4364-870C-DADBC0AF42F8}"/>
              </a:ext>
            </a:extLst>
          </p:cNvPr>
          <p:cNvSpPr txBox="1"/>
          <p:nvPr/>
        </p:nvSpPr>
        <p:spPr>
          <a:xfrm>
            <a:off x="1644268" y="4340126"/>
            <a:ext cx="6128132" cy="830997"/>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rgbClr val="000000">
                    <a:lumMod val="85000"/>
                    <a:lumOff val="15000"/>
                  </a:srgbClr>
                </a:solidFill>
                <a:latin typeface="Century Gothic" panose="020B0502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=“#abajo”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=“arriba”</a:t>
            </a:r>
            <a:r>
              <a:rPr lang="es-ES" sz="1600" dirty="0">
                <a:solidFill>
                  <a:srgbClr val="000000">
                    <a:lumMod val="85000"/>
                    <a:lumOff val="15000"/>
                  </a:srgbClr>
                </a:solidFill>
                <a:latin typeface="Century Gothic" panose="020B0502020202020204" pitchFamily="34" charset="0"/>
              </a:rPr>
              <a:t>&gt;Ir abajo&lt;/a&gt;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p>
        </p:txBody>
      </p:sp>
      <p:sp>
        <p:nvSpPr>
          <p:cNvPr id="5" name="CuadroTexto 4">
            <a:extLst>
              <a:ext uri="{FF2B5EF4-FFF2-40B4-BE49-F238E27FC236}">
                <a16:creationId xmlns:a16="http://schemas.microsoft.com/office/drawing/2014/main" id="{178D70F8-AC33-4530-B0F0-445A9F9815DA}"/>
              </a:ext>
            </a:extLst>
          </p:cNvPr>
          <p:cNvSpPr txBox="1"/>
          <p:nvPr/>
        </p:nvSpPr>
        <p:spPr>
          <a:xfrm>
            <a:off x="1644268" y="5296852"/>
            <a:ext cx="6128132" cy="830997"/>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rgbClr val="000000">
                    <a:lumMod val="85000"/>
                    <a:lumOff val="15000"/>
                  </a:srgbClr>
                </a:solidFill>
                <a:latin typeface="Century Gothic" panose="020B0502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=“#arriba”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=“abajo”</a:t>
            </a:r>
            <a:r>
              <a:rPr lang="es-ES" sz="1600" dirty="0">
                <a:solidFill>
                  <a:srgbClr val="000000">
                    <a:lumMod val="85000"/>
                    <a:lumOff val="15000"/>
                  </a:srgbClr>
                </a:solidFill>
                <a:latin typeface="Century Gothic" panose="020B0502020202020204" pitchFamily="34" charset="0"/>
              </a:rPr>
              <a:t>&gt;Ir arriba&lt;/a&gt;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p>
        </p:txBody>
      </p:sp>
    </p:spTree>
    <p:extLst>
      <p:ext uri="{BB962C8B-B14F-4D97-AF65-F5344CB8AC3E}">
        <p14:creationId xmlns:p14="http://schemas.microsoft.com/office/powerpoint/2010/main" val="8233233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6.5. Enlaces internos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827623"/>
            <a:ext cx="8825658" cy="3648591"/>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También es posible </a:t>
            </a:r>
            <a:r>
              <a:rPr lang="es-ES" sz="1800" dirty="0">
                <a:solidFill>
                  <a:srgbClr val="000000">
                    <a:lumMod val="85000"/>
                    <a:lumOff val="15000"/>
                  </a:srgbClr>
                </a:solidFill>
                <a:latin typeface="Century Gothic"/>
                <a:sym typeface="Century Gothic"/>
              </a:rPr>
              <a:t>establecer enlaces que </a:t>
            </a:r>
            <a:r>
              <a:rPr lang="es-ES" sz="1800" b="1" dirty="0">
                <a:solidFill>
                  <a:schemeClr val="accent4"/>
                </a:solidFill>
                <a:latin typeface="Century Gothic"/>
                <a:sym typeface="Century Gothic"/>
              </a:rPr>
              <a:t>direccionen</a:t>
            </a:r>
            <a:r>
              <a:rPr lang="es-ES" sz="1800" dirty="0">
                <a:solidFill>
                  <a:srgbClr val="000000">
                    <a:lumMod val="85000"/>
                    <a:lumOff val="15000"/>
                  </a:srgbClr>
                </a:solidFill>
                <a:latin typeface="Century Gothic"/>
                <a:sym typeface="Century Gothic"/>
              </a:rPr>
              <a:t> </a:t>
            </a:r>
            <a:r>
              <a:rPr lang="es-ES" sz="1800" b="1" dirty="0">
                <a:solidFill>
                  <a:schemeClr val="accent4"/>
                </a:solidFill>
                <a:latin typeface="Century Gothic"/>
                <a:sym typeface="Century Gothic"/>
              </a:rPr>
              <a:t>a lugares concretos</a:t>
            </a:r>
            <a:r>
              <a:rPr lang="es-ES" sz="1800" dirty="0">
                <a:solidFill>
                  <a:srgbClr val="000000">
                    <a:lumMod val="85000"/>
                    <a:lumOff val="15000"/>
                  </a:srgbClr>
                </a:solidFill>
                <a:latin typeface="Century Gothic"/>
                <a:sym typeface="Century Gothic"/>
              </a:rPr>
              <a:t> dentro de </a:t>
            </a:r>
            <a:r>
              <a:rPr lang="es-ES" sz="1800" b="1" dirty="0">
                <a:solidFill>
                  <a:schemeClr val="accent4"/>
                </a:solidFill>
                <a:latin typeface="Century Gothic"/>
                <a:sym typeface="Century Gothic"/>
              </a:rPr>
              <a:t>otros documentos HTML</a:t>
            </a:r>
            <a:r>
              <a:rPr lang="es-ES" sz="1800" dirty="0">
                <a:solidFill>
                  <a:srgbClr val="000000">
                    <a:lumMod val="85000"/>
                    <a:lumOff val="15000"/>
                  </a:srgbClr>
                </a:solidFill>
                <a:latin typeface="Century Gothic"/>
                <a:sym typeface="Century Gothic"/>
              </a:rPr>
              <a:t>. </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Para hacer esto, basta </a:t>
            </a:r>
            <a:r>
              <a:rPr lang="es-ES" sz="1800" dirty="0">
                <a:solidFill>
                  <a:srgbClr val="000000">
                    <a:lumMod val="85000"/>
                    <a:lumOff val="15000"/>
                  </a:srgbClr>
                </a:solidFill>
                <a:latin typeface="Century Gothic"/>
                <a:sym typeface="Century Gothic"/>
              </a:rPr>
              <a:t>con </a:t>
            </a:r>
            <a:r>
              <a:rPr lang="es-ES" sz="1800" b="1" dirty="0">
                <a:solidFill>
                  <a:schemeClr val="accent5"/>
                </a:solidFill>
                <a:latin typeface="Century Gothic"/>
                <a:sym typeface="Century Gothic"/>
              </a:rPr>
              <a:t>escribir</a:t>
            </a:r>
            <a:r>
              <a:rPr lang="es-ES" sz="1800" dirty="0">
                <a:solidFill>
                  <a:srgbClr val="000000">
                    <a:lumMod val="85000"/>
                    <a:lumOff val="15000"/>
                  </a:srgbClr>
                </a:solidFill>
                <a:latin typeface="Century Gothic"/>
                <a:sym typeface="Century Gothic"/>
              </a:rPr>
              <a:t>, en el atributo </a:t>
            </a:r>
            <a:r>
              <a:rPr lang="es-ES" sz="1800" b="1" dirty="0" err="1">
                <a:solidFill>
                  <a:schemeClr val="accent5"/>
                </a:solidFill>
                <a:latin typeface="Century Gothic"/>
                <a:sym typeface="Century Gothic"/>
              </a:rPr>
              <a:t>href</a:t>
            </a:r>
            <a:r>
              <a:rPr lang="es-ES" sz="1800" dirty="0">
                <a:solidFill>
                  <a:srgbClr val="000000">
                    <a:lumMod val="85000"/>
                    <a:lumOff val="15000"/>
                  </a:srgbClr>
                </a:solidFill>
                <a:latin typeface="Century Gothic"/>
                <a:sym typeface="Century Gothic"/>
              </a:rPr>
              <a:t> del enlace en cuestión, el </a:t>
            </a:r>
            <a:r>
              <a:rPr lang="es-ES" sz="1800" b="1" dirty="0">
                <a:solidFill>
                  <a:schemeClr val="accent5"/>
                </a:solidFill>
                <a:latin typeface="Century Gothic"/>
                <a:sym typeface="Century Gothic"/>
              </a:rPr>
              <a:t>nombre del documento HTML </a:t>
            </a:r>
            <a:r>
              <a:rPr lang="es-ES" sz="1800" dirty="0">
                <a:solidFill>
                  <a:srgbClr val="000000">
                    <a:lumMod val="85000"/>
                    <a:lumOff val="15000"/>
                  </a:srgbClr>
                </a:solidFill>
                <a:latin typeface="Century Gothic"/>
                <a:sym typeface="Century Gothic"/>
              </a:rPr>
              <a:t>de destino seguido del carácter “</a:t>
            </a:r>
            <a:r>
              <a:rPr lang="es-ES" sz="1800" b="1" dirty="0">
                <a:solidFill>
                  <a:srgbClr val="00B0F0"/>
                </a:solidFill>
                <a:latin typeface="Century Gothic"/>
                <a:sym typeface="Century Gothic"/>
              </a:rPr>
              <a:t>#</a:t>
            </a:r>
            <a:r>
              <a:rPr lang="es-ES" sz="1800" dirty="0">
                <a:solidFill>
                  <a:srgbClr val="000000">
                    <a:lumMod val="85000"/>
                    <a:lumOff val="15000"/>
                  </a:srgbClr>
                </a:solidFill>
                <a:latin typeface="Century Gothic"/>
                <a:sym typeface="Century Gothic"/>
              </a:rPr>
              <a:t>” y del </a:t>
            </a:r>
            <a:r>
              <a:rPr lang="es-ES" sz="1800" b="1" dirty="0">
                <a:solidFill>
                  <a:schemeClr val="accent5"/>
                </a:solidFill>
                <a:latin typeface="Century Gothic"/>
                <a:sym typeface="Century Gothic"/>
              </a:rPr>
              <a:t>nombre</a:t>
            </a:r>
            <a:r>
              <a:rPr lang="es-ES" sz="1800" dirty="0">
                <a:solidFill>
                  <a:srgbClr val="000000">
                    <a:lumMod val="85000"/>
                    <a:lumOff val="15000"/>
                  </a:srgbClr>
                </a:solidFill>
                <a:latin typeface="Century Gothic"/>
                <a:sym typeface="Century Gothic"/>
              </a:rPr>
              <a:t> indicado en el atributo </a:t>
            </a:r>
            <a:r>
              <a:rPr lang="es-ES" sz="1800" b="1" dirty="0" err="1">
                <a:solidFill>
                  <a:srgbClr val="00B0F0"/>
                </a:solidFill>
                <a:latin typeface="Century Gothic"/>
                <a:sym typeface="Century Gothic"/>
              </a:rPr>
              <a:t>name</a:t>
            </a:r>
            <a:r>
              <a:rPr lang="es-ES" sz="1800" dirty="0">
                <a:solidFill>
                  <a:srgbClr val="000000">
                    <a:lumMod val="85000"/>
                    <a:lumOff val="15000"/>
                  </a:srgbClr>
                </a:solidFill>
                <a:latin typeface="Century Gothic"/>
                <a:sym typeface="Century Gothic"/>
              </a:rPr>
              <a:t> del ancla.</a:t>
            </a:r>
          </a:p>
          <a:p>
            <a:pPr marL="365125" marR="0" lvl="0" algn="l" defTabSz="914400" rtl="0" eaLnBrk="1" fontAlgn="auto" latinLnBrk="0" hangingPunct="1">
              <a:lnSpc>
                <a:spcPct val="100000"/>
              </a:lnSpc>
              <a:spcBef>
                <a:spcPts val="1000"/>
              </a:spcBef>
              <a:spcAft>
                <a:spcPts val="0"/>
              </a:spcAft>
              <a:buClr>
                <a:srgbClr val="B31166"/>
              </a:buClr>
              <a:buSzPts val="1440"/>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Por ejemplo:</a:t>
            </a:r>
          </a:p>
          <a:p>
            <a:pPr marL="368300" marR="0" lvl="0" algn="l" defTabSz="914400" rtl="0" eaLnBrk="1" fontAlgn="auto" latinLnBrk="0" hangingPunct="1">
              <a:lnSpc>
                <a:spcPct val="100000"/>
              </a:lnSpc>
              <a:spcBef>
                <a:spcPts val="1000"/>
              </a:spcBef>
              <a:spcAft>
                <a:spcPts val="0"/>
              </a:spcAft>
              <a:buClr>
                <a:srgbClr val="B31166"/>
              </a:buClr>
              <a:buSzPts val="1440"/>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fontScale="92500"/>
          </a:bodyPr>
          <a:lstStyle/>
          <a:p>
            <a:pPr marL="0" lvl="0" indent="0">
              <a:spcBef>
                <a:spcPts val="0"/>
              </a:spcBef>
              <a:buSzPts val="1280"/>
            </a:pPr>
            <a:r>
              <a:rPr lang="es-ES" sz="1600" dirty="0"/>
              <a:t>Enlaces internos que direccionen a lugares concretos dentro de otros documentos HTML</a:t>
            </a:r>
            <a:endParaRPr dirty="0"/>
          </a:p>
        </p:txBody>
      </p:sp>
      <p:sp>
        <p:nvSpPr>
          <p:cNvPr id="6" name="CuadroTexto 5">
            <a:extLst>
              <a:ext uri="{FF2B5EF4-FFF2-40B4-BE49-F238E27FC236}">
                <a16:creationId xmlns:a16="http://schemas.microsoft.com/office/drawing/2014/main" id="{E55240DC-AFD2-4B8B-893F-FC09FE165DAA}"/>
              </a:ext>
            </a:extLst>
          </p:cNvPr>
          <p:cNvSpPr txBox="1"/>
          <p:nvPr/>
        </p:nvSpPr>
        <p:spPr>
          <a:xfrm>
            <a:off x="1781428" y="3151406"/>
            <a:ext cx="7728332" cy="338554"/>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rgbClr val="000000">
                    <a:lumMod val="85000"/>
                    <a:lumOff val="15000"/>
                  </a:srgbClr>
                </a:solidFill>
                <a:latin typeface="Century Gothic" panose="020B0502020202020204" pitchFamily="34" charset="0"/>
              </a:rPr>
              <a:t>&lt;a </a:t>
            </a:r>
            <a:r>
              <a:rPr lang="es-ES" sz="1600" dirty="0" err="1">
                <a:solidFill>
                  <a:srgbClr val="000000">
                    <a:lumMod val="85000"/>
                    <a:lumOff val="15000"/>
                  </a:srgbClr>
                </a:solidFill>
                <a:latin typeface="Century Gothic" panose="020B0502020202020204" pitchFamily="34" charset="0"/>
              </a:rPr>
              <a:t>href</a:t>
            </a:r>
            <a:r>
              <a:rPr lang="es-ES" sz="1600" dirty="0">
                <a:solidFill>
                  <a:srgbClr val="000000">
                    <a:lumMod val="85000"/>
                    <a:lumOff val="15000"/>
                  </a:srgbClr>
                </a:solidFill>
                <a:latin typeface="Century Gothic" panose="020B0502020202020204" pitchFamily="34" charset="0"/>
              </a:rPr>
              <a:t>=“documento1.html#final”&gt;Ir al final de documento1.html&lt;/a&gt;</a:t>
            </a: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2034767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fontScale="90000"/>
          </a:bodyPr>
          <a:lstStyle/>
          <a:p>
            <a:pPr lvl="0"/>
            <a:r>
              <a:rPr lang="es-ES" dirty="0"/>
              <a:t>6.6. Enlaces especiales: correo electrónico. Enlaces de descarga</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122</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321335"/>
            <a:ext cx="8825658" cy="315487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Los </a:t>
            </a: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enlaces HTML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también se pueden </a:t>
            </a: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utilizar para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Establecer </a:t>
            </a:r>
            <a:r>
              <a:rPr lang="es-ES" sz="1800" b="1" dirty="0">
                <a:solidFill>
                  <a:schemeClr val="accent4"/>
                </a:solidFill>
                <a:latin typeface="Century Gothic"/>
                <a:sym typeface="Century Gothic"/>
              </a:rPr>
              <a:t>enlaces de descarga</a:t>
            </a:r>
            <a:r>
              <a:rPr lang="es-ES" sz="1800" dirty="0">
                <a:solidFill>
                  <a:srgbClr val="000000">
                    <a:lumMod val="85000"/>
                    <a:lumOff val="15000"/>
                  </a:srgbClr>
                </a:solidFill>
                <a:latin typeface="Century Gothic"/>
                <a:sym typeface="Century Gothic"/>
              </a:rPr>
              <a:t>.</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Enviar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correos electrónicos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36830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Enlaces especiales</a:t>
            </a:r>
            <a:endParaRPr dirty="0"/>
          </a:p>
        </p:txBody>
      </p:sp>
    </p:spTree>
    <p:extLst>
      <p:ext uri="{BB962C8B-B14F-4D97-AF65-F5344CB8AC3E}">
        <p14:creationId xmlns:p14="http://schemas.microsoft.com/office/powerpoint/2010/main" val="3528974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fontScale="90000"/>
          </a:bodyPr>
          <a:lstStyle/>
          <a:p>
            <a:pPr lvl="0"/>
            <a:r>
              <a:rPr lang="es-ES" dirty="0"/>
              <a:t>6.6. Enlaces especiales: correo electrónico. Enlaces de descarga</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321335"/>
            <a:ext cx="8825658" cy="315487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Enlaces hacia otros archivos: </a:t>
            </a:r>
            <a:r>
              <a:rPr lang="es-ES" sz="1800" b="1" dirty="0">
                <a:solidFill>
                  <a:schemeClr val="accent4"/>
                </a:solidFill>
                <a:latin typeface="Century Gothic"/>
              </a:rPr>
              <a:t>direccionan</a:t>
            </a:r>
            <a:r>
              <a:rPr lang="es-ES" sz="1800" dirty="0">
                <a:solidFill>
                  <a:srgbClr val="000000">
                    <a:lumMod val="85000"/>
                    <a:lumOff val="15000"/>
                  </a:srgbClr>
                </a:solidFill>
                <a:latin typeface="Century Gothic"/>
              </a:rPr>
              <a:t> a </a:t>
            </a:r>
            <a:r>
              <a:rPr lang="es-ES" sz="1800" b="1" dirty="0">
                <a:solidFill>
                  <a:schemeClr val="accent4"/>
                </a:solidFill>
                <a:latin typeface="Century Gothic"/>
              </a:rPr>
              <a:t>ficheros</a:t>
            </a:r>
            <a:r>
              <a:rPr lang="es-ES" sz="1800" dirty="0">
                <a:solidFill>
                  <a:srgbClr val="000000">
                    <a:lumMod val="85000"/>
                    <a:lumOff val="15000"/>
                  </a:srgbClr>
                </a:solidFill>
                <a:latin typeface="Century Gothic"/>
              </a:rPr>
              <a:t> que </a:t>
            </a:r>
            <a:r>
              <a:rPr lang="es-ES" sz="1800" b="1" dirty="0">
                <a:solidFill>
                  <a:schemeClr val="accent5"/>
                </a:solidFill>
                <a:latin typeface="Century Gothic"/>
              </a:rPr>
              <a:t>no</a:t>
            </a:r>
            <a:r>
              <a:rPr lang="es-ES" sz="1800" dirty="0">
                <a:solidFill>
                  <a:srgbClr val="000000">
                    <a:lumMod val="85000"/>
                    <a:lumOff val="15000"/>
                  </a:srgbClr>
                </a:solidFill>
                <a:latin typeface="Century Gothic"/>
              </a:rPr>
              <a:t> son </a:t>
            </a:r>
            <a:r>
              <a:rPr lang="es-ES" sz="1800" b="1" dirty="0">
                <a:solidFill>
                  <a:schemeClr val="accent5"/>
                </a:solidFill>
                <a:latin typeface="Century Gothic"/>
              </a:rPr>
              <a:t>documentos web</a:t>
            </a:r>
            <a:r>
              <a:rPr lang="es-ES" sz="1800" dirty="0">
                <a:solidFill>
                  <a:srgbClr val="000000">
                    <a:lumMod val="85000"/>
                    <a:lumOff val="15000"/>
                  </a:srgbClr>
                </a:solidFill>
                <a:latin typeface="Century Gothic"/>
              </a:rPr>
              <a:t>.</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Para crearlos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es necesario indicar, en el atributo </a:t>
            </a:r>
            <a:r>
              <a:rPr kumimoji="0" lang="es-ES" sz="1800" b="1" i="0" u="none" strike="noStrike" kern="0" cap="none" spc="0" normalizeH="0" baseline="0" noProof="0" dirty="0" err="1">
                <a:ln>
                  <a:noFill/>
                </a:ln>
                <a:solidFill>
                  <a:schemeClr val="accent5"/>
                </a:solidFill>
                <a:effectLst/>
                <a:uLnTx/>
                <a:uFillTx/>
                <a:latin typeface="Century Gothic"/>
                <a:cs typeface="Arial"/>
                <a:sym typeface="Century Gothic"/>
              </a:rPr>
              <a:t>href</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del link que corresponda, la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ruta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la que se ubica el fichero en cuestión, seguida del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nombre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y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extensión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del mismo.</a:t>
            </a:r>
          </a:p>
          <a:p>
            <a:pPr marL="365125" marR="0" lvl="0" algn="l" defTabSz="914400" rtl="0" eaLnBrk="1" fontAlgn="auto" latinLnBrk="0" hangingPunct="1">
              <a:lnSpc>
                <a:spcPct val="100000"/>
              </a:lnSpc>
              <a:spcBef>
                <a:spcPts val="1000"/>
              </a:spcBef>
              <a:spcAft>
                <a:spcPts val="0"/>
              </a:spcAft>
              <a:buClr>
                <a:srgbClr val="B31166"/>
              </a:buClr>
              <a:buSzPts val="1440"/>
              <a:tabLst/>
              <a:defRPr/>
            </a:pPr>
            <a:r>
              <a:rPr lang="es-ES" sz="1800" dirty="0">
                <a:solidFill>
                  <a:srgbClr val="000000">
                    <a:lumMod val="85000"/>
                    <a:lumOff val="15000"/>
                  </a:srgbClr>
                </a:solidFill>
                <a:latin typeface="Century Gothic"/>
                <a:sym typeface="Century Gothic"/>
              </a:rPr>
              <a:t>Ej.: enlace que direcciona a una imagen (“imagen.png”)</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Enlaces hacia otros archivos</a:t>
            </a:r>
            <a:endParaRPr dirty="0"/>
          </a:p>
        </p:txBody>
      </p:sp>
      <p:sp>
        <p:nvSpPr>
          <p:cNvPr id="6" name="CuadroTexto 5">
            <a:extLst>
              <a:ext uri="{FF2B5EF4-FFF2-40B4-BE49-F238E27FC236}">
                <a16:creationId xmlns:a16="http://schemas.microsoft.com/office/drawing/2014/main" id="{A7B54D54-DD9D-4343-A941-009C3E42F128}"/>
              </a:ext>
            </a:extLst>
          </p:cNvPr>
          <p:cNvSpPr txBox="1"/>
          <p:nvPr/>
        </p:nvSpPr>
        <p:spPr>
          <a:xfrm>
            <a:off x="1703618" y="3654326"/>
            <a:ext cx="5062942" cy="338554"/>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dirty="0">
                <a:solidFill>
                  <a:srgbClr val="000000">
                    <a:lumMod val="85000"/>
                    <a:lumOff val="15000"/>
                  </a:srgbClr>
                </a:solidFill>
                <a:latin typeface="Century Gothic" panose="020B0502020202020204" pitchFamily="34" charset="0"/>
              </a:rPr>
              <a:t>&lt;a </a:t>
            </a:r>
            <a:r>
              <a:rPr lang="es-ES" sz="1600" dirty="0" err="1">
                <a:solidFill>
                  <a:srgbClr val="000000">
                    <a:lumMod val="85000"/>
                    <a:lumOff val="15000"/>
                  </a:srgbClr>
                </a:solidFill>
                <a:latin typeface="Century Gothic" panose="020B0502020202020204" pitchFamily="34" charset="0"/>
              </a:rPr>
              <a:t>href</a:t>
            </a:r>
            <a:r>
              <a:rPr lang="es-ES" sz="1600" dirty="0">
                <a:solidFill>
                  <a:srgbClr val="000000">
                    <a:lumMod val="85000"/>
                    <a:lumOff val="15000"/>
                  </a:srgbClr>
                </a:solidFill>
                <a:latin typeface="Century Gothic" panose="020B0502020202020204" pitchFamily="34" charset="0"/>
              </a:rPr>
              <a:t>=“</a:t>
            </a:r>
            <a:r>
              <a:rPr lang="es-ES" sz="1600" dirty="0" err="1">
                <a:solidFill>
                  <a:srgbClr val="000000">
                    <a:lumMod val="85000"/>
                    <a:lumOff val="15000"/>
                  </a:srgbClr>
                </a:solidFill>
                <a:latin typeface="Century Gothic" panose="020B0502020202020204" pitchFamily="34" charset="0"/>
              </a:rPr>
              <a:t>images</a:t>
            </a:r>
            <a:r>
              <a:rPr lang="es-ES" sz="1600" dirty="0">
                <a:solidFill>
                  <a:srgbClr val="000000">
                    <a:lumMod val="85000"/>
                    <a:lumOff val="15000"/>
                  </a:srgbClr>
                </a:solidFill>
                <a:latin typeface="Century Gothic" panose="020B0502020202020204" pitchFamily="34" charset="0"/>
              </a:rPr>
              <a:t>/imagen.png&gt;Ver imagen&lt;/a&gt;</a:t>
            </a: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23032525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fontScale="90000"/>
          </a:bodyPr>
          <a:lstStyle/>
          <a:p>
            <a:pPr lvl="0"/>
            <a:r>
              <a:rPr lang="es-ES" dirty="0"/>
              <a:t>6.6. Enlaces especiales: correo electrónico. Enlaces de descarga</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518161"/>
            <a:ext cx="5613299" cy="395805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600" b="1" dirty="0">
                <a:solidFill>
                  <a:schemeClr val="accent1"/>
                </a:solidFill>
                <a:latin typeface="Century Gothic"/>
                <a:sym typeface="Century Gothic"/>
              </a:rPr>
              <a:t>V</a:t>
            </a:r>
            <a:r>
              <a:rPr kumimoji="0" lang="es-ES" sz="1600" b="1" i="0" u="none" strike="noStrike" kern="0" cap="none" spc="0" normalizeH="0" baseline="0" noProof="0" dirty="0" err="1">
                <a:ln>
                  <a:noFill/>
                </a:ln>
                <a:solidFill>
                  <a:schemeClr val="accent1"/>
                </a:solidFill>
                <a:effectLst/>
                <a:uLnTx/>
                <a:uFillTx/>
                <a:latin typeface="Century Gothic"/>
                <a:cs typeface="Arial"/>
                <a:sym typeface="Century Gothic"/>
              </a:rPr>
              <a:t>ínculos</a:t>
            </a:r>
            <a:r>
              <a:rPr kumimoji="0" lang="es-ES" sz="1600" b="1" i="0" u="none" strike="noStrike" kern="0" cap="none" spc="0" normalizeH="0" baseline="0" noProof="0" dirty="0">
                <a:ln>
                  <a:noFill/>
                </a:ln>
                <a:solidFill>
                  <a:schemeClr val="accent1"/>
                </a:solidFill>
                <a:effectLst/>
                <a:uLnTx/>
                <a:uFillTx/>
                <a:latin typeface="Century Gothic"/>
                <a:cs typeface="Arial"/>
                <a:sym typeface="Century Gothic"/>
              </a:rPr>
              <a:t> de descarga</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a:solidFill>
                  <a:schemeClr val="accent5"/>
                </a:solidFill>
                <a:latin typeface="Century Gothic"/>
                <a:sym typeface="Century Gothic"/>
              </a:rPr>
              <a:t>Además</a:t>
            </a:r>
            <a:r>
              <a:rPr lang="es-ES" sz="1600" dirty="0">
                <a:solidFill>
                  <a:srgbClr val="000000">
                    <a:lumMod val="85000"/>
                    <a:lumOff val="15000"/>
                  </a:srgbClr>
                </a:solidFill>
                <a:latin typeface="Century Gothic"/>
                <a:sym typeface="Century Gothic"/>
              </a:rPr>
              <a:t> de abrir </a:t>
            </a:r>
            <a:r>
              <a:rPr lang="es-ES" sz="1600" b="1" dirty="0">
                <a:solidFill>
                  <a:schemeClr val="accent5"/>
                </a:solidFill>
                <a:latin typeface="Century Gothic"/>
                <a:sym typeface="Century Gothic"/>
              </a:rPr>
              <a:t>documentos web</a:t>
            </a:r>
            <a:r>
              <a:rPr lang="es-ES" sz="1600" dirty="0">
                <a:solidFill>
                  <a:srgbClr val="000000">
                    <a:lumMod val="85000"/>
                    <a:lumOff val="15000"/>
                  </a:srgbClr>
                </a:solidFill>
                <a:latin typeface="Century Gothic"/>
                <a:sym typeface="Century Gothic"/>
              </a:rPr>
              <a:t>, los </a:t>
            </a:r>
            <a:r>
              <a:rPr lang="es-ES" sz="1600" b="1" dirty="0">
                <a:solidFill>
                  <a:schemeClr val="accent4"/>
                </a:solidFill>
                <a:latin typeface="Century Gothic"/>
                <a:sym typeface="Century Gothic"/>
              </a:rPr>
              <a:t>navegadores</a:t>
            </a:r>
            <a:r>
              <a:rPr lang="es-ES" sz="1600" dirty="0">
                <a:solidFill>
                  <a:srgbClr val="000000">
                    <a:lumMod val="85000"/>
                    <a:lumOff val="15000"/>
                  </a:srgbClr>
                </a:solidFill>
                <a:latin typeface="Century Gothic"/>
                <a:sym typeface="Century Gothic"/>
              </a:rPr>
              <a:t> también suelen ser capaces de </a:t>
            </a:r>
            <a:r>
              <a:rPr lang="es-ES" sz="1600" b="1" dirty="0">
                <a:solidFill>
                  <a:schemeClr val="accent4"/>
                </a:solidFill>
                <a:latin typeface="Century Gothic"/>
                <a:sym typeface="Century Gothic"/>
              </a:rPr>
              <a:t>abrir</a:t>
            </a:r>
            <a:r>
              <a:rPr lang="es-ES" sz="1600" dirty="0">
                <a:solidFill>
                  <a:srgbClr val="000000">
                    <a:lumMod val="85000"/>
                    <a:lumOff val="15000"/>
                  </a:srgbClr>
                </a:solidFill>
                <a:latin typeface="Century Gothic"/>
                <a:sym typeface="Century Gothic"/>
              </a:rPr>
              <a:t> </a:t>
            </a:r>
            <a:r>
              <a:rPr lang="es-ES" sz="1600" b="1" dirty="0">
                <a:solidFill>
                  <a:schemeClr val="accent4"/>
                </a:solidFill>
                <a:latin typeface="Century Gothic"/>
                <a:sym typeface="Century Gothic"/>
              </a:rPr>
              <a:t>otros tipos de archivos</a:t>
            </a:r>
            <a:r>
              <a:rPr lang="es-ES" sz="1600" dirty="0">
                <a:solidFill>
                  <a:srgbClr val="000000">
                    <a:lumMod val="85000"/>
                    <a:lumOff val="15000"/>
                  </a:srgbClr>
                </a:solidFill>
                <a:latin typeface="Century Gothic"/>
                <a:sym typeface="Century Gothic"/>
              </a:rPr>
              <a:t>, como imágenes.</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En el caso de que el </a:t>
            </a:r>
            <a:r>
              <a:rPr kumimoji="0" lang="es-ES" sz="1600" b="1" i="0" u="none" strike="noStrike" kern="0" cap="none" spc="0" normalizeH="0" baseline="0" noProof="0" dirty="0">
                <a:ln>
                  <a:noFill/>
                </a:ln>
                <a:solidFill>
                  <a:schemeClr val="accent4"/>
                </a:solidFill>
                <a:effectLst/>
                <a:uLnTx/>
                <a:uFillTx/>
                <a:latin typeface="Century Gothic"/>
                <a:cs typeface="Arial"/>
                <a:sym typeface="Century Gothic"/>
              </a:rPr>
              <a:t>navegador</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600" b="1" i="0" u="none" strike="noStrike" kern="0" cap="none" spc="0" normalizeH="0" baseline="0" noProof="0" dirty="0">
                <a:ln>
                  <a:noFill/>
                </a:ln>
                <a:solidFill>
                  <a:schemeClr val="accent5"/>
                </a:solidFill>
                <a:effectLst/>
                <a:uLnTx/>
                <a:uFillTx/>
                <a:latin typeface="Century Gothic"/>
                <a:cs typeface="Arial"/>
                <a:sym typeface="Century Gothic"/>
              </a:rPr>
              <a:t>no</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sea </a:t>
            </a:r>
            <a:r>
              <a:rPr kumimoji="0" lang="es-ES" sz="1600" b="1" i="0" u="none" strike="noStrike" kern="0" cap="none" spc="0" normalizeH="0" baseline="0" noProof="0" dirty="0">
                <a:ln>
                  <a:noFill/>
                </a:ln>
                <a:solidFill>
                  <a:schemeClr val="accent5"/>
                </a:solidFill>
                <a:effectLst/>
                <a:uLnTx/>
                <a:uFillTx/>
                <a:latin typeface="Century Gothic"/>
                <a:cs typeface="Arial"/>
                <a:sym typeface="Century Gothic"/>
              </a:rPr>
              <a:t>capaz</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 </a:t>
            </a:r>
            <a:r>
              <a:rPr kumimoji="0" lang="es-ES" sz="1600" b="1" i="0" u="none" strike="noStrike" kern="0" cap="none" spc="0" normalizeH="0" baseline="0" noProof="0" dirty="0">
                <a:ln>
                  <a:noFill/>
                </a:ln>
                <a:solidFill>
                  <a:schemeClr val="accent5"/>
                </a:solidFill>
                <a:effectLst/>
                <a:uLnTx/>
                <a:uFillTx/>
                <a:latin typeface="Century Gothic"/>
                <a:cs typeface="Arial"/>
                <a:sym typeface="Century Gothic"/>
              </a:rPr>
              <a:t>abrir</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un fichero</a:t>
            </a:r>
            <a:r>
              <a:rPr lang="es-ES" sz="1600" dirty="0">
                <a:solidFill>
                  <a:srgbClr val="000000">
                    <a:lumMod val="85000"/>
                    <a:lumOff val="15000"/>
                  </a:srgbClr>
                </a:solidFill>
                <a:latin typeface="Century Gothic"/>
                <a:sym typeface="Century Gothic"/>
              </a:rPr>
              <a:t> hacia el que apunta un enlace, procederá a </a:t>
            </a:r>
            <a:r>
              <a:rPr lang="es-ES" sz="1600" b="1" dirty="0">
                <a:solidFill>
                  <a:schemeClr val="accent6"/>
                </a:solidFill>
                <a:latin typeface="Century Gothic"/>
                <a:sym typeface="Century Gothic"/>
              </a:rPr>
              <a:t>descargarlo</a:t>
            </a:r>
            <a:r>
              <a:rPr lang="es-ES" sz="1600" dirty="0">
                <a:solidFill>
                  <a:srgbClr val="000000">
                    <a:lumMod val="85000"/>
                    <a:lumOff val="15000"/>
                  </a:srgbClr>
                </a:solidFill>
                <a:latin typeface="Century Gothic"/>
                <a:sym typeface="Century Gothic"/>
              </a:rPr>
              <a:t>, o bien, </a:t>
            </a:r>
            <a:r>
              <a:rPr lang="es-ES" sz="1600" b="1" dirty="0">
                <a:solidFill>
                  <a:schemeClr val="accent6"/>
                </a:solidFill>
                <a:latin typeface="Century Gothic"/>
                <a:sym typeface="Century Gothic"/>
              </a:rPr>
              <a:t>informará al usuario </a:t>
            </a:r>
            <a:r>
              <a:rPr lang="es-ES" sz="1600" dirty="0">
                <a:solidFill>
                  <a:srgbClr val="000000">
                    <a:lumMod val="85000"/>
                    <a:lumOff val="15000"/>
                  </a:srgbClr>
                </a:solidFill>
                <a:latin typeface="Century Gothic"/>
                <a:sym typeface="Century Gothic"/>
              </a:rPr>
              <a:t>acerca de si quiere visualizarlos usando algún programa que tenga instalado en su equipo), o bien, descargarlo.</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Existen muchos </a:t>
            </a:r>
            <a:r>
              <a:rPr kumimoji="0" lang="es-ES" sz="1600" b="1" i="1" u="none" strike="noStrike" kern="0" cap="none" spc="0" normalizeH="0" baseline="0" noProof="0" dirty="0" err="1">
                <a:ln>
                  <a:noFill/>
                </a:ln>
                <a:solidFill>
                  <a:schemeClr val="accent4"/>
                </a:solidFill>
                <a:effectLst/>
                <a:uLnTx/>
                <a:uFillTx/>
                <a:latin typeface="Century Gothic"/>
                <a:cs typeface="Arial"/>
                <a:sym typeface="Century Gothic"/>
              </a:rPr>
              <a:t>pluggins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que se pueden </a:t>
            </a:r>
            <a:r>
              <a:rPr kumimoji="0" lang="es-ES" sz="1600" b="1" i="0" u="none" strike="noStrike" kern="0" cap="none" spc="0" normalizeH="0" baseline="0" noProof="0" dirty="0">
                <a:ln>
                  <a:noFill/>
                </a:ln>
                <a:solidFill>
                  <a:schemeClr val="accent5"/>
                </a:solidFill>
                <a:effectLst/>
                <a:uLnTx/>
                <a:uFillTx/>
                <a:latin typeface="Century Gothic"/>
                <a:cs typeface="Arial"/>
                <a:sym typeface="Century Gothic"/>
              </a:rPr>
              <a:t>instalar</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el </a:t>
            </a:r>
            <a:r>
              <a:rPr kumimoji="0" lang="es-ES" sz="1600" b="1" i="0" u="none" strike="noStrike" kern="0" cap="none" spc="0" normalizeH="0" baseline="0" noProof="0" dirty="0">
                <a:ln>
                  <a:noFill/>
                </a:ln>
                <a:solidFill>
                  <a:schemeClr val="accent5"/>
                </a:solidFill>
                <a:effectLst/>
                <a:uLnTx/>
                <a:uFillTx/>
                <a:latin typeface="Century Gothic"/>
                <a:cs typeface="Arial"/>
                <a:sym typeface="Century Gothic"/>
              </a:rPr>
              <a:t>navegador</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web para que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a:cs typeface="Arial"/>
                <a:sym typeface="Century Gothic"/>
              </a:rPr>
              <a:t>pued</a:t>
            </a:r>
            <a:r>
              <a:rPr lang="es-ES" sz="1600" dirty="0">
                <a:solidFill>
                  <a:srgbClr val="000000">
                    <a:lumMod val="85000"/>
                    <a:lumOff val="15000"/>
                  </a:srgbClr>
                </a:solidFill>
                <a:latin typeface="Century Gothic"/>
                <a:sym typeface="Century Gothic"/>
              </a:rPr>
              <a:t>a </a:t>
            </a:r>
            <a:r>
              <a:rPr lang="es-ES" sz="1600" b="1" dirty="0">
                <a:solidFill>
                  <a:schemeClr val="accent6"/>
                </a:solidFill>
                <a:latin typeface="Century Gothic"/>
                <a:sym typeface="Century Gothic"/>
              </a:rPr>
              <a:t>abrir</a:t>
            </a:r>
            <a:r>
              <a:rPr lang="es-ES" sz="1600" dirty="0">
                <a:solidFill>
                  <a:srgbClr val="000000">
                    <a:lumMod val="85000"/>
                    <a:lumOff val="15000"/>
                  </a:srgbClr>
                </a:solidFill>
                <a:latin typeface="Century Gothic"/>
                <a:sym typeface="Century Gothic"/>
              </a:rPr>
              <a:t> determinador </a:t>
            </a:r>
            <a:r>
              <a:rPr lang="es-ES" sz="1600" b="1" dirty="0">
                <a:solidFill>
                  <a:schemeClr val="accent6"/>
                </a:solidFill>
                <a:latin typeface="Century Gothic"/>
                <a:sym typeface="Century Gothic"/>
              </a:rPr>
              <a:t>tipos</a:t>
            </a:r>
            <a:r>
              <a:rPr lang="es-ES" sz="1600" dirty="0">
                <a:solidFill>
                  <a:srgbClr val="000000">
                    <a:lumMod val="85000"/>
                    <a:lumOff val="15000"/>
                  </a:srgbClr>
                </a:solidFill>
                <a:latin typeface="Century Gothic"/>
                <a:sym typeface="Century Gothic"/>
              </a:rPr>
              <a:t> de </a:t>
            </a:r>
            <a:r>
              <a:rPr lang="es-ES" sz="1600" b="1" dirty="0">
                <a:solidFill>
                  <a:schemeClr val="accent6"/>
                </a:solidFill>
                <a:latin typeface="Century Gothic"/>
                <a:sym typeface="Century Gothic"/>
              </a:rPr>
              <a:t>documentos</a:t>
            </a:r>
            <a:r>
              <a:rPr lang="es-ES" sz="1600" dirty="0">
                <a:solidFill>
                  <a:srgbClr val="000000">
                    <a:lumMod val="85000"/>
                    <a:lumOff val="15000"/>
                  </a:srgbClr>
                </a:solidFill>
                <a:latin typeface="Century Gothic"/>
                <a:sym typeface="Century Gothic"/>
              </a:rPr>
              <a:t>.</a:t>
            </a: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Vínculos de descarga</a:t>
            </a:r>
            <a:endParaRPr dirty="0"/>
          </a:p>
        </p:txBody>
      </p:sp>
      <p:pic>
        <p:nvPicPr>
          <p:cNvPr id="3" name="Imagen 2">
            <a:extLst>
              <a:ext uri="{FF2B5EF4-FFF2-40B4-BE49-F238E27FC236}">
                <a16:creationId xmlns:a16="http://schemas.microsoft.com/office/drawing/2014/main" id="{13433A29-8E3F-4056-B365-B41D963E426B}"/>
              </a:ext>
            </a:extLst>
          </p:cNvPr>
          <p:cNvPicPr>
            <a:picLocks noChangeAspect="1"/>
          </p:cNvPicPr>
          <p:nvPr/>
        </p:nvPicPr>
        <p:blipFill rotWithShape="1">
          <a:blip r:embed="rId3"/>
          <a:srcRect l="35555" t="18592" r="23777" b="12667"/>
          <a:stretch/>
        </p:blipFill>
        <p:spPr>
          <a:xfrm rot="5400000">
            <a:off x="7739279" y="947955"/>
            <a:ext cx="2788920" cy="3535680"/>
          </a:xfrm>
          <a:prstGeom prst="rect">
            <a:avLst/>
          </a:prstGeom>
        </p:spPr>
      </p:pic>
    </p:spTree>
    <p:extLst>
      <p:ext uri="{BB962C8B-B14F-4D97-AF65-F5344CB8AC3E}">
        <p14:creationId xmlns:p14="http://schemas.microsoft.com/office/powerpoint/2010/main" val="1909900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16</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Cree un enlace de descarga a un archivo llamado “doc1.pdf”, sabiendo que dicho fichero está en un nivel superior respecto al directorio donde se encuentra el documento que contiene el enlace.</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125</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23197077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6344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lang="es-ES" sz="1800" b="1" dirty="0">
              <a:solidFill>
                <a:srgbClr val="00B0F0"/>
              </a:solidFill>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lang="es-ES" sz="1800" b="1" dirty="0">
              <a:solidFill>
                <a:srgbClr val="00B0F0"/>
              </a:solidFill>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2319117" y="1703606"/>
            <a:ext cx="6367683" cy="338554"/>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="../doc1.pdf"&gt;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Descargar</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doc1.pdf&lt;/a&gt;</a:t>
            </a: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23863373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fontScale="90000"/>
          </a:bodyPr>
          <a:lstStyle/>
          <a:p>
            <a:pPr lvl="0"/>
            <a:r>
              <a:rPr lang="es-ES" dirty="0"/>
              <a:t>6.6. Enlaces especiales: correo electrónico. Enlaces de descarga</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321335"/>
            <a:ext cx="8825658" cy="315487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Creación de </a:t>
            </a:r>
            <a:r>
              <a:rPr kumimoji="0" lang="es-ES" sz="1800" b="1" i="1" u="none" strike="noStrike" kern="0" cap="none" spc="0" normalizeH="0" baseline="0" noProof="0" dirty="0">
                <a:ln>
                  <a:noFill/>
                </a:ln>
                <a:solidFill>
                  <a:srgbClr val="B31166"/>
                </a:solidFill>
                <a:effectLst/>
                <a:uLnTx/>
                <a:uFillTx/>
                <a:latin typeface="Century Gothic"/>
                <a:cs typeface="Arial"/>
                <a:sym typeface="Century Gothic"/>
              </a:rPr>
              <a:t>links</a:t>
            </a: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 de correo electrónico: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 partir de ellos se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pueden enviar </a:t>
            </a:r>
            <a:r>
              <a:rPr kumimoji="0" lang="es-ES" sz="1800" b="1" i="1" u="none" strike="noStrike" kern="0" cap="none" spc="0" normalizeH="0" baseline="0" noProof="0" dirty="0">
                <a:ln>
                  <a:noFill/>
                </a:ln>
                <a:solidFill>
                  <a:schemeClr val="accent4"/>
                </a:solidFill>
                <a:effectLst/>
                <a:uLnTx/>
                <a:uFillTx/>
                <a:latin typeface="Century Gothic"/>
                <a:cs typeface="Arial"/>
                <a:sym typeface="Arial"/>
              </a:rPr>
              <a:t>e-mails</a:t>
            </a:r>
            <a:r>
              <a:rPr kumimoji="0" lang="es-ES" sz="1800" i="1"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 una dirección de correo específica.</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rPr>
              <a:t>El correo electrónico es </a:t>
            </a:r>
            <a:r>
              <a:rPr lang="es-ES" sz="1800" b="1" dirty="0">
                <a:solidFill>
                  <a:schemeClr val="accent5"/>
                </a:solidFill>
                <a:latin typeface="Century Gothic"/>
              </a:rPr>
              <a:t>enviado</a:t>
            </a:r>
            <a:r>
              <a:rPr lang="es-ES" sz="1800" dirty="0">
                <a:solidFill>
                  <a:schemeClr val="tx1">
                    <a:lumMod val="85000"/>
                    <a:lumOff val="15000"/>
                  </a:schemeClr>
                </a:solidFill>
                <a:latin typeface="Century Gothic"/>
              </a:rPr>
              <a:t> desde algún </a:t>
            </a:r>
            <a:r>
              <a:rPr lang="es-ES" sz="1800" b="1" dirty="0">
                <a:solidFill>
                  <a:schemeClr val="accent5"/>
                </a:solidFill>
                <a:latin typeface="Century Gothic"/>
              </a:rPr>
              <a:t>asistente de correo </a:t>
            </a:r>
            <a:r>
              <a:rPr lang="es-ES" sz="1800" dirty="0">
                <a:solidFill>
                  <a:schemeClr val="tx1">
                    <a:lumMod val="85000"/>
                    <a:lumOff val="15000"/>
                  </a:schemeClr>
                </a:solidFill>
                <a:latin typeface="Century Gothic"/>
              </a:rPr>
              <a:t>que el usuario tenga </a:t>
            </a:r>
            <a:r>
              <a:rPr lang="es-ES" sz="1800" b="1" dirty="0">
                <a:solidFill>
                  <a:schemeClr val="accent5"/>
                </a:solidFill>
                <a:latin typeface="Century Gothic"/>
              </a:rPr>
              <a:t>instalado</a:t>
            </a:r>
            <a:r>
              <a:rPr lang="es-ES" sz="1800" dirty="0">
                <a:solidFill>
                  <a:schemeClr val="tx1">
                    <a:lumMod val="85000"/>
                    <a:lumOff val="15000"/>
                  </a:schemeClr>
                </a:solidFill>
                <a:latin typeface="Century Gothic"/>
              </a:rPr>
              <a:t> en el equipo.</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Asistente de correo electrónico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aplicación que se </a:t>
            </a:r>
            <a:r>
              <a:rPr lang="es-ES" sz="1800" dirty="0">
                <a:solidFill>
                  <a:schemeClr val="tx1">
                    <a:lumMod val="85000"/>
                    <a:lumOff val="15000"/>
                  </a:schemeClr>
                </a:solidFill>
                <a:latin typeface="Century Gothic"/>
                <a:sym typeface="Century Gothic"/>
              </a:rPr>
              <a:t>utiliza para enviar y recibir correos electrónico.</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Ej.: Mozilla </a:t>
            </a:r>
            <a:r>
              <a:rPr kumimoji="0" lang="es-ES" sz="1800" i="1"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Thunderbird</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sz="1800" i="1"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IncrediMail</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etc.</a:t>
            </a: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Enlaces de correo electrónico (1 de 2)</a:t>
            </a:r>
            <a:endParaRPr dirty="0"/>
          </a:p>
        </p:txBody>
      </p:sp>
    </p:spTree>
    <p:extLst>
      <p:ext uri="{BB962C8B-B14F-4D97-AF65-F5344CB8AC3E}">
        <p14:creationId xmlns:p14="http://schemas.microsoft.com/office/powerpoint/2010/main" val="1685600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fontScale="90000"/>
          </a:bodyPr>
          <a:lstStyle/>
          <a:p>
            <a:pPr lvl="0"/>
            <a:r>
              <a:rPr lang="es-ES" dirty="0"/>
              <a:t>6.6. Enlaces especiales: correo electrónico. Enlaces de descarga</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128</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520978"/>
            <a:ext cx="8825658" cy="3955237"/>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Para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que un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enlace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apunte a una dirección de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correo electrónico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es necesario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indicar</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en el atributo </a:t>
            </a:r>
            <a:r>
              <a:rPr kumimoji="0" lang="es-ES" sz="1800" b="1" i="0" u="none" strike="noStrike" kern="0" cap="none" spc="0" normalizeH="0" baseline="0" noProof="0" dirty="0" err="1">
                <a:ln>
                  <a:noFill/>
                </a:ln>
                <a:solidFill>
                  <a:schemeClr val="accent5"/>
                </a:solidFill>
                <a:effectLst/>
                <a:uLnTx/>
                <a:uFillTx/>
                <a:latin typeface="Century Gothic"/>
                <a:cs typeface="Arial"/>
                <a:sym typeface="Century Gothic"/>
              </a:rPr>
              <a:t>href</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la cadena</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 mailto: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seguida de la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dirección de correo electrónico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dirty="0">
                <a:solidFill>
                  <a:schemeClr val="tx1">
                    <a:lumMod val="85000"/>
                    <a:lumOff val="15000"/>
                  </a:schemeClr>
                </a:solidFill>
                <a:latin typeface="Century Gothic"/>
                <a:sym typeface="Century Gothic"/>
              </a:rPr>
              <a:t>Se puede añadir el carácter</a:t>
            </a:r>
            <a:r>
              <a:rPr lang="es-ES" sz="1800" b="1" dirty="0">
                <a:solidFill>
                  <a:srgbClr val="00B0F0"/>
                </a:solidFill>
                <a:latin typeface="Century Gothic"/>
                <a:sym typeface="Century Gothic"/>
              </a:rPr>
              <a:t> ? </a:t>
            </a:r>
            <a:r>
              <a:rPr lang="es-ES" sz="1800" dirty="0">
                <a:solidFill>
                  <a:schemeClr val="tx1">
                    <a:lumMod val="85000"/>
                    <a:lumOff val="15000"/>
                  </a:schemeClr>
                </a:solidFill>
                <a:latin typeface="Century Gothic"/>
                <a:sym typeface="Century Gothic"/>
              </a:rPr>
              <a:t>Para incluir información adicional, como el </a:t>
            </a:r>
            <a:r>
              <a:rPr lang="es-ES" sz="1800" b="1" dirty="0">
                <a:solidFill>
                  <a:schemeClr val="accent5"/>
                </a:solidFill>
                <a:latin typeface="Century Gothic"/>
                <a:sym typeface="Century Gothic"/>
              </a:rPr>
              <a:t>asunto del mensaje</a:t>
            </a:r>
            <a:r>
              <a:rPr lang="es-ES" sz="1800" dirty="0">
                <a:solidFill>
                  <a:schemeClr val="tx1">
                    <a:lumMod val="85000"/>
                    <a:lumOff val="15000"/>
                  </a:schemeClr>
                </a:solidFill>
                <a:latin typeface="Century Gothic"/>
                <a:sym typeface="Century Gothic"/>
              </a:rPr>
              <a:t>, que se especifica con la cadena </a:t>
            </a:r>
            <a:r>
              <a:rPr lang="es-ES" sz="1800" b="1" dirty="0" err="1">
                <a:solidFill>
                  <a:srgbClr val="00B0F0"/>
                </a:solidFill>
                <a:latin typeface="Century Gothic"/>
                <a:sym typeface="Century Gothic"/>
              </a:rPr>
              <a:t>subject</a:t>
            </a:r>
            <a:r>
              <a:rPr lang="es-ES" sz="1800" b="1" dirty="0">
                <a:solidFill>
                  <a:srgbClr val="00B0F0"/>
                </a:solidFill>
                <a:latin typeface="Century Gothic"/>
                <a:sym typeface="Century Gothic"/>
              </a:rPr>
              <a:t>=</a:t>
            </a:r>
            <a:r>
              <a:rPr lang="es-ES" sz="1800" dirty="0">
                <a:solidFill>
                  <a:schemeClr val="tx1">
                    <a:lumMod val="85000"/>
                    <a:lumOff val="15000"/>
                  </a:schemeClr>
                </a:solidFill>
                <a:latin typeface="Century Gothic"/>
                <a:sym typeface="Century Gothic"/>
              </a:rPr>
              <a:t> seguida del </a:t>
            </a:r>
            <a:r>
              <a:rPr lang="es-ES" sz="1800" b="1" dirty="0">
                <a:solidFill>
                  <a:schemeClr val="accent6"/>
                </a:solidFill>
                <a:latin typeface="Century Gothic"/>
                <a:sym typeface="Century Gothic"/>
              </a:rPr>
              <a:t>texto de dicho asunto</a:t>
            </a:r>
            <a:r>
              <a:rPr lang="es-ES" sz="1800" dirty="0">
                <a:solidFill>
                  <a:schemeClr val="tx1">
                    <a:lumMod val="85000"/>
                    <a:lumOff val="15000"/>
                  </a:schemeClr>
                </a:solidFill>
                <a:latin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También se puede añadir una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dirección de correo alternativa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reciba el e-mail. Para ello es necesario añadir, (a continuación del asunto) la cadena </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cc</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seguida de una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dirección de correo adicional</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dirty="0">
                <a:solidFill>
                  <a:schemeClr val="tx1">
                    <a:lumMod val="85000"/>
                    <a:lumOff val="15000"/>
                  </a:schemeClr>
                </a:solidFill>
                <a:latin typeface="Century Gothic"/>
                <a:sym typeface="Century Gothic"/>
              </a:rPr>
              <a:t>Hay que incluir el carácter </a:t>
            </a:r>
            <a:r>
              <a:rPr lang="es-ES" sz="1800" b="1" dirty="0">
                <a:solidFill>
                  <a:srgbClr val="00B0F0"/>
                </a:solidFill>
                <a:latin typeface="Century Gothic"/>
                <a:sym typeface="Century Gothic"/>
              </a:rPr>
              <a:t>&amp;</a:t>
            </a:r>
            <a:r>
              <a:rPr lang="es-ES" sz="1800" dirty="0">
                <a:solidFill>
                  <a:schemeClr val="tx1">
                    <a:lumMod val="85000"/>
                    <a:lumOff val="15000"/>
                  </a:schemeClr>
                </a:solidFill>
                <a:latin typeface="Century Gothic"/>
                <a:sym typeface="Century Gothic"/>
              </a:rPr>
              <a:t> como </a:t>
            </a:r>
            <a:r>
              <a:rPr lang="es-ES" sz="1800" b="1" dirty="0">
                <a:solidFill>
                  <a:schemeClr val="accent5"/>
                </a:solidFill>
                <a:latin typeface="Century Gothic"/>
                <a:sym typeface="Century Gothic"/>
              </a:rPr>
              <a:t>separador</a:t>
            </a:r>
            <a:r>
              <a:rPr lang="es-ES" sz="1800" dirty="0">
                <a:solidFill>
                  <a:schemeClr val="tx1">
                    <a:lumMod val="85000"/>
                    <a:lumOff val="15000"/>
                  </a:schemeClr>
                </a:solidFill>
                <a:latin typeface="Century Gothic"/>
                <a:sym typeface="Century Gothic"/>
              </a:rPr>
              <a:t> entre ambas informaciones (asunto y dirección alternativa)</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Enlaces de correo electrónico (2 de 2)</a:t>
            </a:r>
            <a:endParaRPr dirty="0"/>
          </a:p>
        </p:txBody>
      </p:sp>
    </p:spTree>
    <p:extLst>
      <p:ext uri="{BB962C8B-B14F-4D97-AF65-F5344CB8AC3E}">
        <p14:creationId xmlns:p14="http://schemas.microsoft.com/office/powerpoint/2010/main" val="20523931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129</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2" y="1356359"/>
            <a:ext cx="10426217" cy="504444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lang="es-ES" sz="1800" dirty="0">
                <a:solidFill>
                  <a:srgbClr val="000000">
                    <a:lumMod val="85000"/>
                    <a:lumOff val="15000"/>
                  </a:srgbClr>
                </a:solidFill>
                <a:latin typeface="Century Gothic"/>
                <a:ea typeface="Century Gothic"/>
                <a:cs typeface="Century Gothic"/>
                <a:sym typeface="Century Gothic"/>
              </a:rPr>
              <a:t>A continuación, se muestra un ejemplo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de enlace de correo electrónico HTML en el que se ha indicado la siguiente información:</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lang="es-ES" sz="1800" dirty="0">
                <a:solidFill>
                  <a:srgbClr val="000000">
                    <a:lumMod val="85000"/>
                    <a:lumOff val="15000"/>
                  </a:srgbClr>
                </a:solidFill>
                <a:latin typeface="Century Gothic"/>
                <a:ea typeface="Century Gothic"/>
                <a:cs typeface="Century Gothic"/>
                <a:sym typeface="Century Gothic"/>
              </a:rPr>
              <a:t>Dirección de correo: </a:t>
            </a:r>
            <a:r>
              <a:rPr lang="es-ES" sz="1800" dirty="0">
                <a:solidFill>
                  <a:srgbClr val="000000">
                    <a:lumMod val="85000"/>
                    <a:lumOff val="15000"/>
                  </a:srgbClr>
                </a:solidFill>
                <a:latin typeface="Century Gothic"/>
                <a:ea typeface="Century Gothic"/>
                <a:cs typeface="Century Gothic"/>
                <a:sym typeface="Century Gothic"/>
                <a:hlinkClick r:id="rId2"/>
              </a:rPr>
              <a:t>correo@correo_ejemplo.com</a:t>
            </a:r>
            <a:endParaRPr lang="es-ES" sz="1800" dirty="0">
              <a:solidFill>
                <a:srgbClr val="000000">
                  <a:lumMod val="85000"/>
                  <a:lumOff val="15000"/>
                </a:srgbClr>
              </a:solidFill>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Asunto: “Saludos”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lang="es-ES" sz="1800" dirty="0">
                <a:solidFill>
                  <a:srgbClr val="000000">
                    <a:lumMod val="85000"/>
                    <a:lumOff val="15000"/>
                  </a:srgbClr>
                </a:solidFill>
                <a:latin typeface="Century Gothic"/>
                <a:ea typeface="Century Gothic"/>
                <a:cs typeface="Century Gothic"/>
                <a:sym typeface="Century Gothic"/>
              </a:rPr>
              <a:t>Dirección de correo alternativa: </a:t>
            </a:r>
            <a:r>
              <a:rPr lang="es-ES" sz="1800" dirty="0">
                <a:solidFill>
                  <a:srgbClr val="000000">
                    <a:lumMod val="85000"/>
                    <a:lumOff val="15000"/>
                  </a:srgbClr>
                </a:solidFill>
                <a:latin typeface="Century Gothic"/>
                <a:ea typeface="Century Gothic"/>
                <a:cs typeface="Century Gothic"/>
                <a:sym typeface="Century Gothic"/>
                <a:hlinkClick r:id="rId3"/>
              </a:rPr>
              <a:t>correo2@correo_ejemplo.com</a:t>
            </a:r>
            <a:endParaRPr lang="es-ES" sz="1800" dirty="0">
              <a:solidFill>
                <a:srgbClr val="000000">
                  <a:lumMod val="85000"/>
                  <a:lumOff val="15000"/>
                </a:srgbClr>
              </a:solidFill>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7" name="CuadroTexto 6">
            <a:extLst>
              <a:ext uri="{FF2B5EF4-FFF2-40B4-BE49-F238E27FC236}">
                <a16:creationId xmlns:a16="http://schemas.microsoft.com/office/drawing/2014/main" id="{6256226B-D1A4-4364-870C-DADBC0AF42F8}"/>
              </a:ext>
            </a:extLst>
          </p:cNvPr>
          <p:cNvSpPr txBox="1"/>
          <p:nvPr/>
        </p:nvSpPr>
        <p:spPr>
          <a:xfrm>
            <a:off x="116732" y="4355366"/>
            <a:ext cx="11480907" cy="307777"/>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 </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=“mailto:correo@correo_ejemplo.com?subject=Saludos&amp;cc=correo2@correo_ejemplo.com”&gt;Enviar correo&lt;/a&gt;</a:t>
            </a:r>
          </a:p>
        </p:txBody>
      </p:sp>
    </p:spTree>
    <p:extLst>
      <p:ext uri="{BB962C8B-B14F-4D97-AF65-F5344CB8AC3E}">
        <p14:creationId xmlns:p14="http://schemas.microsoft.com/office/powerpoint/2010/main" val="161271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2.1. Historia de HTML y </a:t>
            </a:r>
            <a:r>
              <a:rPr lang="es-ES" dirty="0" err="1"/>
              <a:t>XHTML</a:t>
            </a:r>
            <a:r>
              <a:rPr lang="es-ES" dirty="0"/>
              <a:t>. Diferencias entre versiones</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HTML 4.0</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1202267"/>
            <a:ext cx="8825659" cy="327394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a:solidFill>
                  <a:srgbClr val="B31166"/>
                </a:solidFill>
                <a:latin typeface="Century Gothic"/>
                <a:ea typeface="Century Gothic"/>
                <a:cs typeface="Century Gothic"/>
                <a:sym typeface="Century Gothic"/>
              </a:rPr>
              <a:t>HTML 4.0</a:t>
            </a:r>
            <a:r>
              <a:rPr lang="es-ES" sz="1800" dirty="0">
                <a:solidFill>
                  <a:schemeClr val="tx1">
                    <a:lumMod val="85000"/>
                    <a:lumOff val="15000"/>
                  </a:schemeClr>
                </a:solidFill>
                <a:latin typeface="Century Gothic"/>
                <a:ea typeface="Century Gothic"/>
                <a:cs typeface="Century Gothic"/>
                <a:sym typeface="Century Gothic"/>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endParaRP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En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1997</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se propuso por primera vez:</a:t>
            </a:r>
          </a:p>
          <a:p>
            <a:pPr marL="982663"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Normalizando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el lenguaje.</a:t>
            </a:r>
          </a:p>
          <a:p>
            <a:pPr marL="982663"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Añadiendo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mejoras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propuestas por los fabricantes de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navegadores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t>
            </a:r>
          </a:p>
          <a:p>
            <a:pPr marL="625475" lvl="2" indent="-342900">
              <a:spcBef>
                <a:spcPts val="1000"/>
              </a:spcBef>
              <a:buClr>
                <a:srgbClr val="B31166"/>
              </a:buClr>
              <a:buSzPts val="1440"/>
              <a:buFont typeface="Arial" panose="020B0604020202020204" pitchFamily="34" charset="0"/>
              <a:buChar char="•"/>
              <a:defRPr/>
            </a:pPr>
            <a:r>
              <a:rPr lang="es-ES" sz="1800" dirty="0">
                <a:solidFill>
                  <a:schemeClr val="tx1">
                    <a:lumMod val="85000"/>
                    <a:lumOff val="15000"/>
                  </a:schemeClr>
                </a:solidFill>
                <a:latin typeface="Century Gothic"/>
              </a:rPr>
              <a:t>En </a:t>
            </a:r>
            <a:r>
              <a:rPr lang="es-ES" sz="1800" b="1" dirty="0">
                <a:solidFill>
                  <a:schemeClr val="accent4"/>
                </a:solidFill>
                <a:latin typeface="Century Gothic"/>
              </a:rPr>
              <a:t>1999</a:t>
            </a:r>
            <a:r>
              <a:rPr lang="es-ES" sz="1800" dirty="0">
                <a:solidFill>
                  <a:schemeClr val="tx1">
                    <a:lumMod val="85000"/>
                    <a:lumOff val="15000"/>
                  </a:schemeClr>
                </a:solidFill>
                <a:latin typeface="Century Gothic"/>
              </a:rPr>
              <a:t>:</a:t>
            </a:r>
          </a:p>
          <a:p>
            <a:pPr marL="982663"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5"/>
                </a:solidFill>
                <a:latin typeface="Century Gothic"/>
              </a:rPr>
              <a:t>Ligera modificación</a:t>
            </a:r>
            <a:r>
              <a:rPr lang="es-ES" sz="1800" dirty="0">
                <a:solidFill>
                  <a:schemeClr val="tx1">
                    <a:lumMod val="85000"/>
                    <a:lumOff val="15000"/>
                  </a:schemeClr>
                </a:solidFill>
                <a:latin typeface="Century Gothic"/>
              </a:rPr>
              <a:t>: </a:t>
            </a:r>
            <a:r>
              <a:rPr lang="es-ES" sz="1800" b="1" dirty="0">
                <a:solidFill>
                  <a:schemeClr val="accent6"/>
                </a:solidFill>
                <a:latin typeface="Century Gothic"/>
              </a:rPr>
              <a:t>HTML 4.01</a:t>
            </a:r>
          </a:p>
          <a:p>
            <a:pPr marL="625475" lvl="2" indent="-342900" defTabSz="914400" eaLnBrk="1" fontAlgn="auto" latinLnBrk="0" hangingPunct="1">
              <a:spcBef>
                <a:spcPts val="1000"/>
              </a:spcBef>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rPr>
              <a:t>Duró casi </a:t>
            </a:r>
            <a:r>
              <a:rPr lang="es-ES" sz="1800" b="1" dirty="0">
                <a:solidFill>
                  <a:schemeClr val="accent4"/>
                </a:solidFill>
                <a:latin typeface="Century Gothic"/>
              </a:rPr>
              <a:t>una década</a:t>
            </a:r>
            <a:r>
              <a:rPr lang="es-ES" sz="1800" dirty="0">
                <a:solidFill>
                  <a:schemeClr val="tx1">
                    <a:lumMod val="85000"/>
                    <a:lumOff val="15000"/>
                  </a:schemeClr>
                </a:solidFill>
                <a:latin typeface="Century Gothic"/>
              </a:rPr>
              <a:t>.</a:t>
            </a:r>
          </a:p>
          <a:p>
            <a:pPr marL="282575" marR="0" lvl="2" algn="l" defTabSz="914400" rtl="0" eaLnBrk="1" fontAlgn="auto" latinLnBrk="0" hangingPunct="1">
              <a:lnSpc>
                <a:spcPct val="100000"/>
              </a:lnSpc>
              <a:spcBef>
                <a:spcPts val="1000"/>
              </a:spcBef>
              <a:spcAft>
                <a:spcPts val="0"/>
              </a:spcAft>
              <a:buClr>
                <a:srgbClr val="B31166"/>
              </a:buClr>
              <a:buSzPts val="1440"/>
              <a:tabLst/>
              <a:defRPr/>
            </a:pPr>
            <a:endParaRPr lang="es-ES" sz="1800" dirty="0">
              <a:solidFill>
                <a:schemeClr val="tx1">
                  <a:lumMod val="85000"/>
                  <a:lumOff val="15000"/>
                </a:schemeClr>
              </a:solidFill>
              <a:latin typeface="Century Gothic"/>
            </a:endParaRPr>
          </a:p>
        </p:txBody>
      </p:sp>
    </p:spTree>
    <p:extLst>
      <p:ext uri="{BB962C8B-B14F-4D97-AF65-F5344CB8AC3E}">
        <p14:creationId xmlns:p14="http://schemas.microsoft.com/office/powerpoint/2010/main" val="41370803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1493520"/>
            <a:ext cx="8946541" cy="47548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Desea desarrollar un sitio web con la siguiente estructura:</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En la raíz del sitio, se incluirá un documento web (index.html) y dos carpetas (“</a:t>
            </a:r>
            <a:r>
              <a:rPr lang="es-ES" dirty="0" err="1">
                <a:solidFill>
                  <a:srgbClr val="FFFFFF"/>
                </a:solidFill>
              </a:rPr>
              <a:t>docs</a:t>
            </a:r>
            <a:r>
              <a:rPr lang="es-ES" dirty="0">
                <a:solidFill>
                  <a:srgbClr val="FFFFFF"/>
                </a:solidFill>
              </a:rPr>
              <a:t>” y “ficheros”).</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Dentro del directorio “</a:t>
            </a:r>
            <a:r>
              <a:rPr kumimoji="0" lang="es-ES" sz="2000" b="0" i="0" u="none" strike="noStrike" kern="0" cap="none" spc="0" normalizeH="0" baseline="0" noProof="0" dirty="0" err="1">
                <a:ln>
                  <a:noFill/>
                </a:ln>
                <a:solidFill>
                  <a:srgbClr val="FFFFFF"/>
                </a:solidFill>
                <a:effectLst/>
                <a:uLnTx/>
                <a:uFillTx/>
                <a:latin typeface="Century Gothic"/>
                <a:sym typeface="Century Gothic"/>
              </a:rPr>
              <a:t>docs</a:t>
            </a:r>
            <a:r>
              <a:rPr kumimoji="0" lang="es-ES" sz="2000" b="0" i="0" u="none" strike="noStrike" kern="0" cap="none" spc="0" normalizeH="0" baseline="0" noProof="0" dirty="0">
                <a:ln>
                  <a:noFill/>
                </a:ln>
                <a:solidFill>
                  <a:srgbClr val="FFFFFF"/>
                </a:solidFill>
                <a:effectLst/>
                <a:uLnTx/>
                <a:uFillTx/>
                <a:latin typeface="Century Gothic"/>
                <a:sym typeface="Century Gothic"/>
              </a:rPr>
              <a:t>”, se añadirán dos documentos HTML: “descargas.html” y “contacto.html”.</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En el directorio “ficheros”, se incluyen otras dos carpetas: zip” y “</a:t>
            </a:r>
            <a:r>
              <a:rPr lang="es-ES" dirty="0" err="1">
                <a:solidFill>
                  <a:srgbClr val="FFFFFF"/>
                </a:solidFill>
              </a:rPr>
              <a:t>pdf</a:t>
            </a:r>
            <a:r>
              <a:rPr lang="es-ES" dirty="0">
                <a:solidFill>
                  <a:srgbClr val="FFFFFF"/>
                </a:solidFill>
              </a:rPr>
              <a:t>”. La primera contendrá el archivo: “aplicación.zip”, mientras que la segunda albergará el documento: “leer.pdf”.</a:t>
            </a:r>
          </a:p>
          <a:p>
            <a:pPr marL="342900" indent="-342900">
              <a:spcBef>
                <a:spcPts val="0"/>
              </a:spcBef>
              <a:buClr>
                <a:srgbClr val="ACD433"/>
              </a:buClr>
              <a:buSzPts val="1600"/>
              <a:defRPr/>
            </a:pPr>
            <a:r>
              <a:rPr lang="es-ES" dirty="0">
                <a:solidFill>
                  <a:srgbClr val="FFFFFF"/>
                </a:solidFill>
              </a:rPr>
              <a:t>Como se puede observar, el sitio web contiene tres documentos HTML: “index.html”, “contactos.html” y “descarfas.html”. En ellos, se desean establecer los siguientes enlaces:</a:t>
            </a:r>
          </a:p>
          <a:p>
            <a:pPr marL="625475" indent="-342900">
              <a:spcBef>
                <a:spcPts val="0"/>
              </a:spcBef>
              <a:buClr>
                <a:srgbClr val="ACD433"/>
              </a:buClr>
              <a:buSzPts val="1600"/>
              <a:buFont typeface="Arial" panose="020B0604020202020204" pitchFamily="34" charset="0"/>
              <a:buChar char="•"/>
              <a:defRPr/>
            </a:pPr>
            <a:r>
              <a:rPr lang="es-ES" dirty="0">
                <a:solidFill>
                  <a:srgbClr val="FFFFFF"/>
                </a:solidFill>
              </a:rPr>
              <a:t>“index.html”:</a:t>
            </a:r>
          </a:p>
          <a:p>
            <a:pPr marL="898525" indent="-342900">
              <a:spcBef>
                <a:spcPts val="0"/>
              </a:spcBef>
              <a:buClr>
                <a:srgbClr val="ACD433"/>
              </a:buClr>
              <a:buSzPts val="1600"/>
              <a:buFont typeface="Arial" panose="020B0604020202020204" pitchFamily="34" charset="0"/>
              <a:buChar char="•"/>
              <a:defRPr/>
            </a:pPr>
            <a:r>
              <a:rPr lang="es-ES" dirty="0">
                <a:solidFill>
                  <a:srgbClr val="FFFFFF"/>
                </a:solidFill>
              </a:rPr>
              <a:t>Un enlace que direccione a “contacto.html” (Contactar).</a:t>
            </a:r>
          </a:p>
          <a:p>
            <a:pPr marL="898525" indent="-342900">
              <a:spcBef>
                <a:spcPts val="0"/>
              </a:spcBef>
              <a:buClr>
                <a:srgbClr val="ACD433"/>
              </a:buClr>
              <a:buSzPts val="1600"/>
              <a:buFont typeface="Arial" panose="020B0604020202020204" pitchFamily="34" charset="0"/>
              <a:buChar char="•"/>
              <a:defRPr/>
            </a:pPr>
            <a:r>
              <a:rPr lang="es-ES" dirty="0">
                <a:solidFill>
                  <a:srgbClr val="FFFFFF"/>
                </a:solidFill>
              </a:rPr>
              <a:t>Un enlace que direcciones a “descargas.html” (Ir a descargas).</a:t>
            </a:r>
          </a:p>
          <a:p>
            <a:pPr marL="625475"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endParaRPr kumimoji="0" lang="es-ES" sz="2000" b="0" i="0" u="none" strike="noStrike" kern="0" cap="none" spc="0" normalizeH="0" baseline="0" noProof="0" dirty="0">
              <a:ln>
                <a:noFill/>
              </a:ln>
              <a:solidFill>
                <a:srgbClr val="FFFFFF"/>
              </a:solidFill>
              <a:effectLst/>
              <a:uLnTx/>
              <a:uFillTx/>
              <a:latin typeface="Century Gothic"/>
              <a:sym typeface="Century Gothic"/>
            </a:endParaRPr>
          </a:p>
        </p:txBody>
      </p:sp>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8137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4</a:t>
            </a:r>
          </a:p>
        </p:txBody>
      </p:sp>
    </p:spTree>
    <p:extLst>
      <p:ext uri="{BB962C8B-B14F-4D97-AF65-F5344CB8AC3E}">
        <p14:creationId xmlns:p14="http://schemas.microsoft.com/office/powerpoint/2010/main" val="3141670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502920"/>
            <a:ext cx="9427528" cy="57454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625475" indent="-342900">
              <a:spcBef>
                <a:spcPts val="0"/>
              </a:spcBef>
              <a:buClr>
                <a:srgbClr val="ACD433"/>
              </a:buClr>
              <a:buSzPts val="1600"/>
              <a:buFont typeface="Arial" panose="020B0604020202020204" pitchFamily="34" charset="0"/>
              <a:buChar char="•"/>
              <a:defRPr/>
            </a:pPr>
            <a:r>
              <a:rPr lang="es-ES" dirty="0">
                <a:solidFill>
                  <a:srgbClr val="FFFFFF"/>
                </a:solidFill>
              </a:rPr>
              <a:t>“descargas.html”:</a:t>
            </a:r>
          </a:p>
          <a:p>
            <a:pPr marL="898525" indent="-342900">
              <a:spcBef>
                <a:spcPts val="0"/>
              </a:spcBef>
              <a:buClr>
                <a:srgbClr val="ACD433"/>
              </a:buClr>
              <a:buSzPts val="1600"/>
              <a:buFont typeface="Arial" panose="020B0604020202020204" pitchFamily="34" charset="0"/>
              <a:buChar char="•"/>
              <a:defRPr/>
            </a:pPr>
            <a:r>
              <a:rPr lang="es-ES" dirty="0">
                <a:solidFill>
                  <a:srgbClr val="FFFFFF"/>
                </a:solidFill>
              </a:rPr>
              <a:t>Un enlace de descarga del archivo “aplicaciones.zip” (Descargar programa).</a:t>
            </a:r>
          </a:p>
          <a:p>
            <a:pPr marL="898525" indent="-342900">
              <a:spcBef>
                <a:spcPts val="0"/>
              </a:spcBef>
              <a:buClr>
                <a:srgbClr val="ACD433"/>
              </a:buClr>
              <a:buSzPts val="1600"/>
              <a:buFont typeface="Arial" panose="020B0604020202020204" pitchFamily="34" charset="0"/>
              <a:buChar char="•"/>
              <a:defRPr/>
            </a:pPr>
            <a:r>
              <a:rPr lang="es-ES" dirty="0">
                <a:solidFill>
                  <a:srgbClr val="FFFFFF"/>
                </a:solidFill>
              </a:rPr>
              <a:t>Un enlace a “leer.pdf” (Descargar manual).</a:t>
            </a:r>
          </a:p>
          <a:p>
            <a:pPr marL="898525" indent="-342900">
              <a:spcBef>
                <a:spcPts val="0"/>
              </a:spcBef>
              <a:buClr>
                <a:srgbClr val="ACD433"/>
              </a:buClr>
              <a:buSzPts val="1600"/>
              <a:buFont typeface="Arial" panose="020B0604020202020204" pitchFamily="34" charset="0"/>
              <a:buChar char="•"/>
              <a:defRPr/>
            </a:pPr>
            <a:r>
              <a:rPr lang="es-ES" dirty="0">
                <a:solidFill>
                  <a:srgbClr val="FFFFFF"/>
                </a:solidFill>
              </a:rPr>
              <a:t>Un enlace que direccione a “index.html” (Ir  la página principal).</a:t>
            </a:r>
          </a:p>
          <a:p>
            <a:pPr marL="898525" indent="-342900">
              <a:spcBef>
                <a:spcPts val="0"/>
              </a:spcBef>
              <a:buClr>
                <a:srgbClr val="ACD433"/>
              </a:buClr>
              <a:buSzPts val="1600"/>
              <a:buFont typeface="Arial" panose="020B0604020202020204" pitchFamily="34" charset="0"/>
              <a:buChar char="•"/>
              <a:defRPr/>
            </a:pPr>
            <a:r>
              <a:rPr lang="es-ES" dirty="0">
                <a:solidFill>
                  <a:srgbClr val="FFFFFF"/>
                </a:solidFill>
              </a:rPr>
              <a:t>Un enlace que direcciones a “contacto.html” (Contactar).</a:t>
            </a:r>
          </a:p>
          <a:p>
            <a:pPr marL="625475" indent="-342900">
              <a:spcBef>
                <a:spcPts val="0"/>
              </a:spcBef>
              <a:buClr>
                <a:srgbClr val="ACD433"/>
              </a:buClr>
              <a:buSzPts val="1600"/>
              <a:buFont typeface="Arial" panose="020B0604020202020204" pitchFamily="34" charset="0"/>
              <a:buChar char="•"/>
              <a:defRPr/>
            </a:pPr>
            <a:r>
              <a:rPr lang="es-ES" dirty="0">
                <a:solidFill>
                  <a:srgbClr val="FFFFFF"/>
                </a:solidFill>
              </a:rPr>
              <a:t>“contacto.html”:</a:t>
            </a:r>
          </a:p>
          <a:p>
            <a:pPr marL="898525" indent="-342900">
              <a:spcBef>
                <a:spcPts val="0"/>
              </a:spcBef>
              <a:buClr>
                <a:srgbClr val="ACD433"/>
              </a:buClr>
              <a:buSzPts val="1600"/>
              <a:buFont typeface="Arial" panose="020B0604020202020204" pitchFamily="34" charset="0"/>
              <a:buChar char="•"/>
              <a:defRPr/>
            </a:pPr>
            <a:r>
              <a:rPr lang="es-ES" dirty="0">
                <a:solidFill>
                  <a:srgbClr val="FFFFFF"/>
                </a:solidFill>
              </a:rPr>
              <a:t>Un enlace de correo electrónico con las siguientes características:</a:t>
            </a:r>
          </a:p>
          <a:p>
            <a:pPr marL="1249363" indent="-342900">
              <a:spcBef>
                <a:spcPts val="0"/>
              </a:spcBef>
              <a:buClr>
                <a:srgbClr val="ACD433"/>
              </a:buClr>
              <a:buSzPts val="1600"/>
              <a:buFont typeface="Arial" panose="020B0604020202020204" pitchFamily="34" charset="0"/>
              <a:buChar char="•"/>
              <a:defRPr/>
            </a:pPr>
            <a:r>
              <a:rPr lang="es-ES" dirty="0">
                <a:solidFill>
                  <a:srgbClr val="FFFFFF"/>
                </a:solidFill>
              </a:rPr>
              <a:t>Texto: “Contacta con nosotros”.</a:t>
            </a:r>
          </a:p>
          <a:p>
            <a:pPr marL="1249363" indent="-342900">
              <a:spcBef>
                <a:spcPts val="0"/>
              </a:spcBef>
              <a:buClr>
                <a:srgbClr val="ACD433"/>
              </a:buClr>
              <a:buSzPts val="1600"/>
              <a:buFont typeface="Arial" panose="020B0604020202020204" pitchFamily="34" charset="0"/>
              <a:buChar char="•"/>
              <a:defRPr/>
            </a:pPr>
            <a:r>
              <a:rPr lang="es-ES" dirty="0">
                <a:solidFill>
                  <a:srgbClr val="FFFFFF"/>
                </a:solidFill>
              </a:rPr>
              <a:t>Dirección de correo de destino: </a:t>
            </a:r>
            <a:r>
              <a:rPr lang="es-ES" dirty="0">
                <a:solidFill>
                  <a:srgbClr val="FFFFFF"/>
                </a:solidFill>
                <a:hlinkClick r:id="rId2"/>
              </a:rPr>
              <a:t>admin@dominio_de_ejemplo.com</a:t>
            </a:r>
            <a:endParaRPr lang="es-ES" dirty="0">
              <a:solidFill>
                <a:srgbClr val="FFFFFF"/>
              </a:solidFill>
            </a:endParaRPr>
          </a:p>
          <a:p>
            <a:pPr marL="1249363" indent="-342900">
              <a:spcBef>
                <a:spcPts val="0"/>
              </a:spcBef>
              <a:buClr>
                <a:srgbClr val="ACD433"/>
              </a:buClr>
              <a:buSzPts val="1600"/>
              <a:buFont typeface="Arial" panose="020B0604020202020204" pitchFamily="34" charset="0"/>
              <a:buChar char="•"/>
              <a:defRPr/>
            </a:pPr>
            <a:r>
              <a:rPr lang="es-ES" dirty="0">
                <a:solidFill>
                  <a:srgbClr val="FFFFFF"/>
                </a:solidFill>
              </a:rPr>
              <a:t>Asunto: “Contacto”</a:t>
            </a:r>
          </a:p>
          <a:p>
            <a:pPr marL="1249363" indent="-342900">
              <a:spcBef>
                <a:spcPts val="0"/>
              </a:spcBef>
              <a:buClr>
                <a:srgbClr val="ACD433"/>
              </a:buClr>
              <a:buSzPts val="1600"/>
              <a:buFont typeface="Arial" panose="020B0604020202020204" pitchFamily="34" charset="0"/>
              <a:buChar char="•"/>
              <a:defRPr/>
            </a:pPr>
            <a:r>
              <a:rPr lang="es-ES" dirty="0">
                <a:solidFill>
                  <a:srgbClr val="FFFFFF"/>
                </a:solidFill>
              </a:rPr>
              <a:t>Dirección de correo alternativa: </a:t>
            </a:r>
            <a:r>
              <a:rPr lang="es-ES" dirty="0">
                <a:solidFill>
                  <a:srgbClr val="FFFFFF"/>
                </a:solidFill>
                <a:hlinkClick r:id="rId3"/>
              </a:rPr>
              <a:t>info@dominio_de_ejemplo.com</a:t>
            </a:r>
            <a:endParaRPr lang="es-ES" dirty="0">
              <a:solidFill>
                <a:srgbClr val="FFFFFF"/>
              </a:solidFill>
            </a:endParaRPr>
          </a:p>
          <a:p>
            <a:pPr marL="898525" indent="-342900">
              <a:lnSpc>
                <a:spcPct val="110000"/>
              </a:lnSpc>
              <a:spcBef>
                <a:spcPts val="0"/>
              </a:spcBef>
              <a:buClr>
                <a:srgbClr val="ACD433"/>
              </a:buClr>
              <a:buSzPts val="1600"/>
              <a:buFont typeface="Arial" panose="020B0604020202020204" pitchFamily="34" charset="0"/>
              <a:buChar char="•"/>
              <a:defRPr/>
            </a:pPr>
            <a:r>
              <a:rPr lang="es-ES" dirty="0">
                <a:solidFill>
                  <a:srgbClr val="FFFFFF"/>
                </a:solidFill>
              </a:rPr>
              <a:t>Un enlace </a:t>
            </a:r>
            <a:r>
              <a:rPr lang="es-ES">
                <a:solidFill>
                  <a:srgbClr val="FFFFFF"/>
                </a:solidFill>
              </a:rPr>
              <a:t>que direccione </a:t>
            </a:r>
            <a:r>
              <a:rPr lang="es-ES" dirty="0">
                <a:solidFill>
                  <a:srgbClr val="FFFFFF"/>
                </a:solidFill>
              </a:rPr>
              <a:t>a “index.html” (Ir a la página principal”.</a:t>
            </a:r>
          </a:p>
          <a:p>
            <a:pPr marL="898525" indent="-342900">
              <a:lnSpc>
                <a:spcPct val="110000"/>
              </a:lnSpc>
              <a:spcBef>
                <a:spcPts val="0"/>
              </a:spcBef>
              <a:buClr>
                <a:srgbClr val="ACD433"/>
              </a:buClr>
              <a:buSzPts val="1600"/>
              <a:buFont typeface="Arial" panose="020B0604020202020204" pitchFamily="34" charset="0"/>
              <a:buChar char="•"/>
              <a:defRPr/>
            </a:pPr>
            <a:r>
              <a:rPr lang="es-ES" dirty="0">
                <a:solidFill>
                  <a:srgbClr val="FFFFFF"/>
                </a:solidFill>
              </a:rPr>
              <a:t>Un enlace que direccione a “descargas.html” (Ir a descargas).</a:t>
            </a:r>
          </a:p>
          <a:p>
            <a:pPr marL="342900" lvl="0" indent="-342900" defTabSz="914400" eaLnBrk="1" fontAlgn="auto" latinLnBrk="0" hangingPunct="1">
              <a:spcBef>
                <a:spcPts val="0"/>
              </a:spcBef>
              <a:buClr>
                <a:srgbClr val="ACD433"/>
              </a:buClr>
              <a:buSzPts val="1600"/>
              <a:tabLst/>
              <a:defRPr/>
            </a:pPr>
            <a:r>
              <a:rPr lang="es-ES" dirty="0">
                <a:solidFill>
                  <a:srgbClr val="FFFFFF"/>
                </a:solidFill>
              </a:rPr>
              <a:t>Escriba el código HTML correspondiente a cada uno de los enlaces.</a:t>
            </a:r>
          </a:p>
        </p:txBody>
      </p:sp>
    </p:spTree>
    <p:extLst>
      <p:ext uri="{BB962C8B-B14F-4D97-AF65-F5344CB8AC3E}">
        <p14:creationId xmlns:p14="http://schemas.microsoft.com/office/powerpoint/2010/main" val="23723027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132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579120"/>
            <a:ext cx="10596743" cy="598315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C52C190-ED74-865B-0F1F-03C7991E7AE7}"/>
              </a:ext>
            </a:extLst>
          </p:cNvPr>
          <p:cNvSpPr txBox="1"/>
          <p:nvPr/>
        </p:nvSpPr>
        <p:spPr>
          <a:xfrm>
            <a:off x="1093961" y="1176867"/>
            <a:ext cx="10004076" cy="3139321"/>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&lt;!DOCTYPE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Index</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/contacto.html"&gt;Contactar&lt;/a&gt;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/descargas.html"&gt;Ir a descargas&lt;/a&gt;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pic>
        <p:nvPicPr>
          <p:cNvPr id="6" name="Imagen 5">
            <a:extLst>
              <a:ext uri="{FF2B5EF4-FFF2-40B4-BE49-F238E27FC236}">
                <a16:creationId xmlns:a16="http://schemas.microsoft.com/office/drawing/2014/main" id="{40C50329-337C-45BE-BB01-EFAF34D8AF31}"/>
              </a:ext>
            </a:extLst>
          </p:cNvPr>
          <p:cNvPicPr>
            <a:picLocks noChangeAspect="1"/>
          </p:cNvPicPr>
          <p:nvPr/>
        </p:nvPicPr>
        <p:blipFill rotWithShape="1">
          <a:blip r:embed="rId2"/>
          <a:srcRect r="44662" b="80090"/>
          <a:stretch/>
        </p:blipFill>
        <p:spPr>
          <a:xfrm>
            <a:off x="1093961" y="4504515"/>
            <a:ext cx="10004076" cy="1599724"/>
          </a:xfrm>
          <a:prstGeom prst="rect">
            <a:avLst/>
          </a:prstGeom>
          <a:ln>
            <a:solidFill>
              <a:schemeClr val="tx1">
                <a:lumMod val="85000"/>
                <a:lumOff val="15000"/>
              </a:schemeClr>
            </a:solidFill>
          </a:ln>
        </p:spPr>
      </p:pic>
    </p:spTree>
    <p:extLst>
      <p:ext uri="{BB962C8B-B14F-4D97-AF65-F5344CB8AC3E}">
        <p14:creationId xmlns:p14="http://schemas.microsoft.com/office/powerpoint/2010/main" val="22527922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17</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Modifique los enlaces de la actividad práctica anterior (en los casos en los que sea necesario) teniendo en cuenta que el documento “index.html” se encuentra ahora dentro del directorio docs.</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133</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24747236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134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5429560"/>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444736" y="1371600"/>
            <a:ext cx="8649730" cy="2800767"/>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&lt;!DOCTYPE 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charset="UTF-8"/&gt;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&lt;title&gt;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Actividad</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17&lt;/title&gt;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="contacto.html"&gt;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Contactar</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="descargas.html"&gt;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Ir</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descargas</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p:txBody>
      </p:sp>
      <p:pic>
        <p:nvPicPr>
          <p:cNvPr id="6" name="Imagen 5">
            <a:extLst>
              <a:ext uri="{FF2B5EF4-FFF2-40B4-BE49-F238E27FC236}">
                <a16:creationId xmlns:a16="http://schemas.microsoft.com/office/drawing/2014/main" id="{CB9815F3-F05B-45A7-A21D-56F00D8E8753}"/>
              </a:ext>
            </a:extLst>
          </p:cNvPr>
          <p:cNvPicPr>
            <a:picLocks noChangeAspect="1"/>
          </p:cNvPicPr>
          <p:nvPr/>
        </p:nvPicPr>
        <p:blipFill rotWithShape="1">
          <a:blip r:embed="rId2"/>
          <a:srcRect r="44561" b="80334"/>
          <a:stretch/>
        </p:blipFill>
        <p:spPr>
          <a:xfrm>
            <a:off x="1444736" y="4369853"/>
            <a:ext cx="8649730" cy="1363682"/>
          </a:xfrm>
          <a:prstGeom prst="rect">
            <a:avLst/>
          </a:prstGeom>
          <a:ln>
            <a:solidFill>
              <a:schemeClr val="tx1">
                <a:lumMod val="85000"/>
                <a:lumOff val="15000"/>
              </a:schemeClr>
            </a:solidFill>
          </a:ln>
        </p:spPr>
      </p:pic>
    </p:spTree>
    <p:extLst>
      <p:ext uri="{BB962C8B-B14F-4D97-AF65-F5344CB8AC3E}">
        <p14:creationId xmlns:p14="http://schemas.microsoft.com/office/powerpoint/2010/main" val="28970652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18</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Cree un documento web con un enlace de correo electrónico que apunte a su dirección de correo personal. Una vez realizado, ejecute el enlace. ¿?Qué ocurre? Razone su respuesta.</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135</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7209126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136</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7"/>
              <a:tabLst/>
              <a:defRPr/>
            </a:pPr>
            <a:r>
              <a:rPr lang="es-ES" sz="3600" dirty="0">
                <a:solidFill>
                  <a:srgbClr val="EF53A5"/>
                </a:solidFill>
                <a:latin typeface="Century Gothic"/>
                <a:ea typeface="Century Gothic"/>
                <a:cs typeface="Century Gothic"/>
                <a:sym typeface="Century Gothic"/>
              </a:rPr>
              <a:t>Imágenes</a:t>
            </a:r>
            <a:endPar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endParaRP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7</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 Formatos de imágenes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7</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.2. Características de las imágenes: tamaño, título, textos alternativos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7</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.3. Enlaces en imágenes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7.4. Imágenes de fondo</a:t>
            </a:r>
          </a:p>
        </p:txBody>
      </p:sp>
    </p:spTree>
    <p:extLst>
      <p:ext uri="{BB962C8B-B14F-4D97-AF65-F5344CB8AC3E}">
        <p14:creationId xmlns:p14="http://schemas.microsoft.com/office/powerpoint/2010/main" val="36708460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startAt="7"/>
            </a:pPr>
            <a:r>
              <a:rPr lang="es-ES" dirty="0"/>
              <a:t>Imágenes</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137</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80"/>
            <a:ext cx="10227749" cy="1950720"/>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b="1" dirty="0">
                <a:solidFill>
                  <a:schemeClr val="accent1"/>
                </a:solidFill>
              </a:rPr>
              <a:t>Equilibrio</a:t>
            </a:r>
            <a:r>
              <a:rPr lang="es-ES" dirty="0">
                <a:solidFill>
                  <a:schemeClr val="tx1">
                    <a:lumMod val="85000"/>
                    <a:lumOff val="15000"/>
                  </a:schemeClr>
                </a:solidFill>
              </a:rPr>
              <a:t>: debe existir un equilibrio entre el </a:t>
            </a:r>
            <a:r>
              <a:rPr lang="es-ES" b="1" dirty="0">
                <a:solidFill>
                  <a:schemeClr val="accent4"/>
                </a:solidFill>
              </a:rPr>
              <a:t>número y dimensiones </a:t>
            </a:r>
            <a:r>
              <a:rPr lang="es-ES" dirty="0">
                <a:solidFill>
                  <a:schemeClr val="tx1">
                    <a:lumMod val="85000"/>
                    <a:lumOff val="15000"/>
                  </a:schemeClr>
                </a:solidFill>
              </a:rPr>
              <a:t>de las de las </a:t>
            </a:r>
            <a:r>
              <a:rPr lang="es-ES" b="1" dirty="0">
                <a:solidFill>
                  <a:schemeClr val="accent4"/>
                </a:solidFill>
              </a:rPr>
              <a:t>imágenes</a:t>
            </a:r>
            <a:r>
              <a:rPr lang="es-ES" dirty="0">
                <a:solidFill>
                  <a:schemeClr val="tx1">
                    <a:lumMod val="85000"/>
                    <a:lumOff val="15000"/>
                  </a:schemeClr>
                </a:solidFill>
              </a:rPr>
              <a:t> y el </a:t>
            </a:r>
            <a:r>
              <a:rPr lang="es-ES" b="1" dirty="0">
                <a:solidFill>
                  <a:schemeClr val="accent4"/>
                </a:solidFill>
              </a:rPr>
              <a:t>texto</a:t>
            </a:r>
            <a:r>
              <a:rPr lang="es-ES" dirty="0">
                <a:solidFill>
                  <a:schemeClr val="tx1">
                    <a:lumMod val="85000"/>
                    <a:lumOff val="15000"/>
                  </a:schemeClr>
                </a:solidFill>
              </a:rPr>
              <a:t> en los documentos web.</a:t>
            </a:r>
          </a:p>
          <a:p>
            <a:pPr marL="800100" lvl="1" indent="-342900">
              <a:spcBef>
                <a:spcPts val="0"/>
              </a:spcBef>
              <a:buClr>
                <a:srgbClr val="B31166"/>
              </a:buClr>
              <a:buFont typeface="Arial" panose="020B0604020202020204" pitchFamily="34" charset="0"/>
              <a:buChar char="•"/>
            </a:pPr>
            <a:r>
              <a:rPr lang="es-ES" sz="1800" b="1" dirty="0">
                <a:solidFill>
                  <a:schemeClr val="accent5"/>
                </a:solidFill>
              </a:rPr>
              <a:t>Ni</a:t>
            </a:r>
            <a:r>
              <a:rPr lang="es-ES" sz="1800" dirty="0">
                <a:solidFill>
                  <a:schemeClr val="tx1">
                    <a:lumMod val="85000"/>
                    <a:lumOff val="15000"/>
                  </a:schemeClr>
                </a:solidFill>
              </a:rPr>
              <a:t> demasiadas </a:t>
            </a:r>
            <a:r>
              <a:rPr lang="es-ES" sz="1800" b="1" dirty="0">
                <a:solidFill>
                  <a:schemeClr val="accent5"/>
                </a:solidFill>
              </a:rPr>
              <a:t>imágenes grandes y lentas</a:t>
            </a:r>
            <a:r>
              <a:rPr lang="es-ES" sz="1800" dirty="0">
                <a:solidFill>
                  <a:schemeClr val="tx1">
                    <a:lumMod val="85000"/>
                    <a:lumOff val="15000"/>
                  </a:schemeClr>
                </a:solidFill>
              </a:rPr>
              <a:t>.</a:t>
            </a:r>
          </a:p>
          <a:p>
            <a:pPr marL="800100" lvl="1" indent="-342900">
              <a:spcBef>
                <a:spcPts val="0"/>
              </a:spcBef>
              <a:buClr>
                <a:srgbClr val="B31166"/>
              </a:buClr>
              <a:buFont typeface="Arial" panose="020B0604020202020204" pitchFamily="34" charset="0"/>
              <a:buChar char="•"/>
            </a:pPr>
            <a:r>
              <a:rPr lang="es-ES" sz="1800" b="1" dirty="0">
                <a:solidFill>
                  <a:schemeClr val="accent5"/>
                </a:solidFill>
              </a:rPr>
              <a:t>Ni</a:t>
            </a:r>
            <a:r>
              <a:rPr lang="es-ES" sz="1800" dirty="0">
                <a:solidFill>
                  <a:schemeClr val="tx1">
                    <a:lumMod val="85000"/>
                    <a:lumOff val="15000"/>
                  </a:schemeClr>
                </a:solidFill>
              </a:rPr>
              <a:t> casi </a:t>
            </a:r>
            <a:r>
              <a:rPr lang="es-ES" sz="1800" b="1" dirty="0">
                <a:solidFill>
                  <a:schemeClr val="accent5"/>
                </a:solidFill>
              </a:rPr>
              <a:t>todo texto</a:t>
            </a:r>
            <a:r>
              <a:rPr lang="es-ES" sz="1800" dirty="0">
                <a:solidFill>
                  <a:schemeClr val="tx1">
                    <a:lumMod val="85000"/>
                    <a:lumOff val="15000"/>
                  </a:schemeClr>
                </a:solidFill>
              </a:rPr>
              <a:t>, desaprovechando el uso de recursos multimedia.</a:t>
            </a:r>
          </a:p>
        </p:txBody>
      </p:sp>
    </p:spTree>
    <p:extLst>
      <p:ext uri="{BB962C8B-B14F-4D97-AF65-F5344CB8AC3E}">
        <p14:creationId xmlns:p14="http://schemas.microsoft.com/office/powerpoint/2010/main" val="16095057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7.1. Formatos de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138</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321335"/>
            <a:ext cx="8825658" cy="315488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Clasificación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de las </a:t>
            </a: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imágenes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en función de su </a:t>
            </a: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formato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Formato</a:t>
            </a:r>
            <a:r>
              <a:rPr lang="es-ES" sz="1800" dirty="0">
                <a:solidFill>
                  <a:schemeClr val="tx1">
                    <a:lumMod val="85000"/>
                    <a:lumOff val="15000"/>
                  </a:schemeClr>
                </a:solidFill>
                <a:latin typeface="Century Gothic"/>
                <a:sym typeface="Century Gothic"/>
              </a:rPr>
              <a:t>: </a:t>
            </a:r>
            <a:r>
              <a:rPr lang="es-ES" sz="1800" b="1" dirty="0">
                <a:solidFill>
                  <a:schemeClr val="accent5"/>
                </a:solidFill>
                <a:latin typeface="Century Gothic"/>
                <a:sym typeface="Century Gothic"/>
              </a:rPr>
              <a:t>tipo de compresión </a:t>
            </a:r>
            <a:r>
              <a:rPr lang="es-ES" sz="1800" dirty="0">
                <a:solidFill>
                  <a:schemeClr val="tx1">
                    <a:lumMod val="85000"/>
                    <a:lumOff val="15000"/>
                  </a:schemeClr>
                </a:solidFill>
                <a:latin typeface="Century Gothic"/>
                <a:sym typeface="Century Gothic"/>
              </a:rPr>
              <a:t>a partir del cual se </a:t>
            </a:r>
            <a:r>
              <a:rPr lang="es-ES" sz="1800" b="1" dirty="0">
                <a:solidFill>
                  <a:schemeClr val="accent5"/>
                </a:solidFill>
                <a:latin typeface="Century Gothic"/>
                <a:sym typeface="Century Gothic"/>
              </a:rPr>
              <a:t>almacena</a:t>
            </a:r>
            <a:r>
              <a:rPr lang="es-ES" sz="1800" dirty="0">
                <a:solidFill>
                  <a:schemeClr val="tx1">
                    <a:lumMod val="85000"/>
                    <a:lumOff val="15000"/>
                  </a:schemeClr>
                </a:solidFill>
                <a:latin typeface="Century Gothic"/>
                <a:sym typeface="Century Gothic"/>
              </a:rPr>
              <a:t> la </a:t>
            </a:r>
            <a:r>
              <a:rPr lang="es-ES" sz="1800" b="1" dirty="0">
                <a:solidFill>
                  <a:schemeClr val="accent5"/>
                </a:solidFill>
                <a:latin typeface="Century Gothic"/>
                <a:sym typeface="Century Gothic"/>
              </a:rPr>
              <a:t>información binaria </a:t>
            </a:r>
            <a:r>
              <a:rPr lang="es-ES" sz="1800" dirty="0">
                <a:solidFill>
                  <a:schemeClr val="tx1">
                    <a:lumMod val="85000"/>
                    <a:lumOff val="15000"/>
                  </a:schemeClr>
                </a:solidFill>
                <a:latin typeface="Century Gothic"/>
                <a:sym typeface="Century Gothic"/>
              </a:rPr>
              <a:t>de la imagen.</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Formatos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más utilizados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en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páginas web</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r>
              <a:rPr lang="es-ES" sz="1800" dirty="0">
                <a:solidFill>
                  <a:schemeClr val="tx1">
                    <a:lumMod val="85000"/>
                    <a:lumOff val="15000"/>
                  </a:schemeClr>
                </a:solidFill>
                <a:latin typeface="Century Gothic"/>
                <a:sym typeface="Century Gothic"/>
              </a:rPr>
              <a:t> </a:t>
            </a:r>
            <a:r>
              <a:rPr lang="es-ES" sz="1800" b="1" dirty="0">
                <a:solidFill>
                  <a:schemeClr val="accent6"/>
                </a:solidFill>
                <a:latin typeface="Century Gothic"/>
                <a:sym typeface="Century Gothic"/>
              </a:rPr>
              <a:t>GIF</a:t>
            </a:r>
            <a:r>
              <a:rPr lang="es-ES" sz="1800" dirty="0">
                <a:solidFill>
                  <a:schemeClr val="tx1">
                    <a:lumMod val="85000"/>
                    <a:lumOff val="15000"/>
                  </a:schemeClr>
                </a:solidFill>
                <a:latin typeface="Century Gothic"/>
                <a:sym typeface="Century Gothic"/>
              </a:rPr>
              <a:t>, </a:t>
            </a:r>
            <a:r>
              <a:rPr lang="es-ES" sz="1800" b="1" dirty="0">
                <a:solidFill>
                  <a:schemeClr val="accent6"/>
                </a:solidFill>
                <a:latin typeface="Century Gothic"/>
                <a:sym typeface="Century Gothic"/>
              </a:rPr>
              <a:t>JPEG</a:t>
            </a:r>
            <a:r>
              <a:rPr lang="es-ES" sz="1800" dirty="0">
                <a:solidFill>
                  <a:schemeClr val="tx1">
                    <a:lumMod val="85000"/>
                    <a:lumOff val="15000"/>
                  </a:schemeClr>
                </a:solidFill>
                <a:latin typeface="Century Gothic"/>
                <a:sym typeface="Century Gothic"/>
              </a:rPr>
              <a:t> y </a:t>
            </a:r>
            <a:r>
              <a:rPr lang="es-ES" sz="1800" b="1" dirty="0">
                <a:solidFill>
                  <a:schemeClr val="accent6"/>
                </a:solidFill>
                <a:latin typeface="Century Gothic"/>
                <a:sym typeface="Century Gothic"/>
              </a:rPr>
              <a:t>PNG</a:t>
            </a:r>
            <a:r>
              <a:rPr lang="es-ES" sz="1800" dirty="0">
                <a:solidFill>
                  <a:schemeClr val="tx1">
                    <a:lumMod val="85000"/>
                    <a:lumOff val="15000"/>
                  </a:schemeClr>
                </a:solidFill>
                <a:latin typeface="Century Gothic"/>
                <a:sym typeface="Century Gothic"/>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Clasificación de las imágenes en función de su formato</a:t>
            </a:r>
            <a:endParaRPr dirty="0"/>
          </a:p>
        </p:txBody>
      </p:sp>
    </p:spTree>
    <p:extLst>
      <p:ext uri="{BB962C8B-B14F-4D97-AF65-F5344CB8AC3E}">
        <p14:creationId xmlns:p14="http://schemas.microsoft.com/office/powerpoint/2010/main" val="2122547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7.1. Formatos de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139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321335"/>
            <a:ext cx="8825658" cy="315488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Formato GIF</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5"/>
                </a:solidFill>
                <a:latin typeface="Century Gothic"/>
                <a:sym typeface="Century Gothic"/>
              </a:rPr>
              <a:t>Muy utilizado </a:t>
            </a:r>
            <a:r>
              <a:rPr lang="es-ES" sz="1800" dirty="0">
                <a:solidFill>
                  <a:schemeClr val="tx1">
                    <a:lumMod val="85000"/>
                    <a:lumOff val="15000"/>
                  </a:schemeClr>
                </a:solidFill>
                <a:latin typeface="Century Gothic"/>
                <a:sym typeface="Century Gothic"/>
              </a:rPr>
              <a:t>en páginas web.</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Se caracteriza por:</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Permite imágenes con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zonas transparentes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(lo que hay detrás de esas zonas es visible).</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Establece </a:t>
            </a:r>
            <a:r>
              <a:rPr lang="es-ES" sz="1800" b="1" dirty="0">
                <a:solidFill>
                  <a:schemeClr val="accent6"/>
                </a:solidFill>
                <a:latin typeface="Century Gothic"/>
                <a:sym typeface="Century Gothic"/>
              </a:rPr>
              <a:t>animaciones en las imágenes</a:t>
            </a:r>
            <a:r>
              <a:rPr lang="es-ES" sz="1800" dirty="0">
                <a:solidFill>
                  <a:schemeClr val="tx1">
                    <a:lumMod val="85000"/>
                    <a:lumOff val="15000"/>
                  </a:schemeClr>
                </a:solidFill>
                <a:latin typeface="Century Gothic"/>
                <a:sym typeface="Century Gothic"/>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GIF</a:t>
            </a:r>
            <a:endParaRPr dirty="0"/>
          </a:p>
        </p:txBody>
      </p:sp>
    </p:spTree>
    <p:extLst>
      <p:ext uri="{BB962C8B-B14F-4D97-AF65-F5344CB8AC3E}">
        <p14:creationId xmlns:p14="http://schemas.microsoft.com/office/powerpoint/2010/main" val="2261936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2.1. Historia de HTML y </a:t>
            </a:r>
            <a:r>
              <a:rPr lang="es-ES" dirty="0" err="1"/>
              <a:t>XHTML</a:t>
            </a:r>
            <a:r>
              <a:rPr lang="es-ES" dirty="0"/>
              <a:t>. Diferencias entre versiones</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err="1"/>
              <a:t>XHTML</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827623"/>
            <a:ext cx="8825659" cy="327394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err="1">
                <a:solidFill>
                  <a:srgbClr val="B31166"/>
                </a:solidFill>
                <a:latin typeface="Century Gothic"/>
                <a:ea typeface="Century Gothic"/>
                <a:cs typeface="Century Gothic"/>
                <a:sym typeface="Century Gothic"/>
              </a:rPr>
              <a:t>XHTML</a:t>
            </a:r>
            <a:r>
              <a:rPr lang="es-ES" sz="1800" dirty="0">
                <a:solidFill>
                  <a:schemeClr val="tx1">
                    <a:lumMod val="85000"/>
                    <a:lumOff val="15000"/>
                  </a:schemeClr>
                </a:solidFill>
                <a:latin typeface="Century Gothic"/>
                <a:ea typeface="Century Gothic"/>
                <a:cs typeface="Century Gothic"/>
                <a:sym typeface="Century Gothic"/>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endParaRP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Desde que se publicó el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HTML 4.01</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su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estandarización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se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detuvo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t>
            </a: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rPr>
              <a:t>La </a:t>
            </a:r>
            <a:r>
              <a:rPr lang="es-ES" sz="1800" b="1" dirty="0">
                <a:solidFill>
                  <a:schemeClr val="accent4"/>
                </a:solidFill>
                <a:latin typeface="Century Gothic"/>
              </a:rPr>
              <a:t>W3C</a:t>
            </a:r>
            <a:r>
              <a:rPr lang="es-ES" sz="1800" dirty="0">
                <a:solidFill>
                  <a:schemeClr val="tx1">
                    <a:lumMod val="85000"/>
                    <a:lumOff val="15000"/>
                  </a:schemeClr>
                </a:solidFill>
                <a:latin typeface="Century Gothic"/>
              </a:rPr>
              <a:t> desarrolló el </a:t>
            </a:r>
            <a:r>
              <a:rPr lang="es-ES" sz="1800" b="1" dirty="0" err="1">
                <a:solidFill>
                  <a:schemeClr val="accent4"/>
                </a:solidFill>
                <a:latin typeface="Century Gothic"/>
              </a:rPr>
              <a:t>XHTML</a:t>
            </a:r>
            <a:r>
              <a:rPr lang="es-ES" sz="1800" dirty="0">
                <a:solidFill>
                  <a:schemeClr val="tx1">
                    <a:lumMod val="85000"/>
                    <a:lumOff val="15000"/>
                  </a:schemeClr>
                </a:solidFill>
                <a:latin typeface="Century Gothic"/>
              </a:rPr>
              <a:t>:</a:t>
            </a:r>
          </a:p>
          <a:p>
            <a:pPr marL="982663" lvl="3" indent="-342900">
              <a:spcBef>
                <a:spcPts val="1000"/>
              </a:spcBef>
              <a:buClr>
                <a:srgbClr val="B31166"/>
              </a:buClr>
              <a:buSzPts val="1440"/>
              <a:buFont typeface="Arial" panose="020B0604020202020204" pitchFamily="34" charset="0"/>
              <a:buChar char="•"/>
              <a:defRPr/>
            </a:pPr>
            <a:r>
              <a:rPr lang="es-ES" sz="1800" dirty="0">
                <a:solidFill>
                  <a:schemeClr val="tx1">
                    <a:lumMod val="85000"/>
                    <a:lumOff val="15000"/>
                  </a:schemeClr>
                </a:solidFill>
                <a:latin typeface="Century Gothic"/>
              </a:rPr>
              <a:t>En </a:t>
            </a:r>
            <a:r>
              <a:rPr lang="es-ES" sz="1800" b="1" dirty="0">
                <a:solidFill>
                  <a:schemeClr val="accent5"/>
                </a:solidFill>
                <a:latin typeface="Century Gothic"/>
              </a:rPr>
              <a:t>2000</a:t>
            </a:r>
            <a:r>
              <a:rPr lang="es-ES" sz="1800" dirty="0">
                <a:solidFill>
                  <a:schemeClr val="tx1">
                    <a:lumMod val="85000"/>
                    <a:lumOff val="15000"/>
                  </a:schemeClr>
                </a:solidFill>
                <a:latin typeface="Century Gothic"/>
              </a:rPr>
              <a:t>: </a:t>
            </a:r>
            <a:r>
              <a:rPr lang="es-ES" sz="1800" b="1" dirty="0">
                <a:solidFill>
                  <a:schemeClr val="accent6"/>
                </a:solidFill>
                <a:latin typeface="Century Gothic"/>
              </a:rPr>
              <a:t>primera versión</a:t>
            </a:r>
            <a:r>
              <a:rPr lang="es-ES" sz="1800" dirty="0">
                <a:solidFill>
                  <a:schemeClr val="tx1">
                    <a:lumMod val="85000"/>
                    <a:lumOff val="15000"/>
                  </a:schemeClr>
                </a:solidFill>
                <a:latin typeface="Century Gothic"/>
              </a:rPr>
              <a:t>.</a:t>
            </a:r>
          </a:p>
          <a:p>
            <a:pPr marL="982663" lvl="3" indent="-342900">
              <a:spcBef>
                <a:spcPts val="1000"/>
              </a:spcBef>
              <a:buClr>
                <a:srgbClr val="B31166"/>
              </a:buClr>
              <a:buSzPts val="1440"/>
              <a:buFont typeface="Arial" panose="020B0604020202020204" pitchFamily="34" charset="0"/>
              <a:buChar char="•"/>
              <a:defRPr/>
            </a:pPr>
            <a:r>
              <a:rPr lang="es-ES" sz="1800" dirty="0">
                <a:solidFill>
                  <a:schemeClr val="tx1">
                    <a:lumMod val="85000"/>
                    <a:lumOff val="15000"/>
                  </a:schemeClr>
                </a:solidFill>
                <a:latin typeface="Century Gothic"/>
              </a:rPr>
              <a:t>En </a:t>
            </a:r>
            <a:r>
              <a:rPr lang="es-ES" sz="1800" b="1" dirty="0">
                <a:solidFill>
                  <a:schemeClr val="accent5"/>
                </a:solidFill>
                <a:latin typeface="Century Gothic"/>
              </a:rPr>
              <a:t>agosto 2002</a:t>
            </a:r>
            <a:r>
              <a:rPr lang="es-ES" sz="1800" dirty="0">
                <a:solidFill>
                  <a:schemeClr val="tx1">
                    <a:lumMod val="85000"/>
                    <a:lumOff val="15000"/>
                  </a:schemeClr>
                </a:solidFill>
                <a:latin typeface="Century Gothic"/>
              </a:rPr>
              <a:t>: </a:t>
            </a:r>
            <a:r>
              <a:rPr lang="es-ES" sz="1800" b="1" dirty="0">
                <a:solidFill>
                  <a:schemeClr val="accent6"/>
                </a:solidFill>
                <a:latin typeface="Century Gothic"/>
              </a:rPr>
              <a:t>revisión</a:t>
            </a:r>
            <a:r>
              <a:rPr lang="es-ES" sz="1800" dirty="0">
                <a:solidFill>
                  <a:schemeClr val="tx1">
                    <a:lumMod val="85000"/>
                    <a:lumOff val="15000"/>
                  </a:schemeClr>
                </a:solidFill>
                <a:latin typeface="Century Gothic"/>
              </a:rPr>
              <a:t>.</a:t>
            </a:r>
          </a:p>
          <a:p>
            <a:pPr marL="625475" lvl="2" indent="-342900">
              <a:spcBef>
                <a:spcPts val="1000"/>
              </a:spcBef>
              <a:buClr>
                <a:srgbClr val="B31166"/>
              </a:buClr>
              <a:buSzPts val="1440"/>
              <a:buFont typeface="Arial" panose="020B0604020202020204" pitchFamily="34" charset="0"/>
              <a:buChar char="•"/>
              <a:defRPr/>
            </a:pPr>
            <a:r>
              <a:rPr lang="es-ES" sz="1800" b="1" dirty="0">
                <a:solidFill>
                  <a:schemeClr val="accent4"/>
                </a:solidFill>
                <a:latin typeface="Century Gothic"/>
              </a:rPr>
              <a:t>XHTML 1.0 </a:t>
            </a:r>
            <a:r>
              <a:rPr lang="es-ES" sz="1800" dirty="0">
                <a:solidFill>
                  <a:schemeClr val="tx1">
                    <a:lumMod val="85000"/>
                    <a:lumOff val="15000"/>
                  </a:schemeClr>
                </a:solidFill>
                <a:latin typeface="Century Gothic"/>
              </a:rPr>
              <a:t>es una </a:t>
            </a:r>
            <a:r>
              <a:rPr lang="es-ES" sz="1800" b="1" dirty="0">
                <a:solidFill>
                  <a:schemeClr val="accent5"/>
                </a:solidFill>
                <a:latin typeface="Century Gothic"/>
              </a:rPr>
              <a:t>adaptación</a:t>
            </a:r>
            <a:r>
              <a:rPr lang="es-ES" sz="1800" dirty="0">
                <a:solidFill>
                  <a:schemeClr val="tx1">
                    <a:lumMod val="85000"/>
                    <a:lumOff val="15000"/>
                  </a:schemeClr>
                </a:solidFill>
                <a:latin typeface="Century Gothic"/>
              </a:rPr>
              <a:t> de </a:t>
            </a:r>
            <a:r>
              <a:rPr lang="es-ES" sz="1800" b="1" dirty="0">
                <a:solidFill>
                  <a:schemeClr val="accent5"/>
                </a:solidFill>
                <a:latin typeface="Century Gothic"/>
              </a:rPr>
              <a:t>HTML 4.01 </a:t>
            </a:r>
            <a:r>
              <a:rPr lang="es-ES" sz="1800" dirty="0">
                <a:solidFill>
                  <a:schemeClr val="tx1">
                    <a:lumMod val="85000"/>
                    <a:lumOff val="15000"/>
                  </a:schemeClr>
                </a:solidFill>
                <a:latin typeface="Century Gothic"/>
              </a:rPr>
              <a:t>al lenguaje </a:t>
            </a:r>
            <a:r>
              <a:rPr lang="es-ES" sz="1800" b="1" dirty="0">
                <a:solidFill>
                  <a:schemeClr val="accent5"/>
                </a:solidFill>
                <a:latin typeface="Century Gothic"/>
              </a:rPr>
              <a:t>XML</a:t>
            </a:r>
            <a:r>
              <a:rPr lang="es-ES" sz="1800" dirty="0">
                <a:solidFill>
                  <a:schemeClr val="tx1">
                    <a:lumMod val="85000"/>
                    <a:lumOff val="15000"/>
                  </a:schemeClr>
                </a:solidFill>
                <a:latin typeface="Century Gothic"/>
              </a:rPr>
              <a:t>, añadiendo ciertas </a:t>
            </a:r>
            <a:r>
              <a:rPr lang="es-ES" sz="1800" b="1" dirty="0">
                <a:solidFill>
                  <a:schemeClr val="accent6"/>
                </a:solidFill>
                <a:latin typeface="Century Gothic"/>
              </a:rPr>
              <a:t>restricciones</a:t>
            </a:r>
            <a:r>
              <a:rPr lang="es-ES" sz="1800" dirty="0">
                <a:solidFill>
                  <a:schemeClr val="tx1">
                    <a:lumMod val="85000"/>
                    <a:lumOff val="15000"/>
                  </a:schemeClr>
                </a:solidFill>
                <a:latin typeface="Century Gothic"/>
              </a:rPr>
              <a:t> y </a:t>
            </a:r>
            <a:r>
              <a:rPr lang="es-ES" sz="1800" b="1" dirty="0">
                <a:solidFill>
                  <a:schemeClr val="accent6"/>
                </a:solidFill>
                <a:latin typeface="Century Gothic"/>
              </a:rPr>
              <a:t>elementos</a:t>
            </a:r>
            <a:r>
              <a:rPr lang="es-ES" sz="1800" dirty="0">
                <a:solidFill>
                  <a:schemeClr val="tx1">
                    <a:lumMod val="85000"/>
                    <a:lumOff val="15000"/>
                  </a:schemeClr>
                </a:solidFill>
                <a:latin typeface="Century Gothic"/>
              </a:rPr>
              <a:t> del segundo.</a:t>
            </a:r>
          </a:p>
          <a:p>
            <a:pPr marL="625475" lvl="2" indent="-342900">
              <a:spcBef>
                <a:spcPts val="1000"/>
              </a:spcBef>
              <a:buClr>
                <a:srgbClr val="B31166"/>
              </a:buClr>
              <a:buSzPts val="1440"/>
              <a:buFont typeface="Arial" panose="020B0604020202020204" pitchFamily="34" charset="0"/>
              <a:buChar char="•"/>
              <a:defRPr/>
            </a:pPr>
            <a:r>
              <a:rPr lang="es-ES" sz="1800" dirty="0">
                <a:solidFill>
                  <a:schemeClr val="tx1">
                    <a:lumMod val="85000"/>
                    <a:lumOff val="15000"/>
                  </a:schemeClr>
                </a:solidFill>
                <a:latin typeface="Century Gothic"/>
              </a:rPr>
              <a:t>El </a:t>
            </a:r>
            <a:r>
              <a:rPr lang="es-ES" sz="1800" b="1" dirty="0">
                <a:solidFill>
                  <a:schemeClr val="accent4"/>
                </a:solidFill>
                <a:latin typeface="Century Gothic"/>
              </a:rPr>
              <a:t>borrador</a:t>
            </a:r>
            <a:r>
              <a:rPr lang="es-ES" sz="1800" dirty="0">
                <a:solidFill>
                  <a:schemeClr val="tx1">
                    <a:lumMod val="85000"/>
                    <a:lumOff val="15000"/>
                  </a:schemeClr>
                </a:solidFill>
                <a:latin typeface="Century Gothic"/>
              </a:rPr>
              <a:t> del </a:t>
            </a:r>
            <a:r>
              <a:rPr lang="es-ES" sz="1800" b="1" dirty="0">
                <a:solidFill>
                  <a:schemeClr val="accent4"/>
                </a:solidFill>
                <a:latin typeface="Century Gothic"/>
              </a:rPr>
              <a:t>XHTML 1.1 </a:t>
            </a:r>
            <a:r>
              <a:rPr lang="es-ES" sz="1800" dirty="0">
                <a:solidFill>
                  <a:schemeClr val="tx1">
                    <a:lumMod val="85000"/>
                    <a:lumOff val="15000"/>
                  </a:schemeClr>
                </a:solidFill>
                <a:latin typeface="Century Gothic"/>
              </a:rPr>
              <a:t>y el del </a:t>
            </a:r>
            <a:r>
              <a:rPr lang="es-ES" sz="1800" b="1" dirty="0">
                <a:solidFill>
                  <a:schemeClr val="accent4"/>
                </a:solidFill>
                <a:latin typeface="Century Gothic"/>
              </a:rPr>
              <a:t>XHTML 2.0 </a:t>
            </a:r>
            <a:r>
              <a:rPr lang="es-ES" sz="1800" dirty="0">
                <a:solidFill>
                  <a:schemeClr val="tx1">
                    <a:lumMod val="85000"/>
                    <a:lumOff val="15000"/>
                  </a:schemeClr>
                </a:solidFill>
                <a:latin typeface="Century Gothic"/>
              </a:rPr>
              <a:t>ya han sido </a:t>
            </a:r>
            <a:r>
              <a:rPr lang="es-ES" sz="1800" b="1" dirty="0">
                <a:solidFill>
                  <a:schemeClr val="accent5"/>
                </a:solidFill>
                <a:latin typeface="Century Gothic"/>
              </a:rPr>
              <a:t>publicados</a:t>
            </a:r>
            <a:r>
              <a:rPr lang="es-ES" sz="1800" dirty="0">
                <a:solidFill>
                  <a:schemeClr val="tx1">
                    <a:lumMod val="85000"/>
                    <a:lumOff val="15000"/>
                  </a:schemeClr>
                </a:solidFill>
                <a:latin typeface="Century Gothic"/>
              </a:rPr>
              <a:t>.</a:t>
            </a:r>
          </a:p>
          <a:p>
            <a:pPr marL="282575" marR="0" lvl="2" algn="l" defTabSz="914400" rtl="0" eaLnBrk="1" fontAlgn="auto" latinLnBrk="0" hangingPunct="1">
              <a:lnSpc>
                <a:spcPct val="100000"/>
              </a:lnSpc>
              <a:spcBef>
                <a:spcPts val="1000"/>
              </a:spcBef>
              <a:spcAft>
                <a:spcPts val="0"/>
              </a:spcAft>
              <a:buClr>
                <a:srgbClr val="B31166"/>
              </a:buClr>
              <a:buSzPts val="1440"/>
              <a:tabLst/>
              <a:defRPr/>
            </a:pPr>
            <a:endParaRPr lang="es-ES" sz="1800" dirty="0">
              <a:solidFill>
                <a:schemeClr val="tx1">
                  <a:lumMod val="85000"/>
                  <a:lumOff val="15000"/>
                </a:schemeClr>
              </a:solidFill>
              <a:latin typeface="Century Gothic"/>
            </a:endParaRPr>
          </a:p>
        </p:txBody>
      </p:sp>
    </p:spTree>
    <p:extLst>
      <p:ext uri="{BB962C8B-B14F-4D97-AF65-F5344CB8AC3E}">
        <p14:creationId xmlns:p14="http://schemas.microsoft.com/office/powerpoint/2010/main" val="1129835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7.1. Formatos de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140</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321335"/>
            <a:ext cx="8825658" cy="315488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Formato </a:t>
            </a:r>
            <a:r>
              <a:rPr lang="es-ES" sz="1800" b="1" dirty="0">
                <a:solidFill>
                  <a:schemeClr val="accent1"/>
                </a:solidFill>
                <a:latin typeface="Century Gothic"/>
                <a:sym typeface="Century Gothic"/>
              </a:rPr>
              <a:t>JPEG</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5"/>
                </a:solidFill>
                <a:latin typeface="Century Gothic"/>
                <a:sym typeface="Century Gothic"/>
              </a:rPr>
              <a:t>El más utilizado </a:t>
            </a:r>
            <a:r>
              <a:rPr lang="es-ES" sz="1800" dirty="0">
                <a:solidFill>
                  <a:schemeClr val="tx1">
                    <a:lumMod val="85000"/>
                    <a:lumOff val="15000"/>
                  </a:schemeClr>
                </a:solidFill>
                <a:latin typeface="Century Gothic"/>
                <a:sym typeface="Century Gothic"/>
              </a:rPr>
              <a:t>en páginas web.</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Excelente</a:t>
            </a:r>
            <a:r>
              <a:rPr lang="es-ES" sz="1800" dirty="0">
                <a:solidFill>
                  <a:schemeClr val="tx1">
                    <a:lumMod val="85000"/>
                    <a:lumOff val="15000"/>
                  </a:schemeClr>
                </a:solidFill>
                <a:latin typeface="Century Gothic"/>
                <a:sym typeface="Century Gothic"/>
              </a:rPr>
              <a:t> relación </a:t>
            </a:r>
            <a:r>
              <a:rPr lang="es-ES" sz="1800" b="1" dirty="0">
                <a:solidFill>
                  <a:schemeClr val="accent4"/>
                </a:solidFill>
                <a:latin typeface="Century Gothic"/>
                <a:sym typeface="Century Gothic"/>
              </a:rPr>
              <a:t>calidad-tamaño</a:t>
            </a:r>
            <a:r>
              <a:rPr lang="es-ES" sz="1800" dirty="0">
                <a:solidFill>
                  <a:schemeClr val="tx1">
                    <a:lumMod val="85000"/>
                    <a:lumOff val="15000"/>
                  </a:scheme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284163" marR="0" lvl="0" algn="l" defTabSz="914400" rtl="0" eaLnBrk="1" fontAlgn="auto" latinLnBrk="0" hangingPunct="1">
              <a:lnSpc>
                <a:spcPct val="100000"/>
              </a:lnSpc>
              <a:spcBef>
                <a:spcPts val="1000"/>
              </a:spcBef>
              <a:spcAft>
                <a:spcPts val="0"/>
              </a:spcAft>
              <a:buClr>
                <a:srgbClr val="B31166"/>
              </a:buClr>
              <a:buSzPts val="1440"/>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err="1"/>
              <a:t>JPEF</a:t>
            </a:r>
            <a:endParaRPr dirty="0"/>
          </a:p>
        </p:txBody>
      </p:sp>
    </p:spTree>
    <p:extLst>
      <p:ext uri="{BB962C8B-B14F-4D97-AF65-F5344CB8AC3E}">
        <p14:creationId xmlns:p14="http://schemas.microsoft.com/office/powerpoint/2010/main" val="32892128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322594" y="1831104"/>
            <a:ext cx="8825659" cy="1877904"/>
          </a:xfrm>
          <a:prstGeom prst="roundRect">
            <a:avLst>
              <a:gd name="adj" fmla="val 1858"/>
            </a:avLst>
          </a:prstGeom>
          <a:noFill/>
          <a:ln w="28575">
            <a:solidFill>
              <a:srgbClr val="ACD433"/>
            </a:solidFill>
            <a:prstDash val="sysDot"/>
          </a:ln>
        </p:spPr>
        <p:txBody>
          <a:bodyPr spcFirstLastPara="1" wrap="square" lIns="91425" tIns="45700" rIns="91425" bIns="45700" anchor="t" anchorCtr="0">
            <a:normAutofit/>
          </a:bodyPr>
          <a:lstStyle/>
          <a:p>
            <a:pPr marL="342900" marR="0" lvl="0" indent="-342900" algn="l" defTabSz="914400" rtl="0" eaLnBrk="1" fontAlgn="auto" latinLnBrk="0" hangingPunct="1">
              <a:lnSpc>
                <a:spcPct val="100000"/>
              </a:lnSpc>
              <a:spcBef>
                <a:spcPts val="1000"/>
              </a:spcBef>
              <a:spcAft>
                <a:spcPts val="0"/>
              </a:spcAft>
              <a:buClr>
                <a:srgbClr val="ACD433"/>
              </a:buClr>
              <a:buSzPts val="1440"/>
              <a:buFont typeface="Noto Sans Symbols"/>
              <a:buChar char="►"/>
              <a:tabLst/>
              <a:defRPr/>
            </a:pPr>
            <a:r>
              <a:rPr kumimoji="0" lang="es-ES" sz="1800" b="1" i="0" u="none" strike="noStrike" kern="0" cap="none" spc="0" normalizeH="0" baseline="0" noProof="0" dirty="0">
                <a:ln>
                  <a:noFill/>
                </a:ln>
                <a:solidFill>
                  <a:srgbClr val="ACD433"/>
                </a:solidFill>
                <a:effectLst/>
                <a:uLnTx/>
                <a:uFillTx/>
                <a:latin typeface="Century Gothic"/>
                <a:ea typeface="Century Gothic"/>
                <a:cs typeface="Century Gothic"/>
                <a:sym typeface="Century Gothic"/>
              </a:rPr>
              <a:t>IMPORTANTE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a:p>
            <a:pPr marL="625475" marR="0" lvl="2" indent="-342900" algn="l" defTabSz="914400" rtl="0" eaLnBrk="1" fontAlgn="auto" latinLnBrk="0" hangingPunct="1">
              <a:lnSpc>
                <a:spcPct val="100000"/>
              </a:lnSpc>
              <a:spcBef>
                <a:spcPts val="1000"/>
              </a:spcBef>
              <a:spcAft>
                <a:spcPts val="0"/>
              </a:spcAft>
              <a:buClr>
                <a:srgbClr val="ACD433"/>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Para que una </a:t>
            </a:r>
            <a:r>
              <a:rPr kumimoji="0" lang="es-ES" sz="1800" b="1" i="0" u="none" strike="noStrike" kern="0" cap="none" spc="0" normalizeH="0" baseline="0" noProof="0" dirty="0">
                <a:ln>
                  <a:noFill/>
                </a:ln>
                <a:solidFill>
                  <a:schemeClr val="accent1"/>
                </a:solidFill>
                <a:effectLst/>
                <a:uLnTx/>
                <a:uFillTx/>
                <a:latin typeface="Century Gothic"/>
                <a:cs typeface="Arial"/>
                <a:sym typeface="Arial"/>
              </a:rPr>
              <a:t>página web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sea </a:t>
            </a:r>
            <a:r>
              <a:rPr kumimoji="0" lang="es-ES" sz="1800" b="1" i="0" u="none" strike="noStrike" kern="0" cap="none" spc="0" normalizeH="0" baseline="0" noProof="0" dirty="0">
                <a:ln>
                  <a:noFill/>
                </a:ln>
                <a:solidFill>
                  <a:schemeClr val="accent1"/>
                </a:solidFill>
                <a:effectLst/>
                <a:uLnTx/>
                <a:uFillTx/>
                <a:latin typeface="Century Gothic"/>
                <a:cs typeface="Arial"/>
                <a:sym typeface="Arial"/>
              </a:rPr>
              <a:t>usable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es importante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optimizar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el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tiempo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que va a tardar en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cargarse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por lo que es fundamental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controlar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el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peso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que las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imágenes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y demás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contenidos externos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que se inserten en ella.</a:t>
            </a:r>
          </a:p>
        </p:txBody>
      </p:sp>
    </p:spTree>
    <p:extLst>
      <p:ext uri="{BB962C8B-B14F-4D97-AF65-F5344CB8AC3E}">
        <p14:creationId xmlns:p14="http://schemas.microsoft.com/office/powerpoint/2010/main" val="21435644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7.1. Formatos de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142</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321335"/>
            <a:ext cx="8825658" cy="315488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Formato </a:t>
            </a:r>
            <a:r>
              <a:rPr lang="es-ES" sz="1800" b="1" dirty="0">
                <a:solidFill>
                  <a:srgbClr val="B31166"/>
                </a:solidFill>
                <a:latin typeface="Century Gothic"/>
                <a:sym typeface="Century Gothic"/>
              </a:rPr>
              <a:t>PNG</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El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preferido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para insertar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imágenes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con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transparencias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E9943A"/>
                </a:solidFill>
                <a:latin typeface="Century Gothic"/>
                <a:sym typeface="Century Gothic"/>
              </a:rPr>
              <a:t>Se caracteriza por:</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Su </a:t>
            </a:r>
            <a:r>
              <a:rPr lang="es-ES" sz="1800" b="1" dirty="0">
                <a:solidFill>
                  <a:schemeClr val="accent6"/>
                </a:solidFill>
                <a:latin typeface="Century Gothic"/>
                <a:sym typeface="Century Gothic"/>
              </a:rPr>
              <a:t>visualización</a:t>
            </a:r>
            <a:r>
              <a:rPr lang="es-ES" sz="1800" dirty="0">
                <a:solidFill>
                  <a:schemeClr val="tx1">
                    <a:lumMod val="85000"/>
                    <a:lumOff val="15000"/>
                  </a:schemeClr>
                </a:solidFill>
                <a:latin typeface="Century Gothic"/>
                <a:sym typeface="Century Gothic"/>
              </a:rPr>
              <a:t> comienza </a:t>
            </a:r>
            <a:r>
              <a:rPr lang="es-ES" sz="1800" b="1" dirty="0">
                <a:solidFill>
                  <a:schemeClr val="accent6"/>
                </a:solidFill>
                <a:latin typeface="Century Gothic"/>
                <a:sym typeface="Century Gothic"/>
              </a:rPr>
              <a:t>antes</a:t>
            </a:r>
            <a:r>
              <a:rPr lang="es-ES" sz="1800" dirty="0">
                <a:solidFill>
                  <a:schemeClr val="tx1">
                    <a:lumMod val="85000"/>
                    <a:lumOff val="15000"/>
                  </a:schemeClr>
                </a:solidFill>
                <a:latin typeface="Century Gothic"/>
                <a:sym typeface="Century Gothic"/>
              </a:rPr>
              <a:t> de </a:t>
            </a:r>
            <a:r>
              <a:rPr lang="es-ES" sz="1800" b="1" dirty="0">
                <a:solidFill>
                  <a:schemeClr val="accent6"/>
                </a:solidFill>
                <a:latin typeface="Century Gothic"/>
                <a:sym typeface="Century Gothic"/>
              </a:rPr>
              <a:t>descargarse por completo</a:t>
            </a:r>
            <a:r>
              <a:rPr lang="es-ES" sz="1800" dirty="0">
                <a:solidFill>
                  <a:schemeClr val="tx1">
                    <a:lumMod val="85000"/>
                    <a:lumOff val="15000"/>
                  </a:schemeClr>
                </a:solidFill>
                <a:latin typeface="Century Gothic"/>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Sus </a:t>
            </a:r>
            <a:r>
              <a:rPr lang="es-ES" sz="1800" b="1" dirty="0">
                <a:solidFill>
                  <a:schemeClr val="accent6"/>
                </a:solidFill>
                <a:latin typeface="Century Gothic"/>
                <a:sym typeface="Century Gothic"/>
              </a:rPr>
              <a:t>colores</a:t>
            </a:r>
            <a:r>
              <a:rPr lang="es-ES" sz="1800" dirty="0">
                <a:solidFill>
                  <a:schemeClr val="tx1">
                    <a:lumMod val="85000"/>
                    <a:lumOff val="15000"/>
                  </a:schemeClr>
                </a:solidFill>
                <a:latin typeface="Century Gothic"/>
                <a:sym typeface="Century Gothic"/>
              </a:rPr>
              <a:t> se visualizan exactamente </a:t>
            </a:r>
            <a:r>
              <a:rPr lang="es-ES" sz="1800" b="1" dirty="0">
                <a:solidFill>
                  <a:schemeClr val="accent6"/>
                </a:solidFill>
                <a:latin typeface="Century Gothic"/>
                <a:sym typeface="Century Gothic"/>
              </a:rPr>
              <a:t>igual</a:t>
            </a:r>
            <a:r>
              <a:rPr lang="es-ES" sz="1800" dirty="0">
                <a:solidFill>
                  <a:schemeClr val="tx1">
                    <a:lumMod val="85000"/>
                    <a:lumOff val="15000"/>
                  </a:schemeClr>
                </a:solidFill>
                <a:latin typeface="Century Gothic"/>
                <a:sym typeface="Century Gothic"/>
              </a:rPr>
              <a:t> en </a:t>
            </a:r>
            <a:r>
              <a:rPr lang="es-ES" sz="1800" b="1" dirty="0">
                <a:solidFill>
                  <a:schemeClr val="accent6"/>
                </a:solidFill>
                <a:latin typeface="Century Gothic"/>
                <a:sym typeface="Century Gothic"/>
              </a:rPr>
              <a:t>todas las plataformas</a:t>
            </a:r>
            <a:r>
              <a:rPr lang="es-ES" sz="1800" dirty="0">
                <a:solidFill>
                  <a:schemeClr val="tx1">
                    <a:lumMod val="85000"/>
                    <a:lumOff val="15000"/>
                  </a:schemeClr>
                </a:solidFill>
                <a:latin typeface="Century Gothic"/>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Comparadas con las imágenes en formato </a:t>
            </a:r>
            <a:r>
              <a:rPr lang="es-ES" sz="1800" b="1" dirty="0">
                <a:solidFill>
                  <a:schemeClr val="accent6"/>
                </a:solidFill>
                <a:latin typeface="Century Gothic"/>
                <a:sym typeface="Century Gothic"/>
              </a:rPr>
              <a:t>GIF</a:t>
            </a:r>
            <a:r>
              <a:rPr lang="es-ES" sz="1800" dirty="0">
                <a:solidFill>
                  <a:schemeClr val="tx1">
                    <a:lumMod val="85000"/>
                    <a:lumOff val="15000"/>
                  </a:schemeClr>
                </a:solidFill>
                <a:latin typeface="Century Gothic"/>
                <a:sym typeface="Century Gothic"/>
              </a:rPr>
              <a:t>, son aprox. un </a:t>
            </a:r>
            <a:r>
              <a:rPr lang="es-ES" sz="1800" b="1" dirty="0">
                <a:solidFill>
                  <a:schemeClr val="accent6"/>
                </a:solidFill>
                <a:latin typeface="Century Gothic"/>
                <a:sym typeface="Century Gothic"/>
              </a:rPr>
              <a:t>30% más pequeñas</a:t>
            </a:r>
            <a:r>
              <a:rPr lang="es-ES" sz="1800" dirty="0">
                <a:solidFill>
                  <a:schemeClr val="tx1">
                    <a:lumMod val="85000"/>
                    <a:lumOff val="15000"/>
                  </a:schemeClr>
                </a:solidFill>
                <a:latin typeface="Century Gothic"/>
                <a:sym typeface="Century Gothic"/>
              </a:rPr>
              <a:t>.</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PNG</a:t>
            </a:r>
            <a:endParaRPr dirty="0"/>
          </a:p>
        </p:txBody>
      </p:sp>
    </p:spTree>
    <p:extLst>
      <p:ext uri="{BB962C8B-B14F-4D97-AF65-F5344CB8AC3E}">
        <p14:creationId xmlns:p14="http://schemas.microsoft.com/office/powerpoint/2010/main" val="931292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7.1. Formatos de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457200"/>
            <a:ext cx="8825658" cy="4019015"/>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500" b="1" i="0" u="none" strike="noStrike" kern="0" cap="none" spc="0" normalizeH="0" baseline="0" noProof="0" dirty="0">
                <a:ln>
                  <a:noFill/>
                </a:ln>
                <a:solidFill>
                  <a:srgbClr val="B31166"/>
                </a:solidFill>
                <a:effectLst/>
                <a:uLnTx/>
                <a:uFillTx/>
                <a:latin typeface="Century Gothic"/>
                <a:cs typeface="Arial"/>
                <a:sym typeface="Century Gothic"/>
              </a:rPr>
              <a:t>Formato </a:t>
            </a:r>
            <a:r>
              <a:rPr kumimoji="0" lang="es-ES" sz="1500" b="1" i="0" u="none" strike="noStrike" kern="0" cap="none" spc="0" normalizeH="0" baseline="0" noProof="0" dirty="0" err="1">
                <a:ln>
                  <a:noFill/>
                </a:ln>
                <a:solidFill>
                  <a:srgbClr val="B31166"/>
                </a:solidFill>
                <a:effectLst/>
                <a:uLnTx/>
                <a:uFillTx/>
                <a:latin typeface="Century Gothic"/>
                <a:cs typeface="Arial"/>
                <a:sym typeface="Century Gothic"/>
              </a:rPr>
              <a:t>WEBP</a:t>
            </a:r>
            <a:r>
              <a:rPr kumimoji="0" lang="es-ES" sz="15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5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Formato de imagen </a:t>
            </a:r>
            <a:r>
              <a:rPr kumimoji="0" lang="es-ES" sz="1500" b="1" i="1" u="none" strike="noStrike" kern="0" cap="none" spc="0" normalizeH="0" baseline="0" noProof="0" dirty="0">
                <a:ln>
                  <a:noFill/>
                </a:ln>
                <a:solidFill>
                  <a:schemeClr val="accent5"/>
                </a:solidFill>
                <a:effectLst/>
                <a:uLnTx/>
                <a:uFillTx/>
                <a:latin typeface="Century Gothic"/>
                <a:cs typeface="Arial"/>
                <a:sym typeface="Century Gothic"/>
              </a:rPr>
              <a:t>Open </a:t>
            </a:r>
            <a:r>
              <a:rPr kumimoji="0" lang="es-ES" sz="1500" b="1" i="1" u="none" strike="noStrike" kern="0" cap="none" spc="0" normalizeH="0" baseline="0" noProof="0" dirty="0" err="1">
                <a:ln>
                  <a:noFill/>
                </a:ln>
                <a:solidFill>
                  <a:schemeClr val="accent5"/>
                </a:solidFill>
                <a:effectLst/>
                <a:uLnTx/>
                <a:uFillTx/>
                <a:latin typeface="Century Gothic"/>
                <a:cs typeface="Arial"/>
                <a:sym typeface="Century Gothic"/>
              </a:rPr>
              <a:t>Source</a:t>
            </a:r>
            <a:r>
              <a:rPr kumimoji="0" lang="es-ES" sz="1500" b="1" i="1" u="none" strike="noStrike" kern="0" cap="none" spc="0" normalizeH="0" baseline="0" noProof="0" dirty="0">
                <a:ln>
                  <a:noFill/>
                </a:ln>
                <a:solidFill>
                  <a:schemeClr val="accent5"/>
                </a:solidFill>
                <a:effectLst/>
                <a:uLnTx/>
                <a:uFillTx/>
                <a:latin typeface="Century Gothic"/>
                <a:cs typeface="Arial"/>
                <a:sym typeface="Century Gothic"/>
              </a:rPr>
              <a:t> </a:t>
            </a:r>
            <a:r>
              <a:rPr kumimoji="0" lang="es-ES" sz="15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desarrollado por </a:t>
            </a:r>
            <a:r>
              <a:rPr kumimoji="0" lang="es-ES" sz="1500" b="1" i="0" u="none" strike="noStrike" kern="0" cap="none" spc="0" normalizeH="0" baseline="0" noProof="0" dirty="0">
                <a:ln>
                  <a:noFill/>
                </a:ln>
                <a:solidFill>
                  <a:schemeClr val="accent5"/>
                </a:solidFill>
                <a:effectLst/>
                <a:uLnTx/>
                <a:uFillTx/>
                <a:latin typeface="Century Gothic"/>
                <a:cs typeface="Arial"/>
                <a:sym typeface="Century Gothic"/>
              </a:rPr>
              <a:t>Google</a:t>
            </a:r>
            <a:r>
              <a:rPr kumimoji="0" lang="es-ES" sz="15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específicamente </a:t>
            </a:r>
            <a:r>
              <a:rPr kumimoji="0" lang="es-ES" sz="1500" b="1" i="0" u="none" strike="noStrike" kern="0" cap="none" spc="0" normalizeH="0" baseline="0" noProof="0" dirty="0">
                <a:ln>
                  <a:noFill/>
                </a:ln>
                <a:solidFill>
                  <a:schemeClr val="accent5"/>
                </a:solidFill>
                <a:effectLst/>
                <a:uLnTx/>
                <a:uFillTx/>
                <a:latin typeface="Century Gothic"/>
                <a:cs typeface="Arial"/>
                <a:sym typeface="Century Gothic"/>
              </a:rPr>
              <a:t>para</a:t>
            </a:r>
            <a:r>
              <a:rPr kumimoji="0" lang="es-ES" sz="15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ser utilizado en </a:t>
            </a:r>
            <a:r>
              <a:rPr kumimoji="0" lang="es-ES" sz="1500" b="1" i="0" u="none" strike="noStrike" kern="0" cap="none" spc="0" normalizeH="0" baseline="0" noProof="0" dirty="0">
                <a:ln>
                  <a:noFill/>
                </a:ln>
                <a:solidFill>
                  <a:schemeClr val="accent5"/>
                </a:solidFill>
                <a:effectLst/>
                <a:uLnTx/>
                <a:uFillTx/>
                <a:latin typeface="Century Gothic"/>
                <a:cs typeface="Arial"/>
                <a:sym typeface="Century Gothic"/>
              </a:rPr>
              <a:t>internet</a:t>
            </a:r>
            <a:r>
              <a:rPr kumimoji="0" lang="es-ES" sz="15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500" b="1" dirty="0">
                <a:solidFill>
                  <a:srgbClr val="E9943A"/>
                </a:solidFill>
                <a:latin typeface="Century Gothic"/>
                <a:sym typeface="Century Gothic"/>
              </a:rPr>
              <a:t>Se caracteriza por:</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500" dirty="0">
                <a:solidFill>
                  <a:schemeClr val="tx1">
                    <a:lumMod val="85000"/>
                    <a:lumOff val="15000"/>
                  </a:schemeClr>
                </a:solidFill>
                <a:latin typeface="Century Gothic"/>
                <a:sym typeface="Century Gothic"/>
              </a:rPr>
              <a:t>Combina las ventajas de los formatos </a:t>
            </a:r>
            <a:r>
              <a:rPr lang="es-ES" sz="1500" dirty="0" err="1">
                <a:solidFill>
                  <a:schemeClr val="tx1">
                    <a:lumMod val="85000"/>
                    <a:lumOff val="15000"/>
                  </a:schemeClr>
                </a:solidFill>
                <a:latin typeface="Century Gothic"/>
                <a:sym typeface="Century Gothic"/>
              </a:rPr>
              <a:t>JPEJ</a:t>
            </a:r>
            <a:r>
              <a:rPr lang="es-ES" sz="1500" dirty="0">
                <a:solidFill>
                  <a:schemeClr val="tx1">
                    <a:lumMod val="85000"/>
                    <a:lumOff val="15000"/>
                  </a:schemeClr>
                </a:solidFill>
                <a:latin typeface="Century Gothic"/>
                <a:sym typeface="Century Gothic"/>
              </a:rPr>
              <a:t> y PNG, ya que permite </a:t>
            </a:r>
            <a:r>
              <a:rPr lang="es-ES" sz="1500" b="1" dirty="0">
                <a:solidFill>
                  <a:schemeClr val="accent6"/>
                </a:solidFill>
                <a:latin typeface="Century Gothic"/>
                <a:sym typeface="Century Gothic"/>
              </a:rPr>
              <a:t>compresión</a:t>
            </a:r>
            <a:r>
              <a:rPr lang="es-ES" sz="1500" dirty="0">
                <a:solidFill>
                  <a:schemeClr val="tx1">
                    <a:lumMod val="85000"/>
                    <a:lumOff val="15000"/>
                  </a:schemeClr>
                </a:solidFill>
                <a:latin typeface="Century Gothic"/>
                <a:sym typeface="Century Gothic"/>
              </a:rPr>
              <a:t> de:</a:t>
            </a:r>
          </a:p>
          <a:p>
            <a:pPr marL="11684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500" b="1" dirty="0">
                <a:solidFill>
                  <a:schemeClr val="accent6"/>
                </a:solidFill>
                <a:latin typeface="Century Gothic"/>
                <a:sym typeface="Century Gothic"/>
              </a:rPr>
              <a:t>Imágenes sin pérdida</a:t>
            </a:r>
            <a:r>
              <a:rPr lang="es-ES" sz="1500" dirty="0">
                <a:solidFill>
                  <a:schemeClr val="tx1">
                    <a:lumMod val="85000"/>
                    <a:lumOff val="15000"/>
                  </a:schemeClr>
                </a:solidFill>
                <a:latin typeface="Century Gothic"/>
                <a:sym typeface="Century Gothic"/>
              </a:rPr>
              <a:t>: su tamaño es aprox. un </a:t>
            </a:r>
            <a:r>
              <a:rPr lang="es-ES" sz="1500" b="1" dirty="0">
                <a:solidFill>
                  <a:schemeClr val="accent6"/>
                </a:solidFill>
                <a:latin typeface="Century Gothic"/>
                <a:sym typeface="Century Gothic"/>
              </a:rPr>
              <a:t>26% </a:t>
            </a:r>
            <a:r>
              <a:rPr lang="es-ES" sz="1500" dirty="0">
                <a:solidFill>
                  <a:schemeClr val="tx1">
                    <a:lumMod val="85000"/>
                    <a:lumOff val="15000"/>
                  </a:schemeClr>
                </a:solidFill>
                <a:latin typeface="Century Gothic"/>
                <a:sym typeface="Century Gothic"/>
              </a:rPr>
              <a:t>menor que si usara PNG.</a:t>
            </a:r>
          </a:p>
          <a:p>
            <a:pPr marL="11684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500" b="1" dirty="0">
                <a:solidFill>
                  <a:schemeClr val="accent6"/>
                </a:solidFill>
                <a:latin typeface="Century Gothic"/>
                <a:sym typeface="Century Gothic"/>
              </a:rPr>
              <a:t>Imágenes con pérdida</a:t>
            </a:r>
            <a:r>
              <a:rPr lang="es-ES" sz="1500" dirty="0">
                <a:solidFill>
                  <a:schemeClr val="tx1">
                    <a:lumMod val="85000"/>
                    <a:lumOff val="15000"/>
                  </a:schemeClr>
                </a:solidFill>
                <a:latin typeface="Century Gothic"/>
                <a:sym typeface="Century Gothic"/>
              </a:rPr>
              <a:t>: su tamaño es </a:t>
            </a:r>
            <a:r>
              <a:rPr lang="es-ES" sz="1500" b="1" dirty="0">
                <a:solidFill>
                  <a:schemeClr val="accent6"/>
                </a:solidFill>
                <a:latin typeface="Century Gothic"/>
                <a:sym typeface="Century Gothic"/>
              </a:rPr>
              <a:t>entre</a:t>
            </a:r>
            <a:r>
              <a:rPr lang="es-ES" sz="1500" dirty="0">
                <a:solidFill>
                  <a:schemeClr val="tx1">
                    <a:lumMod val="85000"/>
                    <a:lumOff val="15000"/>
                  </a:schemeClr>
                </a:solidFill>
                <a:latin typeface="Century Gothic"/>
                <a:sym typeface="Century Gothic"/>
              </a:rPr>
              <a:t> un </a:t>
            </a:r>
            <a:r>
              <a:rPr lang="es-ES" sz="1500" b="1" dirty="0">
                <a:solidFill>
                  <a:schemeClr val="accent6"/>
                </a:solidFill>
                <a:latin typeface="Century Gothic"/>
                <a:sym typeface="Century Gothic"/>
              </a:rPr>
              <a:t>25%</a:t>
            </a:r>
            <a:r>
              <a:rPr lang="es-ES" sz="1500" dirty="0">
                <a:solidFill>
                  <a:schemeClr val="tx1">
                    <a:lumMod val="85000"/>
                    <a:lumOff val="15000"/>
                  </a:schemeClr>
                </a:solidFill>
                <a:latin typeface="Century Gothic"/>
                <a:sym typeface="Century Gothic"/>
              </a:rPr>
              <a:t> y un </a:t>
            </a:r>
            <a:r>
              <a:rPr lang="es-ES" sz="1500" b="1" dirty="0">
                <a:solidFill>
                  <a:schemeClr val="accent6"/>
                </a:solidFill>
                <a:latin typeface="Century Gothic"/>
                <a:sym typeface="Century Gothic"/>
              </a:rPr>
              <a:t>34% </a:t>
            </a:r>
            <a:r>
              <a:rPr lang="es-ES" sz="1500" dirty="0">
                <a:solidFill>
                  <a:schemeClr val="tx1">
                    <a:lumMod val="85000"/>
                    <a:lumOff val="15000"/>
                  </a:schemeClr>
                </a:solidFill>
                <a:latin typeface="Century Gothic"/>
                <a:sym typeface="Century Gothic"/>
              </a:rPr>
              <a:t>menor que si usara </a:t>
            </a:r>
            <a:r>
              <a:rPr lang="es-ES" sz="1500" b="1" dirty="0">
                <a:solidFill>
                  <a:schemeClr val="accent6"/>
                </a:solidFill>
                <a:latin typeface="Century Gothic"/>
                <a:sym typeface="Century Gothic"/>
              </a:rPr>
              <a:t>PNG</a:t>
            </a:r>
            <a:r>
              <a:rPr lang="es-ES" sz="1500" dirty="0">
                <a:solidFill>
                  <a:schemeClr val="tx1">
                    <a:lumMod val="85000"/>
                    <a:lumOff val="15000"/>
                  </a:schemeClr>
                </a:solidFill>
                <a:latin typeface="Century Gothic"/>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500" dirty="0">
                <a:solidFill>
                  <a:schemeClr val="tx1">
                    <a:lumMod val="85000"/>
                    <a:lumOff val="15000"/>
                  </a:schemeClr>
                </a:solidFill>
                <a:latin typeface="Century Gothic"/>
                <a:sym typeface="Century Gothic"/>
              </a:rPr>
              <a:t>En ambos tipos de compresión es posible utilizar </a:t>
            </a:r>
            <a:r>
              <a:rPr lang="es-ES" sz="1500" b="1" dirty="0">
                <a:solidFill>
                  <a:schemeClr val="accent6"/>
                </a:solidFill>
                <a:latin typeface="Century Gothic"/>
                <a:sym typeface="Century Gothic"/>
              </a:rPr>
              <a:t>transparencias</a:t>
            </a:r>
            <a:r>
              <a:rPr lang="es-ES" sz="1500" dirty="0">
                <a:solidFill>
                  <a:schemeClr val="tx1">
                    <a:lumMod val="85000"/>
                    <a:lumOff val="15000"/>
                  </a:schemeClr>
                </a:solidFill>
                <a:latin typeface="Century Gothic"/>
                <a:sym typeface="Century Gothic"/>
              </a:rPr>
              <a:t>.</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5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r>
              <a:rPr kumimoji="0" lang="es-ES" sz="15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hlinkClick r:id="rId3"/>
              </a:rPr>
              <a:t>Los formatos de imagen </a:t>
            </a:r>
            <a:r>
              <a:rPr kumimoji="0" lang="es-ES" sz="1500" b="0" i="0" u="none" strike="noStrike" kern="0" cap="none" spc="0" normalizeH="0" baseline="0" noProof="0" dirty="0" err="1">
                <a:ln>
                  <a:noFill/>
                </a:ln>
                <a:solidFill>
                  <a:srgbClr val="000000">
                    <a:lumMod val="85000"/>
                    <a:lumOff val="15000"/>
                  </a:srgbClr>
                </a:solidFill>
                <a:effectLst/>
                <a:uLnTx/>
                <a:uFillTx/>
                <a:latin typeface="Century Gothic"/>
                <a:cs typeface="Arial"/>
                <a:sym typeface="Century Gothic"/>
                <a:hlinkClick r:id="rId3"/>
              </a:rPr>
              <a:t>WebP</a:t>
            </a:r>
            <a:r>
              <a:rPr kumimoji="0" lang="es-ES" sz="15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hlinkClick r:id="rId3"/>
              </a:rPr>
              <a:t> y </a:t>
            </a:r>
            <a:r>
              <a:rPr kumimoji="0" lang="es-ES" sz="1500" b="0" i="0" u="none" strike="noStrike" kern="0" cap="none" spc="0" normalizeH="0" baseline="0" noProof="0" dirty="0" err="1">
                <a:ln>
                  <a:noFill/>
                </a:ln>
                <a:solidFill>
                  <a:srgbClr val="000000">
                    <a:lumMod val="85000"/>
                    <a:lumOff val="15000"/>
                  </a:srgbClr>
                </a:solidFill>
                <a:effectLst/>
                <a:uLnTx/>
                <a:uFillTx/>
                <a:latin typeface="Century Gothic"/>
                <a:cs typeface="Arial"/>
                <a:sym typeface="Century Gothic"/>
                <a:hlinkClick r:id="rId3"/>
              </a:rPr>
              <a:t>AVIF</a:t>
            </a:r>
            <a:r>
              <a:rPr kumimoji="0" lang="es-ES" sz="15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hlinkClick r:id="rId3"/>
              </a:rPr>
              <a:t> son un engorro. Y pese a ello se están adueñando de toda la red</a:t>
            </a:r>
            <a:endParaRPr kumimoji="0" lang="es-ES" sz="15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err="1"/>
              <a:t>WEBP</a:t>
            </a:r>
            <a:endParaRPr dirty="0"/>
          </a:p>
        </p:txBody>
      </p:sp>
    </p:spTree>
    <p:extLst>
      <p:ext uri="{BB962C8B-B14F-4D97-AF65-F5344CB8AC3E}">
        <p14:creationId xmlns:p14="http://schemas.microsoft.com/office/powerpoint/2010/main" val="2521359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7.1. Formatos de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144</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558799"/>
            <a:ext cx="8825658" cy="3917415"/>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Formato </a:t>
            </a:r>
            <a:r>
              <a:rPr lang="es-ES" sz="1800" b="1" dirty="0" err="1">
                <a:solidFill>
                  <a:srgbClr val="B31166"/>
                </a:solidFill>
                <a:latin typeface="Century Gothic"/>
                <a:sym typeface="Century Gothic"/>
              </a:rPr>
              <a:t>APNG</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Extensión de PNG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que </a:t>
            </a:r>
            <a:r>
              <a:rPr lang="es-ES" sz="1800" dirty="0">
                <a:solidFill>
                  <a:srgbClr val="000000">
                    <a:lumMod val="85000"/>
                    <a:lumOff val="15000"/>
                  </a:srgbClr>
                </a:solidFill>
                <a:latin typeface="Century Gothic"/>
                <a:sym typeface="Century Gothic"/>
              </a:rPr>
              <a:t>h</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ace posible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incluir animaciones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desarrollado por la fundación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Mozilla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E9943A"/>
                </a:solidFill>
                <a:effectLst/>
                <a:uLnTx/>
                <a:uFillTx/>
                <a:latin typeface="Century Gothic"/>
                <a:cs typeface="Arial"/>
                <a:sym typeface="Century Gothic"/>
              </a:rPr>
              <a:t>Se caracteriza por:</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Pretende ser el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sustituto de PNG</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13382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6"/>
                </a:solidFill>
                <a:latin typeface="Century Gothic"/>
                <a:sym typeface="Century Gothic"/>
              </a:rPr>
              <a:t>No</a:t>
            </a:r>
            <a:r>
              <a:rPr lang="es-ES" sz="1800" dirty="0">
                <a:solidFill>
                  <a:srgbClr val="000000">
                    <a:lumMod val="85000"/>
                    <a:lumOff val="15000"/>
                  </a:srgbClr>
                </a:solidFill>
                <a:latin typeface="Century Gothic"/>
                <a:sym typeface="Century Gothic"/>
              </a:rPr>
              <a:t> está </a:t>
            </a:r>
            <a:r>
              <a:rPr lang="es-ES" sz="1800" b="1" dirty="0">
                <a:solidFill>
                  <a:schemeClr val="accent6"/>
                </a:solidFill>
                <a:latin typeface="Century Gothic"/>
                <a:sym typeface="Century Gothic"/>
              </a:rPr>
              <a:t>limitado</a:t>
            </a:r>
            <a:r>
              <a:rPr lang="es-ES" sz="1800" dirty="0">
                <a:solidFill>
                  <a:srgbClr val="000000">
                    <a:lumMod val="85000"/>
                    <a:lumOff val="15000"/>
                  </a:srgbClr>
                </a:solidFill>
                <a:latin typeface="Century Gothic"/>
                <a:sym typeface="Century Gothic"/>
              </a:rPr>
              <a:t> a una </a:t>
            </a:r>
            <a:r>
              <a:rPr lang="es-ES" sz="1800" b="1" dirty="0">
                <a:solidFill>
                  <a:schemeClr val="accent6"/>
                </a:solidFill>
                <a:latin typeface="Century Gothic"/>
                <a:sym typeface="Century Gothic"/>
              </a:rPr>
              <a:t>profundidad de color </a:t>
            </a:r>
            <a:r>
              <a:rPr lang="es-ES" sz="1800" dirty="0">
                <a:solidFill>
                  <a:srgbClr val="000000">
                    <a:lumMod val="85000"/>
                    <a:lumOff val="15000"/>
                  </a:srgbClr>
                </a:solidFill>
                <a:latin typeface="Century Gothic"/>
                <a:sym typeface="Century Gothic"/>
              </a:rPr>
              <a:t>de </a:t>
            </a:r>
            <a:r>
              <a:rPr lang="es-ES" sz="1800" b="1" dirty="0">
                <a:solidFill>
                  <a:schemeClr val="accent6"/>
                </a:solidFill>
                <a:latin typeface="Century Gothic"/>
                <a:sym typeface="Century Gothic"/>
              </a:rPr>
              <a:t>8 bits</a:t>
            </a:r>
            <a:r>
              <a:rPr lang="es-ES" sz="1800" dirty="0">
                <a:solidFill>
                  <a:srgbClr val="000000">
                    <a:lumMod val="85000"/>
                    <a:lumOff val="15000"/>
                  </a:srgbClr>
                </a:solidFill>
                <a:latin typeface="Century Gothic"/>
                <a:sym typeface="Century Gothic"/>
              </a:rPr>
              <a:t>.</a:t>
            </a:r>
          </a:p>
          <a:p>
            <a:pPr marL="13382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Permite realizar una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compresión sin pérdida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(igual que PNG).</a:t>
            </a:r>
          </a:p>
          <a:p>
            <a:pPr marL="13382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Al tener </a:t>
            </a:r>
            <a:r>
              <a:rPr lang="es-ES" sz="1800" b="1" dirty="0">
                <a:solidFill>
                  <a:schemeClr val="accent6"/>
                </a:solidFill>
                <a:latin typeface="Century Gothic"/>
                <a:sym typeface="Century Gothic"/>
              </a:rPr>
              <a:t>mayor variedad de colores</a:t>
            </a:r>
            <a:r>
              <a:rPr lang="es-ES" sz="1800" dirty="0">
                <a:solidFill>
                  <a:srgbClr val="000000">
                    <a:lumMod val="85000"/>
                    <a:lumOff val="15000"/>
                  </a:srgbClr>
                </a:solidFill>
                <a:latin typeface="Century Gothic"/>
                <a:sym typeface="Century Gothic"/>
              </a:rPr>
              <a:t>, resulta adecuado para animaciones más complejas (pequeños vídeos, o clips de películas).</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err="1"/>
              <a:t>APNG</a:t>
            </a:r>
            <a:endParaRPr dirty="0"/>
          </a:p>
        </p:txBody>
      </p:sp>
    </p:spTree>
    <p:extLst>
      <p:ext uri="{BB962C8B-B14F-4D97-AF65-F5344CB8AC3E}">
        <p14:creationId xmlns:p14="http://schemas.microsoft.com/office/powerpoint/2010/main" val="5353704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7.1. Formatos de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145</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295729"/>
            <a:ext cx="8825658" cy="4180485"/>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b="1" i="0" u="none" strike="noStrike" kern="0" cap="none" spc="0" normalizeH="0" baseline="0" noProof="0" dirty="0">
                <a:ln>
                  <a:noFill/>
                </a:ln>
                <a:solidFill>
                  <a:srgbClr val="B31166"/>
                </a:solidFill>
                <a:effectLst/>
                <a:uLnTx/>
                <a:uFillTx/>
                <a:latin typeface="Century Gothic"/>
                <a:cs typeface="Arial"/>
                <a:sym typeface="Century Gothic"/>
              </a:rPr>
              <a:t>Formato </a:t>
            </a:r>
            <a:r>
              <a:rPr kumimoji="0" lang="es-ES" b="1" i="0" u="none" strike="noStrike" kern="0" cap="none" spc="0" normalizeH="0" baseline="0" noProof="0" dirty="0" err="1">
                <a:ln>
                  <a:noFill/>
                </a:ln>
                <a:solidFill>
                  <a:srgbClr val="B31166"/>
                </a:solidFill>
                <a:effectLst/>
                <a:uLnTx/>
                <a:uFillTx/>
                <a:latin typeface="Century Gothic"/>
                <a:cs typeface="Arial"/>
                <a:sym typeface="Century Gothic"/>
              </a:rPr>
              <a:t>HEIC</a:t>
            </a:r>
            <a:r>
              <a:rPr kumimoji="0" lang="es-ES" b="1" i="0" u="none" strike="noStrike" kern="0" cap="none" spc="0" normalizeH="0" baseline="0" noProof="0" dirty="0">
                <a:ln>
                  <a:noFill/>
                </a:ln>
                <a:solidFill>
                  <a:srgbClr val="B31166"/>
                </a:solidFill>
                <a:effectLst/>
                <a:uLnTx/>
                <a:uFillTx/>
                <a:latin typeface="Century Gothic"/>
                <a:cs typeface="Arial"/>
                <a:sym typeface="Century Gothic"/>
              </a:rPr>
              <a:t>/</a:t>
            </a:r>
            <a:r>
              <a:rPr kumimoji="0" lang="es-ES" b="1" i="0" u="none" strike="noStrike" kern="0" cap="none" spc="0" normalizeH="0" baseline="0" noProof="0" dirty="0" err="1">
                <a:ln>
                  <a:noFill/>
                </a:ln>
                <a:solidFill>
                  <a:srgbClr val="B31166"/>
                </a:solidFill>
                <a:effectLst/>
                <a:uLnTx/>
                <a:uFillTx/>
                <a:latin typeface="Century Gothic"/>
                <a:cs typeface="Arial"/>
                <a:sym typeface="Century Gothic"/>
              </a:rPr>
              <a:t>HEIF</a:t>
            </a: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El formato </a:t>
            </a:r>
            <a:r>
              <a:rPr kumimoji="0" lang="es-ES" b="1" i="0" u="none" strike="noStrike" kern="0" cap="none" spc="0" normalizeH="0" baseline="0" noProof="0" dirty="0" err="1">
                <a:ln>
                  <a:noFill/>
                </a:ln>
                <a:solidFill>
                  <a:schemeClr val="accent5"/>
                </a:solidFill>
                <a:effectLst/>
                <a:uLnTx/>
                <a:uFillTx/>
                <a:latin typeface="Century Gothic"/>
                <a:cs typeface="Arial"/>
                <a:sym typeface="Century Gothic"/>
              </a:rPr>
              <a:t>HEIF</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i="1"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High </a:t>
            </a:r>
            <a:r>
              <a:rPr kumimoji="0" lang="es-ES" i="1"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Efficiency</a:t>
            </a:r>
            <a:r>
              <a:rPr kumimoji="0" lang="es-ES" i="1"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i="1"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Image</a:t>
            </a:r>
            <a:r>
              <a:rPr kumimoji="0" lang="es-ES" i="1"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File Formato</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fue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creado</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por el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MPEG</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i="0"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Moving</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Picture </a:t>
            </a:r>
            <a:r>
              <a:rPr kumimoji="0" lang="es-ES" i="0"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Experts</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i="0"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Group</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y resulta mucho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más ventajoso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el antiguo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JPEG</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1" i="0" u="none" strike="noStrike" kern="0" cap="none" spc="0" normalizeH="0" baseline="0" noProof="0" dirty="0">
                <a:ln>
                  <a:noFill/>
                </a:ln>
                <a:solidFill>
                  <a:srgbClr val="E9943A"/>
                </a:solidFill>
                <a:effectLst/>
                <a:uLnTx/>
                <a:uFillTx/>
                <a:latin typeface="Century Gothic"/>
                <a:cs typeface="Arial"/>
                <a:sym typeface="Century Gothic"/>
              </a:rPr>
              <a:t>Se caracteriza por:</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Permite almacenar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imágenes en </a:t>
            </a:r>
            <a:r>
              <a:rPr kumimoji="0" lang="es-ES" b="1" i="0" u="none" strike="noStrike" kern="0" cap="none" spc="0" normalizeH="0" baseline="0" noProof="0" dirty="0" err="1">
                <a:ln>
                  <a:noFill/>
                </a:ln>
                <a:solidFill>
                  <a:schemeClr val="accent6"/>
                </a:solidFill>
                <a:effectLst/>
                <a:uLnTx/>
                <a:uFillTx/>
                <a:latin typeface="Century Gothic"/>
                <a:cs typeface="Arial"/>
                <a:sym typeface="Century Gothic"/>
              </a:rPr>
              <a:t>HDR</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 </a:t>
            </a: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r>
              <a:rPr kumimoji="0" lang="es-ES" b="0" i="1"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High Dynamic </a:t>
            </a:r>
            <a:r>
              <a:rPr kumimoji="0" lang="es-ES" b="0" i="1" u="none" strike="noStrike" kern="0" cap="none" spc="0" normalizeH="0" baseline="0" noProof="0" dirty="0" err="1">
                <a:ln>
                  <a:noFill/>
                </a:ln>
                <a:solidFill>
                  <a:srgbClr val="000000">
                    <a:lumMod val="85000"/>
                    <a:lumOff val="15000"/>
                  </a:srgbClr>
                </a:solidFill>
                <a:effectLst/>
                <a:uLnTx/>
                <a:uFillTx/>
                <a:latin typeface="Century Gothic"/>
                <a:cs typeface="Arial"/>
                <a:sym typeface="Century Gothic"/>
              </a:rPr>
              <a:t>Range</a:t>
            </a: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dirty="0">
                <a:solidFill>
                  <a:srgbClr val="000000">
                    <a:lumMod val="85000"/>
                    <a:lumOff val="15000"/>
                  </a:srgbClr>
                </a:solidFill>
                <a:latin typeface="Century Gothic"/>
                <a:sym typeface="Century Gothic"/>
              </a:rPr>
              <a:t>Permite almacenar </a:t>
            </a:r>
            <a:r>
              <a:rPr lang="es-ES" b="1" dirty="0">
                <a:solidFill>
                  <a:schemeClr val="accent6"/>
                </a:solidFill>
                <a:latin typeface="Century Gothic"/>
                <a:sym typeface="Century Gothic"/>
              </a:rPr>
              <a:t>secuencias de imágenes</a:t>
            </a:r>
            <a:r>
              <a:rPr lang="es-ES" dirty="0">
                <a:solidFill>
                  <a:srgbClr val="000000">
                    <a:lumMod val="85000"/>
                    <a:lumOff val="15000"/>
                  </a:srgbClr>
                </a:solidFill>
                <a:latin typeface="Century Gothic"/>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Tiene soporte para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transparencia</a:t>
            </a: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dirty="0">
                <a:solidFill>
                  <a:srgbClr val="000000">
                    <a:lumMod val="85000"/>
                    <a:lumOff val="15000"/>
                  </a:srgbClr>
                </a:solidFill>
                <a:latin typeface="Century Gothic"/>
                <a:sym typeface="Century Gothic"/>
              </a:rPr>
              <a:t>Aunque utiliza </a:t>
            </a:r>
            <a:r>
              <a:rPr lang="es-ES" b="1" dirty="0">
                <a:solidFill>
                  <a:schemeClr val="accent6"/>
                </a:solidFill>
                <a:latin typeface="Century Gothic"/>
                <a:sym typeface="Century Gothic"/>
              </a:rPr>
              <a:t>compresión con pérdida</a:t>
            </a:r>
            <a:r>
              <a:rPr lang="es-ES" dirty="0">
                <a:solidFill>
                  <a:srgbClr val="000000">
                    <a:lumMod val="85000"/>
                    <a:lumOff val="15000"/>
                  </a:srgbClr>
                </a:solidFill>
                <a:latin typeface="Century Gothic"/>
                <a:sym typeface="Century Gothic"/>
              </a:rPr>
              <a:t>, obtiene un </a:t>
            </a:r>
            <a:r>
              <a:rPr lang="es-ES" b="1" dirty="0">
                <a:solidFill>
                  <a:schemeClr val="accent6"/>
                </a:solidFill>
                <a:latin typeface="Century Gothic"/>
                <a:sym typeface="Century Gothic"/>
              </a:rPr>
              <a:t>mayor rendimiento </a:t>
            </a:r>
            <a:r>
              <a:rPr lang="es-ES" dirty="0">
                <a:solidFill>
                  <a:srgbClr val="000000">
                    <a:lumMod val="85000"/>
                    <a:lumOff val="15000"/>
                  </a:srgbClr>
                </a:solidFill>
                <a:latin typeface="Century Gothic"/>
                <a:sym typeface="Century Gothic"/>
              </a:rPr>
              <a:t>con pérdidas de hasta un </a:t>
            </a:r>
            <a:r>
              <a:rPr lang="es-ES" b="1" dirty="0">
                <a:solidFill>
                  <a:schemeClr val="accent6"/>
                </a:solidFill>
                <a:latin typeface="Century Gothic"/>
                <a:sym typeface="Century Gothic"/>
              </a:rPr>
              <a:t>50% </a:t>
            </a:r>
            <a:r>
              <a:rPr lang="es-ES" dirty="0">
                <a:solidFill>
                  <a:srgbClr val="000000">
                    <a:lumMod val="85000"/>
                    <a:lumOff val="15000"/>
                  </a:srgbClr>
                </a:solidFill>
                <a:latin typeface="Century Gothic"/>
                <a:sym typeface="Century Gothic"/>
              </a:rPr>
              <a:t>menor respecto al formato </a:t>
            </a:r>
            <a:r>
              <a:rPr lang="es-ES" b="1" dirty="0">
                <a:solidFill>
                  <a:schemeClr val="accent6"/>
                </a:solidFill>
                <a:latin typeface="Century Gothic"/>
                <a:sym typeface="Century Gothic"/>
              </a:rPr>
              <a:t>JPEG</a:t>
            </a:r>
            <a:r>
              <a:rPr lang="es-ES" dirty="0">
                <a:solidFill>
                  <a:srgbClr val="000000">
                    <a:lumMod val="85000"/>
                    <a:lumOff val="15000"/>
                  </a:srgbClr>
                </a:solidFill>
                <a:latin typeface="Century Gothic"/>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Los archivos de extensión .</a:t>
            </a:r>
            <a:r>
              <a:rPr kumimoji="0" lang="es-ES" b="0" i="0" u="none" strike="noStrike" kern="0" cap="none" spc="0" normalizeH="0" baseline="0" noProof="0" dirty="0" err="1">
                <a:ln>
                  <a:noFill/>
                </a:ln>
                <a:solidFill>
                  <a:srgbClr val="000000">
                    <a:lumMod val="85000"/>
                    <a:lumOff val="15000"/>
                  </a:srgbClr>
                </a:solidFill>
                <a:effectLst/>
                <a:uLnTx/>
                <a:uFillTx/>
                <a:latin typeface="Century Gothic"/>
                <a:cs typeface="Arial"/>
                <a:sym typeface="Century Gothic"/>
              </a:rPr>
              <a:t>heif</a:t>
            </a: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pueden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contener</a:t>
            </a: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además de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imágenes</a:t>
            </a: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sonido</a:t>
            </a: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y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texto</a:t>
            </a: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dirty="0">
                <a:solidFill>
                  <a:srgbClr val="000000">
                    <a:lumMod val="85000"/>
                    <a:lumOff val="15000"/>
                  </a:srgbClr>
                </a:solidFill>
                <a:latin typeface="Century Gothic"/>
                <a:sym typeface="Century Gothic"/>
              </a:rPr>
              <a:t>INCONVENIENTE: </a:t>
            </a:r>
            <a:r>
              <a:rPr lang="es-ES" b="1" dirty="0">
                <a:solidFill>
                  <a:schemeClr val="accent6"/>
                </a:solidFill>
                <a:latin typeface="Century Gothic"/>
                <a:sym typeface="Century Gothic"/>
              </a:rPr>
              <a:t>no</a:t>
            </a:r>
            <a:r>
              <a:rPr lang="es-ES" dirty="0">
                <a:solidFill>
                  <a:srgbClr val="000000">
                    <a:lumMod val="85000"/>
                    <a:lumOff val="15000"/>
                  </a:srgbClr>
                </a:solidFill>
                <a:latin typeface="Century Gothic"/>
                <a:sym typeface="Century Gothic"/>
              </a:rPr>
              <a:t> tiene la </a:t>
            </a:r>
            <a:r>
              <a:rPr lang="es-ES" b="1" dirty="0">
                <a:solidFill>
                  <a:schemeClr val="accent6"/>
                </a:solidFill>
                <a:latin typeface="Century Gothic"/>
                <a:sym typeface="Century Gothic"/>
              </a:rPr>
              <a:t>misma compatibilidad </a:t>
            </a:r>
            <a:r>
              <a:rPr lang="es-ES" dirty="0">
                <a:solidFill>
                  <a:srgbClr val="000000">
                    <a:lumMod val="85000"/>
                    <a:lumOff val="15000"/>
                  </a:srgbClr>
                </a:solidFill>
                <a:latin typeface="Century Gothic"/>
                <a:sym typeface="Century Gothic"/>
              </a:rPr>
              <a:t>que </a:t>
            </a:r>
            <a:r>
              <a:rPr lang="es-ES" b="1" dirty="0">
                <a:solidFill>
                  <a:schemeClr val="accent6"/>
                </a:solidFill>
                <a:latin typeface="Century Gothic"/>
                <a:sym typeface="Century Gothic"/>
              </a:rPr>
              <a:t>JPEG</a:t>
            </a:r>
            <a:r>
              <a:rPr lang="es-ES" dirty="0">
                <a:solidFill>
                  <a:srgbClr val="000000">
                    <a:lumMod val="85000"/>
                    <a:lumOff val="15000"/>
                  </a:srgbClr>
                </a:solidFill>
                <a:latin typeface="Century Gothic"/>
                <a:sym typeface="Century Gothic"/>
              </a:rPr>
              <a:t>.</a:t>
            </a:r>
          </a:p>
          <a:p>
            <a:pPr marL="554038" marR="0" lvl="0" algn="l" defTabSz="914400" rtl="0" eaLnBrk="1" fontAlgn="auto" latinLnBrk="0" hangingPunct="1">
              <a:lnSpc>
                <a:spcPct val="100000"/>
              </a:lnSpc>
              <a:spcBef>
                <a:spcPts val="1000"/>
              </a:spcBef>
              <a:spcAft>
                <a:spcPts val="0"/>
              </a:spcAft>
              <a:buClr>
                <a:srgbClr val="B31166"/>
              </a:buClr>
              <a:buSzPts val="1440"/>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Ej.: los dispositivos Apple almacenan sus imágenes en </a:t>
            </a:r>
            <a:r>
              <a:rPr lang="es-ES" dirty="0" err="1">
                <a:solidFill>
                  <a:srgbClr val="000000">
                    <a:lumMod val="85000"/>
                    <a:lumOff val="15000"/>
                  </a:srgbClr>
                </a:solidFill>
                <a:latin typeface="Century Gothic"/>
                <a:sym typeface="Century Gothic"/>
              </a:rPr>
              <a:t>HEIF</a:t>
            </a:r>
            <a:r>
              <a:rPr lang="es-ES" dirty="0">
                <a:solidFill>
                  <a:srgbClr val="000000">
                    <a:lumMod val="85000"/>
                    <a:lumOff val="15000"/>
                  </a:srgbClr>
                </a:solidFill>
                <a:latin typeface="Century Gothic"/>
                <a:sym typeface="Century Gothic"/>
              </a:rPr>
              <a:t>, pero han de convertirlas a JPEG para compartirlas.</a:t>
            </a: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err="1"/>
              <a:t>HEIC</a:t>
            </a:r>
            <a:r>
              <a:rPr lang="es-ES" sz="1600" dirty="0"/>
              <a:t>/</a:t>
            </a:r>
            <a:r>
              <a:rPr lang="es-ES" sz="1600" dirty="0" err="1"/>
              <a:t>HEIF</a:t>
            </a:r>
            <a:r>
              <a:rPr lang="es-ES" sz="1600" dirty="0"/>
              <a:t> (1 de 2)</a:t>
            </a:r>
            <a:endParaRPr dirty="0"/>
          </a:p>
        </p:txBody>
      </p:sp>
    </p:spTree>
    <p:extLst>
      <p:ext uri="{BB962C8B-B14F-4D97-AF65-F5344CB8AC3E}">
        <p14:creationId xmlns:p14="http://schemas.microsoft.com/office/powerpoint/2010/main" val="28717811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7.1. Formatos de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146</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063416"/>
            <a:ext cx="8825658" cy="3412798"/>
          </a:xfrm>
          <a:prstGeom prst="roundRect">
            <a:avLst>
              <a:gd name="adj" fmla="val 1858"/>
            </a:avLst>
          </a:prstGeom>
          <a:noFill/>
          <a:ln>
            <a:noFill/>
          </a:ln>
        </p:spPr>
        <p:txBody>
          <a:bodyPr spcFirstLastPara="1" wrap="square" lIns="91425" tIns="45700" rIns="91425" bIns="45700" anchor="t" anchorCtr="0">
            <a:noAutofit/>
          </a:bodyPr>
          <a:lstStyle/>
          <a:p>
            <a:pPr marL="554038" marR="0" lvl="0" algn="l" defTabSz="914400" rtl="0" eaLnBrk="1" fontAlgn="auto" latinLnBrk="0" hangingPunct="1">
              <a:lnSpc>
                <a:spcPct val="100000"/>
              </a:lnSpc>
              <a:spcBef>
                <a:spcPts val="1000"/>
              </a:spcBef>
              <a:spcAft>
                <a:spcPts val="0"/>
              </a:spcAft>
              <a:buClr>
                <a:srgbClr val="B31166"/>
              </a:buClr>
              <a:buSzPts val="1440"/>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hlinkClick r:id="rId3"/>
              </a:rPr>
              <a:t>¿Qué es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a:cs typeface="Arial"/>
                <a:sym typeface="Century Gothic"/>
                <a:hlinkClick r:id="rId3"/>
              </a:rPr>
              <a:t>HEIC</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hlinkClick r:id="rId3"/>
              </a:rPr>
              <a:t>? Diferencias entre los formatos de imagen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a:cs typeface="Arial"/>
                <a:sym typeface="Century Gothic"/>
                <a:hlinkClick r:id="rId3"/>
              </a:rPr>
              <a:t>HEIF</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hlinkClick r:id="rId3"/>
              </a:rPr>
              <a:t> y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a:cs typeface="Arial"/>
                <a:sym typeface="Century Gothic"/>
                <a:hlinkClick r:id="rId3"/>
              </a:rPr>
              <a:t>HEIC</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554038" marR="0" lvl="0" algn="l" defTabSz="914400" rtl="0" eaLnBrk="1" fontAlgn="auto" latinLnBrk="0" hangingPunct="1">
              <a:lnSpc>
                <a:spcPct val="100000"/>
              </a:lnSpc>
              <a:spcBef>
                <a:spcPts val="1000"/>
              </a:spcBef>
              <a:spcAft>
                <a:spcPts val="0"/>
              </a:spcAft>
              <a:buClr>
                <a:srgbClr val="B31166"/>
              </a:buClr>
              <a:buSzPts val="1440"/>
              <a:tabLst/>
              <a:defRPr/>
            </a:pPr>
            <a:r>
              <a:rPr lang="es-ES" sz="1800" b="1" dirty="0" err="1">
                <a:solidFill>
                  <a:schemeClr val="accent1"/>
                </a:solidFill>
                <a:latin typeface="Century Gothic"/>
                <a:sym typeface="Century Gothic"/>
              </a:rPr>
              <a:t>HEIF</a:t>
            </a:r>
            <a:r>
              <a:rPr lang="es-ES" sz="1800" dirty="0">
                <a:solidFill>
                  <a:srgbClr val="000000">
                    <a:lumMod val="85000"/>
                    <a:lumOff val="15000"/>
                  </a:srgbClr>
                </a:solidFill>
                <a:latin typeface="Century Gothic"/>
                <a:sym typeface="Century Gothic"/>
              </a:rPr>
              <a:t> es el nombre del </a:t>
            </a:r>
            <a:r>
              <a:rPr lang="es-ES" sz="1800" b="1" dirty="0">
                <a:solidFill>
                  <a:schemeClr val="accent4"/>
                </a:solidFill>
                <a:latin typeface="Century Gothic"/>
                <a:sym typeface="Century Gothic"/>
              </a:rPr>
              <a:t>estándar</a:t>
            </a:r>
            <a:r>
              <a:rPr lang="es-ES" sz="1800" dirty="0">
                <a:solidFill>
                  <a:srgbClr val="000000">
                    <a:lumMod val="85000"/>
                    <a:lumOff val="15000"/>
                  </a:srgbClr>
                </a:solidFill>
                <a:latin typeface="Century Gothic"/>
                <a:sym typeface="Century Gothic"/>
              </a:rPr>
              <a:t> (</a:t>
            </a:r>
            <a:r>
              <a:rPr lang="es-ES" sz="1800" i="1" dirty="0">
                <a:solidFill>
                  <a:srgbClr val="000000">
                    <a:lumMod val="85000"/>
                    <a:lumOff val="15000"/>
                  </a:srgbClr>
                </a:solidFill>
                <a:latin typeface="Century Gothic"/>
                <a:sym typeface="Century Gothic"/>
              </a:rPr>
              <a:t>High </a:t>
            </a:r>
            <a:r>
              <a:rPr lang="es-ES" sz="1800" i="1" dirty="0" err="1">
                <a:solidFill>
                  <a:srgbClr val="000000">
                    <a:lumMod val="85000"/>
                    <a:lumOff val="15000"/>
                  </a:srgbClr>
                </a:solidFill>
                <a:latin typeface="Century Gothic"/>
                <a:sym typeface="Century Gothic"/>
              </a:rPr>
              <a:t>Efficiency</a:t>
            </a:r>
            <a:r>
              <a:rPr lang="es-ES" sz="1800" i="1" dirty="0">
                <a:solidFill>
                  <a:srgbClr val="000000">
                    <a:lumMod val="85000"/>
                    <a:lumOff val="15000"/>
                  </a:srgbClr>
                </a:solidFill>
                <a:latin typeface="Century Gothic"/>
                <a:sym typeface="Century Gothic"/>
              </a:rPr>
              <a:t> </a:t>
            </a:r>
            <a:r>
              <a:rPr lang="es-ES" sz="1800" i="1" dirty="0" err="1">
                <a:solidFill>
                  <a:srgbClr val="000000">
                    <a:lumMod val="85000"/>
                    <a:lumOff val="15000"/>
                  </a:srgbClr>
                </a:solidFill>
                <a:latin typeface="Century Gothic"/>
                <a:sym typeface="Century Gothic"/>
              </a:rPr>
              <a:t>Image</a:t>
            </a:r>
            <a:r>
              <a:rPr lang="es-ES" sz="1800" i="1" dirty="0">
                <a:solidFill>
                  <a:srgbClr val="000000">
                    <a:lumMod val="85000"/>
                    <a:lumOff val="15000"/>
                  </a:srgbClr>
                </a:solidFill>
                <a:latin typeface="Century Gothic"/>
                <a:sym typeface="Century Gothic"/>
              </a:rPr>
              <a:t> </a:t>
            </a:r>
            <a:r>
              <a:rPr lang="es-ES" sz="1800" i="1" dirty="0" err="1">
                <a:solidFill>
                  <a:srgbClr val="000000">
                    <a:lumMod val="85000"/>
                    <a:lumOff val="15000"/>
                  </a:srgbClr>
                </a:solidFill>
                <a:latin typeface="Century Gothic"/>
                <a:sym typeface="Century Gothic"/>
              </a:rPr>
              <a:t>Format</a:t>
            </a:r>
            <a:r>
              <a:rPr lang="es-ES" sz="1800" i="1" dirty="0">
                <a:solidFill>
                  <a:srgbClr val="000000">
                    <a:lumMod val="85000"/>
                    <a:lumOff val="15000"/>
                  </a:srgbClr>
                </a:solidFill>
                <a:latin typeface="Century Gothic"/>
                <a:sym typeface="Century Gothic"/>
              </a:rPr>
              <a:t>  </a:t>
            </a:r>
            <a:r>
              <a:rPr lang="es-ES" sz="1800" dirty="0">
                <a:solidFill>
                  <a:srgbClr val="000000">
                    <a:lumMod val="85000"/>
                    <a:lumOff val="15000"/>
                  </a:srgbClr>
                </a:solidFill>
                <a:latin typeface="Century Gothic"/>
                <a:sym typeface="Century Gothic"/>
              </a:rPr>
              <a:t>o Formato de Imagen de Alta Eficacia]), mientras que </a:t>
            </a:r>
            <a:r>
              <a:rPr lang="es-ES" sz="1800" b="1" dirty="0" err="1">
                <a:solidFill>
                  <a:schemeClr val="accent1"/>
                </a:solidFill>
                <a:latin typeface="Century Gothic"/>
                <a:sym typeface="Century Gothic"/>
              </a:rPr>
              <a:t>HEIC</a:t>
            </a:r>
            <a:r>
              <a:rPr lang="es-ES" sz="1800" dirty="0">
                <a:solidFill>
                  <a:srgbClr val="000000">
                    <a:lumMod val="85000"/>
                    <a:lumOff val="15000"/>
                  </a:srgbClr>
                </a:solidFill>
                <a:latin typeface="Century Gothic"/>
                <a:sym typeface="Century Gothic"/>
              </a:rPr>
              <a:t> (</a:t>
            </a:r>
            <a:r>
              <a:rPr lang="es-ES" sz="1800" i="1" dirty="0">
                <a:solidFill>
                  <a:srgbClr val="000000">
                    <a:lumMod val="85000"/>
                    <a:lumOff val="15000"/>
                  </a:srgbClr>
                </a:solidFill>
                <a:latin typeface="Century Gothic"/>
                <a:sym typeface="Century Gothic"/>
              </a:rPr>
              <a:t>High </a:t>
            </a:r>
            <a:r>
              <a:rPr lang="es-ES" sz="1800" i="1" dirty="0" err="1">
                <a:solidFill>
                  <a:srgbClr val="000000">
                    <a:lumMod val="85000"/>
                    <a:lumOff val="15000"/>
                  </a:srgbClr>
                </a:solidFill>
                <a:latin typeface="Century Gothic"/>
                <a:sym typeface="Century Gothic"/>
              </a:rPr>
              <a:t>Efficiency</a:t>
            </a:r>
            <a:r>
              <a:rPr lang="es-ES" sz="1800" i="1" dirty="0">
                <a:solidFill>
                  <a:srgbClr val="000000">
                    <a:lumMod val="85000"/>
                    <a:lumOff val="15000"/>
                  </a:srgbClr>
                </a:solidFill>
                <a:latin typeface="Century Gothic"/>
                <a:sym typeface="Century Gothic"/>
              </a:rPr>
              <a:t> </a:t>
            </a:r>
            <a:r>
              <a:rPr lang="es-ES" sz="1800" i="1" dirty="0" err="1">
                <a:solidFill>
                  <a:srgbClr val="000000">
                    <a:lumMod val="85000"/>
                    <a:lumOff val="15000"/>
                  </a:srgbClr>
                </a:solidFill>
                <a:latin typeface="Century Gothic"/>
                <a:sym typeface="Century Gothic"/>
              </a:rPr>
              <a:t>Image</a:t>
            </a:r>
            <a:r>
              <a:rPr lang="es-ES" sz="1800" i="1" dirty="0">
                <a:solidFill>
                  <a:srgbClr val="000000">
                    <a:lumMod val="85000"/>
                    <a:lumOff val="15000"/>
                  </a:srgbClr>
                </a:solidFill>
                <a:latin typeface="Century Gothic"/>
                <a:sym typeface="Century Gothic"/>
              </a:rPr>
              <a:t> </a:t>
            </a:r>
            <a:r>
              <a:rPr lang="es-ES" sz="1800" i="1" dirty="0" err="1">
                <a:solidFill>
                  <a:srgbClr val="000000">
                    <a:lumMod val="85000"/>
                    <a:lumOff val="15000"/>
                  </a:srgbClr>
                </a:solidFill>
                <a:latin typeface="Century Gothic"/>
                <a:sym typeface="Century Gothic"/>
              </a:rPr>
              <a:t>Coding</a:t>
            </a:r>
            <a:r>
              <a:rPr lang="es-ES" sz="1800" i="1" dirty="0">
                <a:solidFill>
                  <a:srgbClr val="000000">
                    <a:lumMod val="85000"/>
                    <a:lumOff val="15000"/>
                  </a:srgbClr>
                </a:solidFill>
                <a:latin typeface="Century Gothic"/>
                <a:sym typeface="Century Gothic"/>
              </a:rPr>
              <a:t> </a:t>
            </a:r>
            <a:r>
              <a:rPr lang="es-ES" sz="1800" dirty="0">
                <a:solidFill>
                  <a:srgbClr val="000000">
                    <a:lumMod val="85000"/>
                    <a:lumOff val="15000"/>
                  </a:srgbClr>
                </a:solidFill>
                <a:latin typeface="Century Gothic"/>
                <a:sym typeface="Century Gothic"/>
              </a:rPr>
              <a:t>o Codificación de Imágenes de Alta Eficiencia) es la </a:t>
            </a:r>
            <a:r>
              <a:rPr lang="es-ES" sz="1800" b="1" dirty="0">
                <a:solidFill>
                  <a:schemeClr val="accent4"/>
                </a:solidFill>
                <a:latin typeface="Century Gothic"/>
                <a:sym typeface="Century Gothic"/>
              </a:rPr>
              <a:t>extensión</a:t>
            </a:r>
            <a:r>
              <a:rPr lang="es-ES" sz="1800" dirty="0">
                <a:solidFill>
                  <a:srgbClr val="000000">
                    <a:lumMod val="85000"/>
                    <a:lumOff val="15000"/>
                  </a:srgbClr>
                </a:solidFill>
                <a:latin typeface="Century Gothic"/>
                <a:sym typeface="Century Gothic"/>
              </a:rPr>
              <a:t> del nombre de </a:t>
            </a:r>
            <a:r>
              <a:rPr lang="es-ES" sz="1800" b="1" dirty="0">
                <a:solidFill>
                  <a:schemeClr val="accent4"/>
                </a:solidFill>
                <a:latin typeface="Century Gothic"/>
                <a:sym typeface="Century Gothic"/>
              </a:rPr>
              <a:t>archivo de Apple</a:t>
            </a:r>
            <a:r>
              <a:rPr lang="es-ES" sz="1800" dirty="0">
                <a:solidFill>
                  <a:srgbClr val="000000">
                    <a:lumMod val="85000"/>
                    <a:lumOff val="15000"/>
                  </a:srgbClr>
                </a:solidFill>
                <a:latin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err="1"/>
              <a:t>HEIC</a:t>
            </a:r>
            <a:r>
              <a:rPr lang="es-ES" sz="1600" dirty="0"/>
              <a:t>/</a:t>
            </a:r>
            <a:r>
              <a:rPr lang="es-ES" sz="1600" dirty="0" err="1"/>
              <a:t>HEIF</a:t>
            </a:r>
            <a:r>
              <a:rPr lang="es-ES" sz="1600" dirty="0"/>
              <a:t> (2 de 2)</a:t>
            </a:r>
            <a:endParaRPr dirty="0"/>
          </a:p>
        </p:txBody>
      </p:sp>
    </p:spTree>
    <p:extLst>
      <p:ext uri="{BB962C8B-B14F-4D97-AF65-F5344CB8AC3E}">
        <p14:creationId xmlns:p14="http://schemas.microsoft.com/office/powerpoint/2010/main" val="21790100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7.1. Formatos de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295729"/>
            <a:ext cx="8825658" cy="4180486"/>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200" b="1" i="0" u="none" strike="noStrike" kern="0" cap="none" spc="0" normalizeH="0" baseline="0" noProof="0" dirty="0">
                <a:ln>
                  <a:noFill/>
                </a:ln>
                <a:solidFill>
                  <a:srgbClr val="B31166"/>
                </a:solidFill>
                <a:effectLst/>
                <a:uLnTx/>
                <a:uFillTx/>
                <a:latin typeface="Century Gothic"/>
                <a:cs typeface="Arial"/>
                <a:sym typeface="Century Gothic"/>
              </a:rPr>
              <a:t>Formato </a:t>
            </a:r>
            <a:r>
              <a:rPr lang="es-ES" sz="1200" b="1" dirty="0" err="1">
                <a:solidFill>
                  <a:srgbClr val="B31166"/>
                </a:solidFill>
                <a:latin typeface="Century Gothic"/>
                <a:sym typeface="Century Gothic"/>
              </a:rPr>
              <a:t>AVIF</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2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Formato </a:t>
            </a:r>
            <a:r>
              <a:rPr kumimoji="0" lang="es-ES" sz="1200" b="1" i="1" u="none" strike="noStrike" kern="0" cap="none" spc="0" normalizeH="0" baseline="0" noProof="0" dirty="0">
                <a:ln>
                  <a:noFill/>
                </a:ln>
                <a:solidFill>
                  <a:schemeClr val="accent5"/>
                </a:solidFill>
                <a:effectLst/>
                <a:uLnTx/>
                <a:uFillTx/>
                <a:latin typeface="Century Gothic"/>
                <a:cs typeface="Arial"/>
                <a:sym typeface="Century Gothic"/>
              </a:rPr>
              <a:t>Open </a:t>
            </a:r>
            <a:r>
              <a:rPr kumimoji="0" lang="es-ES" sz="1200" b="1" i="1" u="none" strike="noStrike" kern="0" cap="none" spc="0" normalizeH="0" baseline="0" noProof="0" dirty="0" err="1">
                <a:ln>
                  <a:noFill/>
                </a:ln>
                <a:solidFill>
                  <a:schemeClr val="accent5"/>
                </a:solidFill>
                <a:effectLst/>
                <a:uLnTx/>
                <a:uFillTx/>
                <a:latin typeface="Century Gothic"/>
                <a:cs typeface="Arial"/>
                <a:sym typeface="Century Gothic"/>
              </a:rPr>
              <a:t>Source</a:t>
            </a:r>
            <a:r>
              <a:rPr kumimoji="0" lang="es-ES" sz="1200" b="1" i="1" u="none" strike="noStrike" kern="0" cap="none" spc="0" normalizeH="0" baseline="0" noProof="0" dirty="0">
                <a:ln>
                  <a:noFill/>
                </a:ln>
                <a:solidFill>
                  <a:schemeClr val="accent5"/>
                </a:solidFill>
                <a:effectLst/>
                <a:uLnTx/>
                <a:uFillTx/>
                <a:latin typeface="Century Gothic"/>
                <a:cs typeface="Arial"/>
                <a:sym typeface="Century Gothic"/>
              </a:rPr>
              <a:t> </a:t>
            </a:r>
            <a:r>
              <a:rPr kumimoji="0" lang="es-ES" sz="12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permite almacenar imágenes en el </a:t>
            </a:r>
            <a:r>
              <a:rPr kumimoji="0" lang="es-ES" sz="1200" b="1" i="0" u="none" strike="noStrike" kern="0" cap="none" spc="0" normalizeH="0" baseline="0" noProof="0" dirty="0">
                <a:ln>
                  <a:noFill/>
                </a:ln>
                <a:solidFill>
                  <a:schemeClr val="accent5"/>
                </a:solidFill>
                <a:effectLst/>
                <a:uLnTx/>
                <a:uFillTx/>
                <a:latin typeface="Century Gothic"/>
                <a:cs typeface="Arial"/>
                <a:sym typeface="Century Gothic"/>
              </a:rPr>
              <a:t>mismo formato de compresión </a:t>
            </a:r>
            <a:r>
              <a:rPr kumimoji="0" lang="es-ES" sz="12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el formato </a:t>
            </a:r>
            <a:r>
              <a:rPr kumimoji="0" lang="es-ES" sz="1200" b="1" i="0" u="none" strike="noStrike" kern="0" cap="none" spc="0" normalizeH="0" baseline="0" noProof="0" dirty="0">
                <a:ln>
                  <a:noFill/>
                </a:ln>
                <a:solidFill>
                  <a:schemeClr val="accent5"/>
                </a:solidFill>
                <a:effectLst/>
                <a:uLnTx/>
                <a:uFillTx/>
                <a:latin typeface="Century Gothic"/>
                <a:cs typeface="Arial"/>
                <a:sym typeface="Century Gothic"/>
              </a:rPr>
              <a:t>.</a:t>
            </a:r>
            <a:r>
              <a:rPr kumimoji="0" lang="es-ES" sz="1200" b="1" i="0" u="none" strike="noStrike" kern="0" cap="none" spc="0" normalizeH="0" baseline="0" noProof="0" dirty="0" err="1">
                <a:ln>
                  <a:noFill/>
                </a:ln>
                <a:solidFill>
                  <a:schemeClr val="accent5"/>
                </a:solidFill>
                <a:effectLst/>
                <a:uLnTx/>
                <a:uFillTx/>
                <a:latin typeface="Century Gothic"/>
                <a:cs typeface="Arial"/>
                <a:sym typeface="Century Gothic"/>
              </a:rPr>
              <a:t>heic</a:t>
            </a:r>
            <a:r>
              <a:rPr kumimoji="0" lang="es-ES" sz="12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200" b="1" i="0" u="none" strike="noStrike" kern="0" cap="none" spc="0" normalizeH="0" baseline="0" noProof="0" dirty="0">
                <a:ln>
                  <a:noFill/>
                </a:ln>
                <a:solidFill>
                  <a:srgbClr val="E9943A"/>
                </a:solidFill>
                <a:effectLst/>
                <a:uLnTx/>
                <a:uFillTx/>
                <a:latin typeface="Century Gothic"/>
                <a:cs typeface="Arial"/>
                <a:sym typeface="Century Gothic"/>
              </a:rPr>
              <a:t>Se caracteriza por:</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Permite </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almacenar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12525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Imágenes comprimidas </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con y sin pérdida </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con un rendimiento que obtiene archivos un </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50% </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más pequeños que en formato </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JPEG</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y </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entre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un </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30% </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y un</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 50% </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más pequeños que el formato </a:t>
            </a:r>
            <a:r>
              <a:rPr kumimoji="0" lang="es-ES" sz="1200" b="1" i="0" u="none" strike="noStrike" kern="0" cap="none" spc="0" normalizeH="0" baseline="0" noProof="0" dirty="0" err="1">
                <a:ln>
                  <a:noFill/>
                </a:ln>
                <a:solidFill>
                  <a:schemeClr val="accent6"/>
                </a:solidFill>
                <a:effectLst/>
                <a:uLnTx/>
                <a:uFillTx/>
                <a:latin typeface="Century Gothic"/>
                <a:cs typeface="Arial"/>
                <a:sym typeface="Century Gothic"/>
              </a:rPr>
              <a:t>WEBP</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12525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200" dirty="0">
                <a:solidFill>
                  <a:srgbClr val="000000">
                    <a:lumMod val="85000"/>
                    <a:lumOff val="15000"/>
                  </a:srgbClr>
                </a:solidFill>
                <a:latin typeface="Century Gothic"/>
                <a:sym typeface="Century Gothic"/>
              </a:rPr>
              <a:t>Imágenes en </a:t>
            </a:r>
            <a:r>
              <a:rPr lang="es-ES" sz="1200" b="1" dirty="0" err="1">
                <a:solidFill>
                  <a:schemeClr val="accent6"/>
                </a:solidFill>
                <a:latin typeface="Century Gothic"/>
                <a:sym typeface="Century Gothic"/>
              </a:rPr>
              <a:t>HDR</a:t>
            </a:r>
            <a:r>
              <a:rPr lang="es-ES" sz="1200" dirty="0">
                <a:solidFill>
                  <a:srgbClr val="000000">
                    <a:lumMod val="85000"/>
                    <a:lumOff val="15000"/>
                  </a:srgbClr>
                </a:solidFill>
                <a:latin typeface="Century Gothic"/>
                <a:sym typeface="Century Gothic"/>
              </a:rPr>
              <a:t> (</a:t>
            </a:r>
            <a:r>
              <a:rPr lang="es-ES" sz="1200" i="1" dirty="0">
                <a:solidFill>
                  <a:srgbClr val="000000">
                    <a:lumMod val="85000"/>
                    <a:lumOff val="15000"/>
                  </a:srgbClr>
                </a:solidFill>
                <a:latin typeface="Century Gothic"/>
                <a:sym typeface="Century Gothic"/>
              </a:rPr>
              <a:t>High </a:t>
            </a:r>
            <a:r>
              <a:rPr lang="es-ES" sz="1200" i="1" dirty="0" err="1">
                <a:solidFill>
                  <a:srgbClr val="000000">
                    <a:lumMod val="85000"/>
                    <a:lumOff val="15000"/>
                  </a:srgbClr>
                </a:solidFill>
                <a:latin typeface="Century Gothic"/>
                <a:sym typeface="Century Gothic"/>
              </a:rPr>
              <a:t>Dymanic</a:t>
            </a:r>
            <a:r>
              <a:rPr lang="es-ES" sz="1200" i="1" dirty="0">
                <a:solidFill>
                  <a:srgbClr val="000000">
                    <a:lumMod val="85000"/>
                    <a:lumOff val="15000"/>
                  </a:srgbClr>
                </a:solidFill>
                <a:latin typeface="Century Gothic"/>
                <a:sym typeface="Century Gothic"/>
              </a:rPr>
              <a:t> </a:t>
            </a:r>
            <a:r>
              <a:rPr lang="es-ES" sz="1200" i="1" dirty="0" err="1">
                <a:solidFill>
                  <a:srgbClr val="000000">
                    <a:lumMod val="85000"/>
                    <a:lumOff val="15000"/>
                  </a:srgbClr>
                </a:solidFill>
                <a:latin typeface="Century Gothic"/>
                <a:sym typeface="Century Gothic"/>
              </a:rPr>
              <a:t>Range</a:t>
            </a:r>
            <a:r>
              <a:rPr lang="es-ES" sz="1200" dirty="0">
                <a:solidFill>
                  <a:srgbClr val="000000">
                    <a:lumMod val="85000"/>
                    <a:lumOff val="15000"/>
                  </a:srgbClr>
                </a:solidFill>
                <a:latin typeface="Century Gothic"/>
                <a:sym typeface="Century Gothic"/>
              </a:rPr>
              <a:t>).</a:t>
            </a:r>
          </a:p>
          <a:p>
            <a:pPr marL="12525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200" b="1" dirty="0">
                <a:solidFill>
                  <a:schemeClr val="accent6"/>
                </a:solidFill>
                <a:latin typeface="Century Gothic"/>
                <a:sym typeface="Century Gothic"/>
              </a:rPr>
              <a:t>S</a:t>
            </a:r>
            <a:r>
              <a:rPr kumimoji="0" lang="es-ES" sz="1200" b="1" i="0" u="none" strike="noStrike" kern="0" cap="none" spc="0" normalizeH="0" baseline="0" noProof="0" dirty="0" err="1">
                <a:ln>
                  <a:noFill/>
                </a:ln>
                <a:solidFill>
                  <a:schemeClr val="accent6"/>
                </a:solidFill>
                <a:effectLst/>
                <a:uLnTx/>
                <a:uFillTx/>
                <a:latin typeface="Century Gothic"/>
                <a:cs typeface="Arial"/>
                <a:sym typeface="Century Gothic"/>
              </a:rPr>
              <a:t>ecuencias</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 de imágenes</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12525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Imágenes con </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formato monocromático</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200" dirty="0">
                <a:solidFill>
                  <a:srgbClr val="000000">
                    <a:lumMod val="85000"/>
                    <a:lumOff val="15000"/>
                  </a:srgbClr>
                </a:solidFill>
                <a:latin typeface="Century Gothic"/>
                <a:sym typeface="Century Gothic"/>
              </a:rPr>
              <a:t>Permite usar </a:t>
            </a:r>
            <a:r>
              <a:rPr lang="es-ES" sz="1200" b="1" dirty="0">
                <a:solidFill>
                  <a:schemeClr val="accent6"/>
                </a:solidFill>
                <a:latin typeface="Century Gothic"/>
                <a:sym typeface="Century Gothic"/>
              </a:rPr>
              <a:t>submuestreos de croma</a:t>
            </a:r>
            <a:r>
              <a:rPr lang="es-ES" sz="1200" dirty="0">
                <a:solidFill>
                  <a:srgbClr val="000000">
                    <a:lumMod val="85000"/>
                    <a:lumOff val="15000"/>
                  </a:srgbClr>
                </a:solidFill>
                <a:latin typeface="Century Gothic"/>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Insertar el </a:t>
            </a:r>
            <a:r>
              <a:rPr kumimoji="0" lang="es-ES" sz="1200" b="1" i="0" u="none" strike="noStrike" kern="0" cap="none" spc="0" normalizeH="0" baseline="0" noProof="0" dirty="0">
                <a:ln>
                  <a:noFill/>
                </a:ln>
                <a:solidFill>
                  <a:schemeClr val="accent6"/>
                </a:solidFill>
                <a:effectLst/>
                <a:uLnTx/>
                <a:uFillTx/>
                <a:latin typeface="Century Gothic"/>
                <a:cs typeface="Arial"/>
                <a:sym typeface="Century Gothic"/>
              </a:rPr>
              <a:t>efecto de “grano de película” </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típico de cine.</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200" dirty="0">
                <a:solidFill>
                  <a:srgbClr val="000000">
                    <a:lumMod val="85000"/>
                    <a:lumOff val="15000"/>
                  </a:srgbClr>
                </a:solidFill>
                <a:latin typeface="Century Gothic"/>
                <a:sym typeface="Century Gothic"/>
              </a:rPr>
              <a:t>INCONVENIENTE: solo es soportado por </a:t>
            </a:r>
            <a:r>
              <a:rPr lang="es-ES" sz="1200" b="1" dirty="0">
                <a:solidFill>
                  <a:schemeClr val="accent6"/>
                </a:solidFill>
                <a:latin typeface="Century Gothic"/>
                <a:sym typeface="Century Gothic"/>
              </a:rPr>
              <a:t>Chrome</a:t>
            </a:r>
            <a:r>
              <a:rPr lang="es-ES" sz="1200" dirty="0">
                <a:solidFill>
                  <a:srgbClr val="000000">
                    <a:lumMod val="85000"/>
                    <a:lumOff val="15000"/>
                  </a:srgbClr>
                </a:solidFill>
                <a:latin typeface="Century Gothic"/>
                <a:sym typeface="Century Gothic"/>
              </a:rPr>
              <a:t>, </a:t>
            </a:r>
            <a:r>
              <a:rPr lang="es-ES" sz="1200" b="1" dirty="0">
                <a:solidFill>
                  <a:schemeClr val="accent6"/>
                </a:solidFill>
                <a:latin typeface="Century Gothic"/>
                <a:sym typeface="Century Gothic"/>
              </a:rPr>
              <a:t>Mozilla</a:t>
            </a:r>
            <a:r>
              <a:rPr lang="es-ES" sz="1200" dirty="0">
                <a:solidFill>
                  <a:srgbClr val="000000">
                    <a:lumMod val="85000"/>
                    <a:lumOff val="15000"/>
                  </a:srgbClr>
                </a:solidFill>
                <a:latin typeface="Century Gothic"/>
                <a:sym typeface="Century Gothic"/>
              </a:rPr>
              <a:t> </a:t>
            </a:r>
            <a:r>
              <a:rPr lang="es-ES" sz="1200" b="1" dirty="0">
                <a:solidFill>
                  <a:schemeClr val="accent6"/>
                </a:solidFill>
                <a:latin typeface="Century Gothic"/>
                <a:sym typeface="Century Gothic"/>
              </a:rPr>
              <a:t>Firefox</a:t>
            </a:r>
            <a:r>
              <a:rPr lang="es-ES" sz="1200" dirty="0">
                <a:solidFill>
                  <a:srgbClr val="000000">
                    <a:lumMod val="85000"/>
                    <a:lumOff val="15000"/>
                  </a:srgbClr>
                </a:solidFill>
                <a:latin typeface="Century Gothic"/>
                <a:sym typeface="Century Gothic"/>
              </a:rPr>
              <a:t>, </a:t>
            </a:r>
            <a:r>
              <a:rPr lang="es-ES" sz="1200" b="1" dirty="0">
                <a:solidFill>
                  <a:schemeClr val="accent6"/>
                </a:solidFill>
                <a:latin typeface="Century Gothic"/>
                <a:sym typeface="Century Gothic"/>
              </a:rPr>
              <a:t>Opera</a:t>
            </a:r>
            <a:r>
              <a:rPr lang="es-ES" sz="1200" dirty="0">
                <a:solidFill>
                  <a:srgbClr val="000000">
                    <a:lumMod val="85000"/>
                    <a:lumOff val="15000"/>
                  </a:srgbClr>
                </a:solidFill>
                <a:latin typeface="Century Gothic"/>
                <a:sym typeface="Century Gothic"/>
              </a:rPr>
              <a:t> y </a:t>
            </a:r>
            <a:r>
              <a:rPr lang="es-ES" sz="1200" b="1" dirty="0">
                <a:solidFill>
                  <a:schemeClr val="accent6"/>
                </a:solidFill>
                <a:latin typeface="Century Gothic"/>
                <a:sym typeface="Century Gothic"/>
              </a:rPr>
              <a:t>Safari</a:t>
            </a:r>
            <a:r>
              <a:rPr lang="es-ES" sz="1200" dirty="0">
                <a:solidFill>
                  <a:srgbClr val="000000">
                    <a:lumMod val="85000"/>
                    <a:lumOff val="15000"/>
                  </a:srgbClr>
                </a:solidFill>
                <a:latin typeface="Century Gothic"/>
                <a:sym typeface="Century Gothic"/>
              </a:rPr>
              <a:t>.</a:t>
            </a:r>
            <a:endParaRPr kumimoji="0" lang="es-ES" sz="12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200" b="1" i="0" u="none" strike="noStrike" kern="0" cap="none" spc="0" normalizeH="0" baseline="0" noProof="0" dirty="0">
              <a:ln>
                <a:noFill/>
              </a:ln>
              <a:solidFill>
                <a:schemeClr val="accent6"/>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err="1"/>
              <a:t>AVIF</a:t>
            </a:r>
            <a:endParaRPr dirty="0"/>
          </a:p>
        </p:txBody>
      </p:sp>
    </p:spTree>
    <p:extLst>
      <p:ext uri="{BB962C8B-B14F-4D97-AF65-F5344CB8AC3E}">
        <p14:creationId xmlns:p14="http://schemas.microsoft.com/office/powerpoint/2010/main" val="24443540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3" y="4969927"/>
            <a:ext cx="10308913" cy="566738"/>
          </a:xfrm>
          <a:prstGeom prst="rect">
            <a:avLst/>
          </a:prstGeom>
          <a:noFill/>
          <a:ln>
            <a:noFill/>
          </a:ln>
        </p:spPr>
        <p:txBody>
          <a:bodyPr spcFirstLastPara="1" wrap="square" lIns="91425" tIns="45700" rIns="91425" bIns="45700" anchor="b" anchorCtr="0">
            <a:normAutofit fontScale="90000"/>
          </a:bodyPr>
          <a:lstStyle/>
          <a:p>
            <a:pPr lvl="0"/>
            <a:r>
              <a:rPr lang="es-ES" dirty="0"/>
              <a:t>7.2. Características de las imágenes: tamaño, título, textos alternativos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148</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295729"/>
            <a:ext cx="8825658" cy="4180486"/>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600" b="1" i="0" u="none" strike="noStrike" kern="0" cap="none" spc="0" normalizeH="0" baseline="0" noProof="0" dirty="0">
                <a:ln>
                  <a:noFill/>
                </a:ln>
                <a:solidFill>
                  <a:srgbClr val="B31166"/>
                </a:solidFill>
                <a:effectLst/>
                <a:uLnTx/>
                <a:uFillTx/>
                <a:latin typeface="Century Gothic"/>
                <a:cs typeface="Arial"/>
                <a:sym typeface="Century Gothic"/>
              </a:rPr>
              <a:t>Inserción de imágenes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1" i="0" u="none" strike="noStrike" kern="0" cap="none" spc="0" normalizeH="0" baseline="0" noProof="0" dirty="0">
                <a:ln>
                  <a:noFill/>
                </a:ln>
                <a:solidFill>
                  <a:srgbClr val="E9943A"/>
                </a:solidFill>
                <a:effectLst/>
                <a:uLnTx/>
                <a:uFillTx/>
                <a:latin typeface="Century Gothic"/>
                <a:cs typeface="Arial"/>
                <a:sym typeface="Century Gothic"/>
              </a:rPr>
              <a:t>Sintaxis:</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sz="1600" b="1" dirty="0">
              <a:solidFill>
                <a:srgbClr val="E9943A"/>
              </a:solidFill>
              <a:latin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1" i="0" u="none" strike="noStrike" kern="0" cap="none" spc="0" normalizeH="0" baseline="0" noProof="0" dirty="0">
                <a:ln>
                  <a:noFill/>
                </a:ln>
                <a:solidFill>
                  <a:srgbClr val="E9943A"/>
                </a:solidFill>
                <a:effectLst/>
                <a:uLnTx/>
                <a:uFillTx/>
                <a:latin typeface="Century Gothic"/>
                <a:cs typeface="Arial"/>
                <a:sym typeface="Century Gothic"/>
              </a:rPr>
              <a:t>Atributos:</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src</a:t>
            </a:r>
            <a:r>
              <a:rPr lang="es-ES" sz="1600" dirty="0">
                <a:solidFill>
                  <a:schemeClr val="tx1">
                    <a:lumMod val="85000"/>
                    <a:lumOff val="15000"/>
                  </a:schemeClr>
                </a:solidFill>
                <a:latin typeface="Century Gothic"/>
                <a:sym typeface="Century Gothic"/>
              </a:rPr>
              <a:t>: especifica la </a:t>
            </a:r>
            <a:r>
              <a:rPr lang="es-ES" sz="1600" b="1" dirty="0">
                <a:solidFill>
                  <a:schemeClr val="accent6"/>
                </a:solidFill>
                <a:latin typeface="Century Gothic"/>
                <a:sym typeface="Century Gothic"/>
              </a:rPr>
              <a:t>ruta</a:t>
            </a:r>
            <a:r>
              <a:rPr lang="es-ES" sz="1600" dirty="0">
                <a:solidFill>
                  <a:schemeClr val="tx1">
                    <a:lumMod val="85000"/>
                    <a:lumOff val="15000"/>
                  </a:schemeClr>
                </a:solidFill>
                <a:latin typeface="Century Gothic"/>
                <a:sym typeface="Century Gothic"/>
              </a:rPr>
              <a:t> (junto con </a:t>
            </a:r>
            <a:r>
              <a:rPr lang="es-ES" sz="1600" b="1" dirty="0">
                <a:solidFill>
                  <a:schemeClr val="accent6"/>
                </a:solidFill>
                <a:latin typeface="Century Gothic"/>
                <a:sym typeface="Century Gothic"/>
              </a:rPr>
              <a:t>nombre y extensión</a:t>
            </a:r>
            <a:r>
              <a:rPr lang="es-ES" sz="1600" dirty="0">
                <a:solidFill>
                  <a:schemeClr val="tx1">
                    <a:lumMod val="85000"/>
                    <a:lumOff val="15000"/>
                  </a:schemeClr>
                </a:solidFill>
                <a:latin typeface="Century Gothic"/>
                <a:sym typeface="Century Gothic"/>
              </a:rPr>
              <a:t>) donde se ubica la imagen.</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a:solidFill>
                  <a:srgbClr val="00B0F0"/>
                </a:solidFill>
                <a:latin typeface="Century Gothic"/>
                <a:sym typeface="Century Gothic"/>
              </a:rPr>
              <a:t>t</a:t>
            </a: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itle</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indica el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texto</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que aparecerá cuando el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ratón</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se posiciones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sobre la imagen.</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alt</a:t>
            </a:r>
            <a:r>
              <a:rPr lang="es-ES" sz="1600" dirty="0">
                <a:solidFill>
                  <a:schemeClr val="tx1">
                    <a:lumMod val="85000"/>
                    <a:lumOff val="15000"/>
                  </a:schemeClr>
                </a:solidFill>
                <a:latin typeface="Century Gothic"/>
                <a:sym typeface="Century Gothic"/>
              </a:rPr>
              <a:t>: indica </a:t>
            </a:r>
            <a:r>
              <a:rPr lang="es-ES" sz="1600" b="1" dirty="0">
                <a:solidFill>
                  <a:schemeClr val="accent6"/>
                </a:solidFill>
                <a:latin typeface="Century Gothic"/>
                <a:sym typeface="Century Gothic"/>
              </a:rPr>
              <a:t>texto alternativo </a:t>
            </a:r>
            <a:r>
              <a:rPr lang="es-ES" sz="1600" dirty="0">
                <a:solidFill>
                  <a:schemeClr val="tx1">
                    <a:lumMod val="85000"/>
                    <a:lumOff val="15000"/>
                  </a:schemeClr>
                </a:solidFill>
                <a:latin typeface="Century Gothic"/>
                <a:sym typeface="Century Gothic"/>
              </a:rPr>
              <a:t>que se mostrará en caso de que el navegador </a:t>
            </a:r>
            <a:r>
              <a:rPr lang="es-ES" sz="1600" b="1" dirty="0">
                <a:solidFill>
                  <a:schemeClr val="accent6"/>
                </a:solidFill>
                <a:latin typeface="Century Gothic"/>
                <a:sym typeface="Century Gothic"/>
              </a:rPr>
              <a:t>no</a:t>
            </a:r>
            <a:r>
              <a:rPr lang="es-ES" sz="1600" dirty="0">
                <a:solidFill>
                  <a:schemeClr val="tx1">
                    <a:lumMod val="85000"/>
                    <a:lumOff val="15000"/>
                  </a:schemeClr>
                </a:solidFill>
                <a:latin typeface="Century Gothic"/>
                <a:sym typeface="Century Gothic"/>
              </a:rPr>
              <a:t> pueda </a:t>
            </a:r>
            <a:r>
              <a:rPr lang="es-ES" sz="1600" b="1" dirty="0">
                <a:solidFill>
                  <a:schemeClr val="accent6"/>
                </a:solidFill>
                <a:latin typeface="Century Gothic"/>
                <a:sym typeface="Century Gothic"/>
              </a:rPr>
              <a:t>cargar la imagen</a:t>
            </a:r>
            <a:r>
              <a:rPr lang="es-ES" sz="1600" dirty="0">
                <a:solidFill>
                  <a:schemeClr val="tx1">
                    <a:lumMod val="85000"/>
                    <a:lumOff val="15000"/>
                  </a:schemeClr>
                </a:solidFill>
                <a:latin typeface="Century Gothic"/>
                <a:sym typeface="Century Gothic"/>
              </a:rPr>
              <a:t>.</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a:solidFill>
                  <a:srgbClr val="00B0F0"/>
                </a:solidFill>
                <a:latin typeface="Century Gothic"/>
                <a:sym typeface="Century Gothic"/>
              </a:rPr>
              <a:t>w</a:t>
            </a: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idth</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especifica el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ancho</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de la imagen (en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píxeles</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height</a:t>
            </a:r>
            <a:r>
              <a:rPr lang="es-ES" sz="1600" dirty="0">
                <a:solidFill>
                  <a:schemeClr val="tx1">
                    <a:lumMod val="85000"/>
                    <a:lumOff val="15000"/>
                  </a:schemeClr>
                </a:solidFill>
                <a:latin typeface="Century Gothic"/>
                <a:sym typeface="Century Gothic"/>
              </a:rPr>
              <a:t>: especifica el </a:t>
            </a:r>
            <a:r>
              <a:rPr lang="es-ES" sz="1600" b="1" dirty="0">
                <a:solidFill>
                  <a:schemeClr val="accent6"/>
                </a:solidFill>
                <a:latin typeface="Century Gothic"/>
                <a:sym typeface="Century Gothic"/>
              </a:rPr>
              <a:t>alto</a:t>
            </a:r>
            <a:r>
              <a:rPr lang="es-ES" sz="1600" dirty="0">
                <a:solidFill>
                  <a:schemeClr val="tx1">
                    <a:lumMod val="85000"/>
                    <a:lumOff val="15000"/>
                  </a:schemeClr>
                </a:solidFill>
                <a:latin typeface="Century Gothic"/>
                <a:sym typeface="Century Gothic"/>
              </a:rPr>
              <a:t> de la imagen (en </a:t>
            </a:r>
            <a:r>
              <a:rPr lang="es-ES" sz="1600" b="1" dirty="0">
                <a:solidFill>
                  <a:schemeClr val="accent6"/>
                </a:solidFill>
                <a:latin typeface="Century Gothic"/>
                <a:sym typeface="Century Gothic"/>
              </a:rPr>
              <a:t>píxeles</a:t>
            </a:r>
            <a:r>
              <a:rPr lang="es-ES" sz="1600" dirty="0">
                <a:solidFill>
                  <a:schemeClr val="tx1">
                    <a:lumMod val="85000"/>
                    <a:lumOff val="15000"/>
                  </a:schemeClr>
                </a:solidFill>
                <a:latin typeface="Century Gothic"/>
                <a:sym typeface="Century Gothic"/>
              </a:rPr>
              <a:t>).</a:t>
            </a:r>
            <a:endPar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Sintaxis inserción de imágenes</a:t>
            </a:r>
            <a:endParaRPr dirty="0"/>
          </a:p>
        </p:txBody>
      </p:sp>
      <p:sp>
        <p:nvSpPr>
          <p:cNvPr id="2" name="CuadroTexto 1">
            <a:extLst>
              <a:ext uri="{FF2B5EF4-FFF2-40B4-BE49-F238E27FC236}">
                <a16:creationId xmlns:a16="http://schemas.microsoft.com/office/drawing/2014/main" id="{3A187D35-BC60-ECC8-0D5B-A21F8DAE445E}"/>
              </a:ext>
            </a:extLst>
          </p:cNvPr>
          <p:cNvSpPr txBox="1"/>
          <p:nvPr/>
        </p:nvSpPr>
        <p:spPr>
          <a:xfrm>
            <a:off x="2265409" y="1136669"/>
            <a:ext cx="2137257" cy="338554"/>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a:t>
            </a:r>
            <a:r>
              <a:rPr lang="en-US" sz="1600" b="1" dirty="0" err="1">
                <a:solidFill>
                  <a:srgbClr val="00B0F0"/>
                </a:solidFill>
                <a:latin typeface="Century Gothic" panose="020B0502020202020204" pitchFamily="34" charset="0"/>
              </a:rPr>
              <a:t>img</a:t>
            </a:r>
            <a:r>
              <a:rPr lang="en-US" sz="1600" b="1" dirty="0">
                <a:solidFill>
                  <a:srgbClr val="00B0F0"/>
                </a:solidFill>
                <a:latin typeface="Century Gothic" panose="020B0502020202020204" pitchFamily="34" charset="0"/>
              </a:rPr>
              <a:t> </a:t>
            </a:r>
            <a:r>
              <a:rPr lang="en-US" sz="1600" b="1" dirty="0" err="1">
                <a:solidFill>
                  <a:srgbClr val="00B0F0"/>
                </a:solidFill>
                <a:latin typeface="Century Gothic" panose="020B0502020202020204" pitchFamily="34" charset="0"/>
              </a:rPr>
              <a:t>src</a:t>
            </a:r>
            <a:r>
              <a:rPr lang="en-US" sz="1600" b="1" dirty="0">
                <a:solidFill>
                  <a:srgbClr val="00B0F0"/>
                </a:solidFill>
                <a:latin typeface="Century Gothic" panose="020B0502020202020204" pitchFamily="34" charset="0"/>
              </a:rPr>
              <a:t>=“…”/&gt;</a:t>
            </a:r>
            <a:endParaRPr kumimoji="0" lang="es-ES" sz="16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15496755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1493520"/>
            <a:ext cx="8946541" cy="475487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Desea crear un documento HTML (“index.html”) que contenga únicamente una imagen. Escriba el código HTML de dicho documento teniendo en cuenta las siguientes especificaciones:</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La imagen se localiza en una carpeta llamada “</a:t>
            </a:r>
            <a:r>
              <a:rPr lang="es-ES" dirty="0" err="1">
                <a:solidFill>
                  <a:srgbClr val="FFFFFF"/>
                </a:solidFill>
              </a:rPr>
              <a:t>images</a:t>
            </a:r>
            <a:r>
              <a:rPr lang="es-ES" dirty="0">
                <a:solidFill>
                  <a:srgbClr val="FFFFFF"/>
                </a:solidFill>
              </a:rPr>
              <a:t>”, ubicada en el mismo directorio que “index.html”. El nombre del archivo es: “imagen.jpg”.</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Cuando el ratón se posiciones sobre la imagen, aparecerá el texto: ”Dispositivo de medida”.</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Si el navegador no es capaz de visualizar la imagen, se verá en su lugar el siguiente texto: “Imagen de cuatro dispositivos de medida”.</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La imagen si visualizará con las siguientes dimensiones: ancho: 600 píxeles, alto: 150 píxeles.</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El título del documento será: “Ejemplo de documento </a:t>
            </a:r>
            <a:r>
              <a:rPr lang="es-ES" dirty="0" err="1">
                <a:solidFill>
                  <a:srgbClr val="FFFFFF"/>
                </a:solidFill>
              </a:rPr>
              <a:t>html</a:t>
            </a:r>
            <a:r>
              <a:rPr lang="es-ES" dirty="0">
                <a:solidFill>
                  <a:srgbClr val="FFFFFF"/>
                </a:solidFill>
              </a:rPr>
              <a:t> con imagen”.</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El documento será compatible con los caracteres propios de Europa Occidental.</a:t>
            </a:r>
          </a:p>
        </p:txBody>
      </p:sp>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5</a:t>
            </a:r>
          </a:p>
        </p:txBody>
      </p:sp>
    </p:spTree>
    <p:extLst>
      <p:ext uri="{BB962C8B-B14F-4D97-AF65-F5344CB8AC3E}">
        <p14:creationId xmlns:p14="http://schemas.microsoft.com/office/powerpoint/2010/main" val="3684303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2.1. Historia de HTML y </a:t>
            </a:r>
            <a:r>
              <a:rPr lang="es-ES" dirty="0" err="1"/>
              <a:t>XHTML</a:t>
            </a:r>
            <a:r>
              <a:rPr lang="es-ES" dirty="0"/>
              <a:t>. Diferencias entre versiones</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HTML5</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227996"/>
            <a:ext cx="8825659" cy="408383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300" b="1" dirty="0">
                <a:solidFill>
                  <a:srgbClr val="B31166"/>
                </a:solidFill>
                <a:latin typeface="Century Gothic"/>
                <a:ea typeface="Century Gothic"/>
                <a:cs typeface="Century Gothic"/>
                <a:sym typeface="Century Gothic"/>
              </a:rPr>
              <a:t>HTML5</a:t>
            </a:r>
            <a:r>
              <a:rPr lang="es-ES" sz="1300" dirty="0">
                <a:solidFill>
                  <a:schemeClr val="tx1">
                    <a:lumMod val="85000"/>
                    <a:lumOff val="15000"/>
                  </a:schemeClr>
                </a:solidFill>
                <a:latin typeface="Century Gothic"/>
                <a:ea typeface="Century Gothic"/>
                <a:cs typeface="Century Gothic"/>
                <a:sym typeface="Century Gothic"/>
              </a:rPr>
              <a:t>:</a:t>
            </a:r>
            <a:endParaRPr kumimoji="0" lang="es-ES" sz="13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endParaRP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3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En </a:t>
            </a:r>
            <a:r>
              <a:rPr kumimoji="0" lang="es-ES" sz="1300" b="1" i="0" u="none" strike="noStrike" kern="0" cap="none" spc="0" normalizeH="0" baseline="0" noProof="0" dirty="0">
                <a:ln>
                  <a:noFill/>
                </a:ln>
                <a:solidFill>
                  <a:schemeClr val="accent4"/>
                </a:solidFill>
                <a:effectLst/>
                <a:uLnTx/>
                <a:uFillTx/>
                <a:latin typeface="Century Gothic"/>
                <a:cs typeface="Arial"/>
                <a:sym typeface="Arial"/>
              </a:rPr>
              <a:t>2004</a:t>
            </a:r>
            <a:r>
              <a:rPr kumimoji="0" lang="es-ES" sz="13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se constituye la </a:t>
            </a:r>
            <a:r>
              <a:rPr kumimoji="0" lang="es-ES" sz="1300" b="1" i="0" u="none" strike="noStrike" kern="0" cap="none" spc="0" normalizeH="0" baseline="0" noProof="0" dirty="0">
                <a:ln>
                  <a:noFill/>
                </a:ln>
                <a:solidFill>
                  <a:schemeClr val="accent1"/>
                </a:solidFill>
                <a:effectLst/>
                <a:uLnTx/>
                <a:uFillTx/>
                <a:latin typeface="Century Gothic"/>
                <a:cs typeface="Arial"/>
                <a:sym typeface="Arial"/>
              </a:rPr>
              <a:t>WHATWG</a:t>
            </a:r>
            <a:r>
              <a:rPr kumimoji="0" lang="es-ES" sz="13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a:t>
            </a:r>
            <a:r>
              <a:rPr kumimoji="0" lang="es-ES" sz="1300" i="1"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Web </a:t>
            </a:r>
            <a:r>
              <a:rPr kumimoji="0" lang="es-ES" sz="1300" i="1" u="none" strike="noStrike" kern="0" cap="none" spc="0" normalizeH="0" baseline="0" noProof="0" dirty="0" err="1">
                <a:ln>
                  <a:noFill/>
                </a:ln>
                <a:solidFill>
                  <a:schemeClr val="tx1">
                    <a:lumMod val="85000"/>
                    <a:lumOff val="15000"/>
                  </a:schemeClr>
                </a:solidFill>
                <a:effectLst/>
                <a:uLnTx/>
                <a:uFillTx/>
                <a:latin typeface="Century Gothic"/>
                <a:cs typeface="Arial"/>
                <a:sym typeface="Arial"/>
              </a:rPr>
              <a:t>Hypertext</a:t>
            </a:r>
            <a:r>
              <a:rPr kumimoji="0" lang="es-ES" sz="1300" i="1"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a:t>
            </a:r>
            <a:r>
              <a:rPr kumimoji="0" lang="es-ES" sz="1300" i="1" u="none" strike="noStrike" kern="0" cap="none" spc="0" normalizeH="0" baseline="0" noProof="0" dirty="0" err="1">
                <a:ln>
                  <a:noFill/>
                </a:ln>
                <a:solidFill>
                  <a:schemeClr val="tx1">
                    <a:lumMod val="85000"/>
                    <a:lumOff val="15000"/>
                  </a:schemeClr>
                </a:solidFill>
                <a:effectLst/>
                <a:uLnTx/>
                <a:uFillTx/>
                <a:latin typeface="Century Gothic"/>
                <a:cs typeface="Arial"/>
                <a:sym typeface="Arial"/>
              </a:rPr>
              <a:t>Application</a:t>
            </a:r>
            <a:r>
              <a:rPr kumimoji="0" lang="es-ES" sz="1300" i="1"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a:t>
            </a:r>
            <a:r>
              <a:rPr kumimoji="0" lang="es-ES" sz="1300" i="1" u="none" strike="noStrike" kern="0" cap="none" spc="0" normalizeH="0" baseline="0" noProof="0" dirty="0" err="1">
                <a:ln>
                  <a:noFill/>
                </a:ln>
                <a:solidFill>
                  <a:schemeClr val="tx1">
                    <a:lumMod val="85000"/>
                    <a:lumOff val="15000"/>
                  </a:schemeClr>
                </a:solidFill>
                <a:effectLst/>
                <a:uLnTx/>
                <a:uFillTx/>
                <a:latin typeface="Century Gothic"/>
                <a:cs typeface="Arial"/>
                <a:sym typeface="Arial"/>
              </a:rPr>
              <a:t>Technology</a:t>
            </a:r>
            <a:r>
              <a:rPr kumimoji="0" lang="es-ES" sz="1300" i="1"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a:t>
            </a:r>
            <a:r>
              <a:rPr kumimoji="0" lang="es-ES" sz="1300" i="1" u="none" strike="noStrike" kern="0" cap="none" spc="0" normalizeH="0" baseline="0" noProof="0" dirty="0" err="1">
                <a:ln>
                  <a:noFill/>
                </a:ln>
                <a:solidFill>
                  <a:schemeClr val="tx1">
                    <a:lumMod val="85000"/>
                    <a:lumOff val="15000"/>
                  </a:schemeClr>
                </a:solidFill>
                <a:effectLst/>
                <a:uLnTx/>
                <a:uFillTx/>
                <a:latin typeface="Century Gothic"/>
                <a:cs typeface="Arial"/>
                <a:sym typeface="Arial"/>
              </a:rPr>
              <a:t>Working</a:t>
            </a:r>
            <a:r>
              <a:rPr kumimoji="0" lang="es-ES" sz="13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al margen de la W3C, promovida por Apple, Opera, Google, Mozilla, etc.</a:t>
            </a:r>
          </a:p>
          <a:p>
            <a:pPr marL="1084263"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dirty="0">
                <a:solidFill>
                  <a:schemeClr val="tx1">
                    <a:lumMod val="85000"/>
                    <a:lumOff val="15000"/>
                  </a:schemeClr>
                </a:solidFill>
                <a:latin typeface="Century Gothic"/>
              </a:rPr>
              <a:t>Desarrolló una </a:t>
            </a:r>
            <a:r>
              <a:rPr lang="es-ES" sz="1300" b="1" dirty="0">
                <a:solidFill>
                  <a:schemeClr val="accent5"/>
                </a:solidFill>
                <a:latin typeface="Century Gothic"/>
              </a:rPr>
              <a:t>nueva versión del estándar</a:t>
            </a:r>
            <a:r>
              <a:rPr lang="es-ES" sz="1300" dirty="0">
                <a:solidFill>
                  <a:schemeClr val="tx1">
                    <a:lumMod val="85000"/>
                    <a:lumOff val="15000"/>
                  </a:schemeClr>
                </a:solidFill>
                <a:latin typeface="Century Gothic"/>
              </a:rPr>
              <a:t>:</a:t>
            </a:r>
          </a:p>
          <a:p>
            <a:pPr marL="1346200"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dirty="0">
                <a:solidFill>
                  <a:schemeClr val="tx1">
                    <a:lumMod val="85000"/>
                    <a:lumOff val="15000"/>
                  </a:schemeClr>
                </a:solidFill>
                <a:latin typeface="Century Gothic"/>
              </a:rPr>
              <a:t>Desde el </a:t>
            </a:r>
            <a:r>
              <a:rPr lang="es-ES" sz="1300" b="1" dirty="0">
                <a:solidFill>
                  <a:schemeClr val="accent5"/>
                </a:solidFill>
                <a:latin typeface="Century Gothic"/>
              </a:rPr>
              <a:t>punto de vista práctico </a:t>
            </a:r>
            <a:r>
              <a:rPr lang="es-ES" sz="1300" dirty="0">
                <a:solidFill>
                  <a:schemeClr val="tx1">
                    <a:lumMod val="85000"/>
                    <a:lumOff val="15000"/>
                  </a:schemeClr>
                </a:solidFill>
                <a:latin typeface="Century Gothic"/>
              </a:rPr>
              <a:t>(no académico como la W3C).</a:t>
            </a:r>
          </a:p>
          <a:p>
            <a:pPr marL="1346200"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300" dirty="0">
                <a:solidFill>
                  <a:schemeClr val="tx1">
                    <a:lumMod val="85000"/>
                    <a:lumOff val="15000"/>
                  </a:schemeClr>
                </a:solidFill>
                <a:latin typeface="Century Gothic"/>
              </a:rPr>
              <a:t>La llamó HTML5.</a:t>
            </a:r>
          </a:p>
          <a:p>
            <a:pPr marL="625475" lvl="2" indent="-342900">
              <a:spcBef>
                <a:spcPts val="1000"/>
              </a:spcBef>
              <a:buClr>
                <a:srgbClr val="B31166"/>
              </a:buClr>
              <a:buSzPts val="1440"/>
              <a:buFont typeface="Arial" panose="020B0604020202020204" pitchFamily="34" charset="0"/>
              <a:buChar char="•"/>
              <a:defRPr/>
            </a:pPr>
            <a:r>
              <a:rPr lang="es-ES" sz="1300" dirty="0">
                <a:solidFill>
                  <a:schemeClr val="tx1">
                    <a:lumMod val="85000"/>
                    <a:lumOff val="15000"/>
                  </a:schemeClr>
                </a:solidFill>
                <a:latin typeface="Century Gothic"/>
              </a:rPr>
              <a:t>En </a:t>
            </a:r>
            <a:r>
              <a:rPr lang="es-ES" sz="1300" b="1" dirty="0">
                <a:solidFill>
                  <a:schemeClr val="accent4"/>
                </a:solidFill>
                <a:latin typeface="Century Gothic"/>
              </a:rPr>
              <a:t>2007</a:t>
            </a:r>
            <a:r>
              <a:rPr lang="es-ES" sz="1300" dirty="0">
                <a:solidFill>
                  <a:schemeClr val="tx1">
                    <a:lumMod val="85000"/>
                    <a:lumOff val="15000"/>
                  </a:schemeClr>
                </a:solidFill>
                <a:latin typeface="Century Gothic"/>
              </a:rPr>
              <a:t>, </a:t>
            </a:r>
            <a:r>
              <a:rPr lang="es-ES" sz="1300" b="1" dirty="0">
                <a:solidFill>
                  <a:schemeClr val="accent5"/>
                </a:solidFill>
                <a:latin typeface="Century Gothic"/>
              </a:rPr>
              <a:t>W3C reconoció </a:t>
            </a:r>
            <a:r>
              <a:rPr lang="es-ES" sz="1300" dirty="0">
                <a:solidFill>
                  <a:schemeClr val="tx1">
                    <a:lumMod val="85000"/>
                    <a:lumOff val="15000"/>
                  </a:schemeClr>
                </a:solidFill>
                <a:latin typeface="Century Gothic"/>
              </a:rPr>
              <a:t>este trabajo y lo utilizó como base para su propia actividad.</a:t>
            </a:r>
          </a:p>
          <a:p>
            <a:pPr marL="625475" lvl="2" indent="-342900">
              <a:spcBef>
                <a:spcPts val="1000"/>
              </a:spcBef>
              <a:buClr>
                <a:srgbClr val="B31166"/>
              </a:buClr>
              <a:buSzPts val="1440"/>
              <a:buFont typeface="Arial" panose="020B0604020202020204" pitchFamily="34" charset="0"/>
              <a:buChar char="•"/>
              <a:defRPr/>
            </a:pPr>
            <a:r>
              <a:rPr lang="es-ES" sz="1300" dirty="0">
                <a:solidFill>
                  <a:schemeClr val="tx1">
                    <a:lumMod val="85000"/>
                    <a:lumOff val="15000"/>
                  </a:schemeClr>
                </a:solidFill>
                <a:latin typeface="Century Gothic"/>
              </a:rPr>
              <a:t>Em </a:t>
            </a:r>
            <a:r>
              <a:rPr lang="es-ES" sz="1300" b="1" dirty="0">
                <a:solidFill>
                  <a:schemeClr val="accent4"/>
                </a:solidFill>
                <a:latin typeface="Century Gothic"/>
              </a:rPr>
              <a:t>2009</a:t>
            </a:r>
            <a:r>
              <a:rPr lang="es-ES" sz="1300" dirty="0">
                <a:solidFill>
                  <a:schemeClr val="tx1">
                    <a:lumMod val="85000"/>
                    <a:lumOff val="15000"/>
                  </a:schemeClr>
                </a:solidFill>
                <a:latin typeface="Century Gothic"/>
              </a:rPr>
              <a:t> </a:t>
            </a:r>
            <a:r>
              <a:rPr lang="es-ES" sz="1300" dirty="0" err="1">
                <a:solidFill>
                  <a:schemeClr val="tx1">
                    <a:lumMod val="85000"/>
                    <a:lumOff val="15000"/>
                  </a:schemeClr>
                </a:solidFill>
                <a:latin typeface="Century Gothic"/>
              </a:rPr>
              <a:t>WHATWG</a:t>
            </a:r>
            <a:r>
              <a:rPr lang="es-ES" sz="1300" dirty="0">
                <a:solidFill>
                  <a:schemeClr val="tx1">
                    <a:lumMod val="85000"/>
                    <a:lumOff val="15000"/>
                  </a:schemeClr>
                </a:solidFill>
                <a:latin typeface="Century Gothic"/>
              </a:rPr>
              <a:t> publicó la </a:t>
            </a:r>
            <a:r>
              <a:rPr lang="es-ES" sz="1300" b="1" dirty="0">
                <a:solidFill>
                  <a:schemeClr val="accent5"/>
                </a:solidFill>
                <a:latin typeface="Century Gothic"/>
              </a:rPr>
              <a:t>última versión</a:t>
            </a:r>
            <a:r>
              <a:rPr lang="es-ES" sz="1300" dirty="0">
                <a:solidFill>
                  <a:schemeClr val="tx1">
                    <a:lumMod val="85000"/>
                    <a:lumOff val="15000"/>
                  </a:schemeClr>
                </a:solidFill>
                <a:latin typeface="Century Gothic"/>
              </a:rPr>
              <a:t>.</a:t>
            </a:r>
          </a:p>
          <a:p>
            <a:pPr marL="625475" lvl="2" indent="-342900">
              <a:spcBef>
                <a:spcPts val="1000"/>
              </a:spcBef>
              <a:buClr>
                <a:srgbClr val="B31166"/>
              </a:buClr>
              <a:buSzPts val="1440"/>
              <a:buFont typeface="Arial" panose="020B0604020202020204" pitchFamily="34" charset="0"/>
              <a:buChar char="•"/>
              <a:defRPr/>
            </a:pPr>
            <a:r>
              <a:rPr lang="es-ES" sz="1300" b="1" dirty="0">
                <a:solidFill>
                  <a:schemeClr val="accent4"/>
                </a:solidFill>
                <a:latin typeface="Century Gothic"/>
              </a:rPr>
              <a:t>HTML5</a:t>
            </a:r>
            <a:r>
              <a:rPr lang="es-ES" sz="1300" dirty="0">
                <a:solidFill>
                  <a:schemeClr val="tx1">
                    <a:lumMod val="85000"/>
                    <a:lumOff val="15000"/>
                  </a:schemeClr>
                </a:solidFill>
                <a:latin typeface="Century Gothic"/>
              </a:rPr>
              <a:t>:</a:t>
            </a:r>
          </a:p>
          <a:p>
            <a:pPr marL="982663" lvl="2" indent="-342900">
              <a:spcBef>
                <a:spcPts val="1000"/>
              </a:spcBef>
              <a:buClr>
                <a:srgbClr val="B31166"/>
              </a:buClr>
              <a:buSzPts val="1440"/>
              <a:buFont typeface="Arial" panose="020B0604020202020204" pitchFamily="34" charset="0"/>
              <a:buChar char="•"/>
              <a:defRPr/>
            </a:pPr>
            <a:r>
              <a:rPr lang="es-ES" sz="1300" b="1" dirty="0">
                <a:solidFill>
                  <a:schemeClr val="accent5"/>
                </a:solidFill>
                <a:latin typeface="Century Gothic"/>
              </a:rPr>
              <a:t>No cambia </a:t>
            </a:r>
            <a:r>
              <a:rPr lang="es-ES" sz="1300" dirty="0">
                <a:solidFill>
                  <a:schemeClr val="tx1">
                    <a:lumMod val="85000"/>
                    <a:lumOff val="15000"/>
                  </a:schemeClr>
                </a:solidFill>
                <a:latin typeface="Century Gothic"/>
              </a:rPr>
              <a:t>el lenguaje en lo </a:t>
            </a:r>
            <a:r>
              <a:rPr lang="es-ES" sz="1300" b="1" dirty="0">
                <a:solidFill>
                  <a:schemeClr val="accent5"/>
                </a:solidFill>
                <a:latin typeface="Century Gothic"/>
              </a:rPr>
              <a:t>esencial</a:t>
            </a:r>
            <a:r>
              <a:rPr lang="es-ES" sz="1300" dirty="0">
                <a:solidFill>
                  <a:schemeClr val="tx1">
                    <a:lumMod val="85000"/>
                    <a:lumOff val="15000"/>
                  </a:schemeClr>
                </a:solidFill>
                <a:latin typeface="Century Gothic"/>
              </a:rPr>
              <a:t>.</a:t>
            </a:r>
          </a:p>
          <a:p>
            <a:pPr marL="982663" lvl="2" indent="-342900">
              <a:spcBef>
                <a:spcPts val="1000"/>
              </a:spcBef>
              <a:buClr>
                <a:srgbClr val="B31166"/>
              </a:buClr>
              <a:buSzPts val="1440"/>
              <a:buFont typeface="Arial" panose="020B0604020202020204" pitchFamily="34" charset="0"/>
              <a:buChar char="•"/>
              <a:defRPr/>
            </a:pPr>
            <a:r>
              <a:rPr lang="es-ES" sz="1300" b="1" dirty="0">
                <a:solidFill>
                  <a:schemeClr val="accent5"/>
                </a:solidFill>
                <a:latin typeface="Century Gothic"/>
              </a:rPr>
              <a:t>Introdujo</a:t>
            </a:r>
            <a:r>
              <a:rPr lang="es-ES" sz="1300" dirty="0">
                <a:solidFill>
                  <a:schemeClr val="tx1">
                    <a:lumMod val="85000"/>
                    <a:lumOff val="15000"/>
                  </a:schemeClr>
                </a:solidFill>
                <a:latin typeface="Century Gothic"/>
              </a:rPr>
              <a:t> elementos multimedia como </a:t>
            </a:r>
            <a:r>
              <a:rPr lang="es-ES" sz="1300" b="1" dirty="0">
                <a:solidFill>
                  <a:schemeClr val="accent5"/>
                </a:solidFill>
                <a:latin typeface="Century Gothic"/>
              </a:rPr>
              <a:t>vídeo y audio</a:t>
            </a:r>
            <a:r>
              <a:rPr lang="es-ES" sz="1300" dirty="0">
                <a:solidFill>
                  <a:schemeClr val="tx1">
                    <a:lumMod val="85000"/>
                    <a:lumOff val="15000"/>
                  </a:schemeClr>
                </a:solidFill>
                <a:latin typeface="Century Gothic"/>
              </a:rPr>
              <a:t>.</a:t>
            </a:r>
          </a:p>
          <a:p>
            <a:pPr marL="982663" lvl="2" indent="-342900">
              <a:spcBef>
                <a:spcPts val="1000"/>
              </a:spcBef>
              <a:buClr>
                <a:srgbClr val="B31166"/>
              </a:buClr>
              <a:buSzPts val="1440"/>
              <a:buFont typeface="Arial" panose="020B0604020202020204" pitchFamily="34" charset="0"/>
              <a:buChar char="•"/>
              <a:defRPr/>
            </a:pPr>
            <a:r>
              <a:rPr lang="es-ES" sz="1300" dirty="0">
                <a:solidFill>
                  <a:schemeClr val="tx1">
                    <a:lumMod val="85000"/>
                    <a:lumOff val="15000"/>
                  </a:schemeClr>
                </a:solidFill>
                <a:latin typeface="Century Gothic"/>
              </a:rPr>
              <a:t>Inclusión en el </a:t>
            </a:r>
            <a:r>
              <a:rPr lang="es-ES" sz="1300" b="1" dirty="0">
                <a:solidFill>
                  <a:schemeClr val="accent5"/>
                </a:solidFill>
                <a:latin typeface="Century Gothic"/>
              </a:rPr>
              <a:t>estándar el DOM </a:t>
            </a:r>
            <a:r>
              <a:rPr lang="es-ES" sz="1300" dirty="0">
                <a:solidFill>
                  <a:schemeClr val="tx1">
                    <a:lumMod val="85000"/>
                    <a:lumOff val="15000"/>
                  </a:schemeClr>
                </a:solidFill>
                <a:latin typeface="Century Gothic"/>
              </a:rPr>
              <a:t>(</a:t>
            </a:r>
            <a:r>
              <a:rPr lang="es-ES" sz="1300" i="1" dirty="0" err="1">
                <a:solidFill>
                  <a:schemeClr val="tx1">
                    <a:lumMod val="85000"/>
                    <a:lumOff val="15000"/>
                  </a:schemeClr>
                </a:solidFill>
                <a:latin typeface="Century Gothic"/>
              </a:rPr>
              <a:t>Document</a:t>
            </a:r>
            <a:r>
              <a:rPr lang="es-ES" sz="1300" i="1" dirty="0">
                <a:solidFill>
                  <a:schemeClr val="tx1">
                    <a:lumMod val="85000"/>
                    <a:lumOff val="15000"/>
                  </a:schemeClr>
                </a:solidFill>
                <a:latin typeface="Century Gothic"/>
              </a:rPr>
              <a:t> </a:t>
            </a:r>
            <a:r>
              <a:rPr lang="es-ES" sz="1300" i="1" dirty="0" err="1">
                <a:solidFill>
                  <a:schemeClr val="tx1">
                    <a:lumMod val="85000"/>
                    <a:lumOff val="15000"/>
                  </a:schemeClr>
                </a:solidFill>
                <a:latin typeface="Century Gothic"/>
              </a:rPr>
              <a:t>Object</a:t>
            </a:r>
            <a:r>
              <a:rPr lang="es-ES" sz="1300" i="1" dirty="0">
                <a:solidFill>
                  <a:schemeClr val="tx1">
                    <a:lumMod val="85000"/>
                    <a:lumOff val="15000"/>
                  </a:schemeClr>
                </a:solidFill>
                <a:latin typeface="Century Gothic"/>
              </a:rPr>
              <a:t> </a:t>
            </a:r>
            <a:r>
              <a:rPr lang="es-ES" sz="1300" i="1" dirty="0" err="1">
                <a:solidFill>
                  <a:schemeClr val="tx1">
                    <a:lumMod val="85000"/>
                    <a:lumOff val="15000"/>
                  </a:schemeClr>
                </a:solidFill>
                <a:latin typeface="Century Gothic"/>
              </a:rPr>
              <a:t>Model</a:t>
            </a:r>
            <a:r>
              <a:rPr lang="es-ES" sz="1300" dirty="0">
                <a:solidFill>
                  <a:schemeClr val="tx1">
                    <a:lumMod val="85000"/>
                    <a:lumOff val="15000"/>
                  </a:schemeClr>
                </a:solidFill>
                <a:latin typeface="Century Gothic"/>
              </a:rPr>
              <a:t>).</a:t>
            </a:r>
          </a:p>
          <a:p>
            <a:pPr marL="982663" lvl="2" indent="-342900">
              <a:spcBef>
                <a:spcPts val="1000"/>
              </a:spcBef>
              <a:buClr>
                <a:srgbClr val="B31166"/>
              </a:buClr>
              <a:buSzPts val="1440"/>
              <a:buFont typeface="Arial" panose="020B0604020202020204" pitchFamily="34" charset="0"/>
              <a:buChar char="•"/>
              <a:defRPr/>
            </a:pPr>
            <a:r>
              <a:rPr lang="es-ES" sz="1300" b="1" dirty="0">
                <a:solidFill>
                  <a:schemeClr val="accent6"/>
                </a:solidFill>
                <a:latin typeface="Century Gothic"/>
              </a:rPr>
              <a:t>No todos los navegadores actuales soportan los elementos y funcionalidades de HTML5.</a:t>
            </a:r>
          </a:p>
          <a:p>
            <a:pPr marL="282575" marR="0" lvl="2" algn="l" defTabSz="914400" rtl="0" eaLnBrk="1" fontAlgn="auto" latinLnBrk="0" hangingPunct="1">
              <a:lnSpc>
                <a:spcPct val="100000"/>
              </a:lnSpc>
              <a:spcBef>
                <a:spcPts val="1000"/>
              </a:spcBef>
              <a:spcAft>
                <a:spcPts val="0"/>
              </a:spcAft>
              <a:buClr>
                <a:srgbClr val="B31166"/>
              </a:buClr>
              <a:buSzPts val="1440"/>
              <a:tabLst/>
              <a:defRPr/>
            </a:pPr>
            <a:endParaRPr lang="es-ES" sz="1300" dirty="0">
              <a:solidFill>
                <a:schemeClr val="tx1">
                  <a:lumMod val="85000"/>
                  <a:lumOff val="15000"/>
                </a:schemeClr>
              </a:solidFill>
              <a:latin typeface="Century Gothic"/>
            </a:endParaRPr>
          </a:p>
        </p:txBody>
      </p:sp>
    </p:spTree>
    <p:extLst>
      <p:ext uri="{BB962C8B-B14F-4D97-AF65-F5344CB8AC3E}">
        <p14:creationId xmlns:p14="http://schemas.microsoft.com/office/powerpoint/2010/main" val="24729261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579120"/>
            <a:ext cx="10596743" cy="598315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C52C190-ED74-865B-0F1F-03C7991E7AE7}"/>
              </a:ext>
            </a:extLst>
          </p:cNvPr>
          <p:cNvSpPr txBox="1"/>
          <p:nvPr/>
        </p:nvSpPr>
        <p:spPr>
          <a:xfrm>
            <a:off x="1093961" y="1176867"/>
            <a:ext cx="10004076" cy="3139321"/>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&gt;Ejemplo de documento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con una imagen&lt;/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896938"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img</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scr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images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/imagen.jpg”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=“Dispositivos de medida”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alt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=“Imagen de cuatro dispositivos de medida”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width</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=“600”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height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=“150”/&gt;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pic>
        <p:nvPicPr>
          <p:cNvPr id="7" name="Imagen 6">
            <a:extLst>
              <a:ext uri="{FF2B5EF4-FFF2-40B4-BE49-F238E27FC236}">
                <a16:creationId xmlns:a16="http://schemas.microsoft.com/office/drawing/2014/main" id="{8F5C71CF-E3FE-715D-2526-3955BAF4971E}"/>
              </a:ext>
            </a:extLst>
          </p:cNvPr>
          <p:cNvPicPr>
            <a:picLocks noChangeAspect="1"/>
          </p:cNvPicPr>
          <p:nvPr/>
        </p:nvPicPr>
        <p:blipFill rotWithShape="1">
          <a:blip r:embed="rId2"/>
          <a:srcRect b="65538"/>
          <a:stretch/>
        </p:blipFill>
        <p:spPr>
          <a:xfrm>
            <a:off x="1093961" y="4479388"/>
            <a:ext cx="10004075" cy="1938346"/>
          </a:xfrm>
          <a:prstGeom prst="rect">
            <a:avLst/>
          </a:prstGeom>
          <a:ln>
            <a:solidFill>
              <a:schemeClr val="tx1">
                <a:lumMod val="85000"/>
                <a:lumOff val="15000"/>
              </a:schemeClr>
            </a:solidFill>
          </a:ln>
        </p:spPr>
      </p:pic>
    </p:spTree>
    <p:extLst>
      <p:ext uri="{BB962C8B-B14F-4D97-AF65-F5344CB8AC3E}">
        <p14:creationId xmlns:p14="http://schemas.microsoft.com/office/powerpoint/2010/main" val="20531416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19</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Modifique el código del documento de la aplicación práctica anterior tenido en cuenta que ahora la imagen se ubica en el mismo directorio que “index.html”.</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151</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9980155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6344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680519" y="1703606"/>
            <a:ext cx="7006281" cy="584775"/>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img</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scr</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=“imagen.jpg” title=“</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Dispositivos</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medida</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alt=“Imagen de cuatro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dispositivos</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medida</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width=“600” height=“150”/&gt;</a:t>
            </a:r>
          </a:p>
        </p:txBody>
      </p:sp>
    </p:spTree>
    <p:extLst>
      <p:ext uri="{BB962C8B-B14F-4D97-AF65-F5344CB8AC3E}">
        <p14:creationId xmlns:p14="http://schemas.microsoft.com/office/powerpoint/2010/main" val="34377937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20</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Identifique y corrija los errores que se han cometido al escribir la siguiente línea de código:</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153</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A35A24EE-8B5A-BAE0-2661-8DC8D9D0B674}"/>
              </a:ext>
            </a:extLst>
          </p:cNvPr>
          <p:cNvSpPr txBox="1"/>
          <p:nvPr/>
        </p:nvSpPr>
        <p:spPr>
          <a:xfrm>
            <a:off x="2142149" y="3013501"/>
            <a:ext cx="7238918"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entury Gothic" panose="020B0502020202020204" pitchFamily="34" charset="0"/>
                <a:cs typeface="Arial"/>
                <a:sym typeface="Arial"/>
              </a:rPr>
              <a:t>&lt;</a:t>
            </a:r>
            <a:r>
              <a:rPr kumimoji="0" lang="en-US" sz="1800" b="0" i="0" u="none" strike="noStrike" kern="0" cap="none" spc="0" normalizeH="0" baseline="0" noProof="0" dirty="0" err="1">
                <a:ln>
                  <a:noFill/>
                </a:ln>
                <a:solidFill>
                  <a:schemeClr val="bg1"/>
                </a:solidFill>
                <a:effectLst/>
                <a:uLnTx/>
                <a:uFillTx/>
                <a:latin typeface="Century Gothic" panose="020B0502020202020204" pitchFamily="34" charset="0"/>
                <a:cs typeface="Arial"/>
                <a:sym typeface="Arial"/>
              </a:rPr>
              <a:t>img</a:t>
            </a:r>
            <a:r>
              <a:rPr kumimoji="0" lang="en-US" sz="1800" b="0" i="0" u="none" strike="noStrike" kern="0" cap="none" spc="0" normalizeH="0" baseline="0" noProof="0" dirty="0">
                <a:ln>
                  <a:noFill/>
                </a:ln>
                <a:solidFill>
                  <a:schemeClr val="bg1"/>
                </a:solidFill>
                <a:effectLst/>
                <a:uLnTx/>
                <a:uFillTx/>
                <a:latin typeface="Century Gothic" panose="020B0502020202020204" pitchFamily="34" charset="0"/>
                <a:cs typeface="Arial"/>
                <a:sym typeface="Arial"/>
              </a:rPr>
              <a:t> </a:t>
            </a:r>
            <a:r>
              <a:rPr kumimoji="0" lang="en-US" sz="1800" b="0" i="0" u="none" strike="noStrike" kern="0" cap="none" spc="0" normalizeH="0" baseline="0" noProof="0" dirty="0" err="1">
                <a:ln>
                  <a:noFill/>
                </a:ln>
                <a:solidFill>
                  <a:schemeClr val="bg1"/>
                </a:solidFill>
                <a:effectLst/>
                <a:uLnTx/>
                <a:uFillTx/>
                <a:latin typeface="Century Gothic" panose="020B0502020202020204" pitchFamily="34" charset="0"/>
                <a:cs typeface="Arial"/>
                <a:sym typeface="Arial"/>
              </a:rPr>
              <a:t>href</a:t>
            </a:r>
            <a:r>
              <a:rPr kumimoji="0" lang="en-US" sz="1800" b="0" i="0" u="none" strike="noStrike" kern="0" cap="none" spc="0" normalizeH="0" baseline="0" noProof="0" dirty="0">
                <a:ln>
                  <a:noFill/>
                </a:ln>
                <a:solidFill>
                  <a:schemeClr val="bg1"/>
                </a:solidFill>
                <a:effectLst/>
                <a:uLnTx/>
                <a:uFillTx/>
                <a:latin typeface="Century Gothic" panose="020B0502020202020204" pitchFamily="34" charset="0"/>
                <a:cs typeface="Arial"/>
                <a:sym typeface="Arial"/>
              </a:rPr>
              <a:t>=“imagen.mp3” title=“</a:t>
            </a:r>
            <a:r>
              <a:rPr kumimoji="0" lang="en-US" sz="1800" b="0" i="0" u="none" strike="noStrike" kern="0" cap="none" spc="0" normalizeH="0" baseline="0" noProof="0" dirty="0" err="1">
                <a:ln>
                  <a:noFill/>
                </a:ln>
                <a:solidFill>
                  <a:schemeClr val="bg1"/>
                </a:solidFill>
                <a:effectLst/>
                <a:uLnTx/>
                <a:uFillTx/>
                <a:latin typeface="Century Gothic" panose="020B0502020202020204" pitchFamily="34" charset="0"/>
                <a:cs typeface="Arial"/>
                <a:sym typeface="Arial"/>
              </a:rPr>
              <a:t>Título</a:t>
            </a:r>
            <a:r>
              <a:rPr kumimoji="0" lang="en-US" sz="1800" b="0" i="0" u="none" strike="noStrike" kern="0" cap="none" spc="0" normalizeH="0" baseline="0" noProof="0" dirty="0">
                <a:ln>
                  <a:noFill/>
                </a:ln>
                <a:solidFill>
                  <a:schemeClr val="bg1"/>
                </a:solidFill>
                <a:effectLst/>
                <a:uLnTx/>
                <a:uFillTx/>
                <a:latin typeface="Century Gothic" panose="020B0502020202020204" pitchFamily="34" charset="0"/>
                <a:cs typeface="Arial"/>
                <a:sym typeface="Arial"/>
              </a:rPr>
              <a:t> de la imagen”&gt;&lt;/</a:t>
            </a:r>
            <a:r>
              <a:rPr kumimoji="0" lang="en-US" sz="1800" b="0" i="0" u="none" strike="noStrike" kern="0" cap="none" spc="0" normalizeH="0" baseline="0" noProof="0" dirty="0" err="1">
                <a:ln>
                  <a:noFill/>
                </a:ln>
                <a:solidFill>
                  <a:schemeClr val="bg1"/>
                </a:solidFill>
                <a:effectLst/>
                <a:uLnTx/>
                <a:uFillTx/>
                <a:latin typeface="Century Gothic" panose="020B0502020202020204" pitchFamily="34" charset="0"/>
                <a:cs typeface="Arial"/>
                <a:sym typeface="Arial"/>
              </a:rPr>
              <a:t>img</a:t>
            </a:r>
            <a:r>
              <a:rPr kumimoji="0" lang="en-US" sz="1800" b="0" i="0" u="none" strike="noStrike" kern="0" cap="none" spc="0" normalizeH="0" baseline="0" noProof="0" dirty="0">
                <a:ln>
                  <a:noFill/>
                </a:ln>
                <a:solidFill>
                  <a:schemeClr val="bg1"/>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0236280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6344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2319117" y="1703606"/>
            <a:ext cx="6367683" cy="36933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img</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src</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=“imagen.</a:t>
            </a:r>
            <a:r>
              <a:rPr kumimoji="0" lang="en-U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jpg</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title=“</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Título</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imagen</a:t>
            </a:r>
            <a:r>
              <a:rPr kumimoji="0" lang="en-US" sz="180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cs typeface="Arial"/>
                <a:sym typeface="Arial"/>
              </a:rPr>
              <a:t>”</a:t>
            </a:r>
            <a:r>
              <a:rPr kumimoji="0" lang="en-U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4776492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7.3. Enlaces en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155</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474133"/>
            <a:ext cx="8825658" cy="400208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600" b="1" i="0" u="none" strike="noStrike" kern="0" cap="none" spc="0" normalizeH="0" baseline="0" noProof="0" dirty="0">
                <a:ln>
                  <a:noFill/>
                </a:ln>
                <a:solidFill>
                  <a:srgbClr val="B31166"/>
                </a:solidFill>
                <a:effectLst/>
                <a:uLnTx/>
                <a:uFillTx/>
                <a:latin typeface="Century Gothic"/>
                <a:cs typeface="Arial"/>
                <a:sym typeface="Century Gothic"/>
              </a:rPr>
              <a:t>Mapas de imágenes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600" b="1" i="0" u="none" strike="noStrike" kern="0" cap="none" spc="0" normalizeH="0" baseline="0" noProof="0" dirty="0">
                <a:ln>
                  <a:noFill/>
                </a:ln>
                <a:solidFill>
                  <a:schemeClr val="accent4"/>
                </a:solidFill>
                <a:effectLst/>
                <a:uLnTx/>
                <a:uFillTx/>
                <a:latin typeface="Century Gothic"/>
                <a:cs typeface="Arial"/>
                <a:sym typeface="Century Gothic"/>
              </a:rPr>
              <a:t>imágenes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dentro de las cuales se han establecido </a:t>
            </a:r>
            <a:r>
              <a:rPr kumimoji="0" lang="es-ES" sz="1600" b="1" i="0" u="none" strike="noStrike" kern="0" cap="none" spc="0" normalizeH="0" baseline="0" noProof="0" dirty="0">
                <a:ln>
                  <a:noFill/>
                </a:ln>
                <a:solidFill>
                  <a:schemeClr val="accent5"/>
                </a:solidFill>
                <a:effectLst/>
                <a:uLnTx/>
                <a:uFillTx/>
                <a:latin typeface="Century Gothic"/>
                <a:cs typeface="Arial"/>
                <a:sym typeface="Century Gothic"/>
              </a:rPr>
              <a:t>enlaces o áreas de clic</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 las cuales se les puede </a:t>
            </a:r>
            <a:r>
              <a:rPr kumimoji="0" lang="es-ES" sz="1600" b="1" i="0" u="none" strike="noStrike" kern="0" cap="none" spc="0" normalizeH="0" baseline="0" noProof="0" dirty="0">
                <a:ln>
                  <a:noFill/>
                </a:ln>
                <a:solidFill>
                  <a:schemeClr val="accent5"/>
                </a:solidFill>
                <a:effectLst/>
                <a:uLnTx/>
                <a:uFillTx/>
                <a:latin typeface="Century Gothic"/>
                <a:cs typeface="Arial"/>
                <a:sym typeface="Century Gothic"/>
              </a:rPr>
              <a:t>asociar una URL </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como si se tratara de vínculos tradicionales.</a:t>
            </a:r>
            <a:endParaRPr lang="es-ES" sz="1600" dirty="0">
              <a:solidFill>
                <a:srgbClr val="000000">
                  <a:lumMod val="85000"/>
                  <a:lumOff val="15000"/>
                </a:srgbClr>
              </a:solidFill>
              <a:latin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600" b="1" dirty="0">
                <a:solidFill>
                  <a:schemeClr val="accent4"/>
                </a:solidFill>
                <a:latin typeface="Century Gothic"/>
                <a:sym typeface="Century Gothic"/>
              </a:rPr>
              <a:t>Para crearlo </a:t>
            </a:r>
            <a:r>
              <a:rPr lang="es-ES" sz="1600" dirty="0">
                <a:solidFill>
                  <a:srgbClr val="000000">
                    <a:lumMod val="85000"/>
                    <a:lumOff val="15000"/>
                  </a:srgbClr>
                </a:solidFill>
                <a:latin typeface="Century Gothic"/>
                <a:sym typeface="Century Gothic"/>
              </a:rPr>
              <a:t>se utiliza la directiva </a:t>
            </a:r>
            <a:r>
              <a:rPr lang="es-ES" sz="1600" b="1" dirty="0">
                <a:solidFill>
                  <a:srgbClr val="00B0F0"/>
                </a:solidFill>
                <a:latin typeface="Century Gothic"/>
                <a:sym typeface="Century Gothic"/>
              </a:rPr>
              <a:t>&lt;</a:t>
            </a:r>
            <a:r>
              <a:rPr lang="es-ES" sz="1600" b="1" dirty="0" err="1">
                <a:solidFill>
                  <a:srgbClr val="00B0F0"/>
                </a:solidFill>
                <a:latin typeface="Century Gothic"/>
                <a:sym typeface="Century Gothic"/>
              </a:rPr>
              <a:t>map</a:t>
            </a:r>
            <a:r>
              <a:rPr lang="es-ES" sz="1600" b="1" dirty="0">
                <a:solidFill>
                  <a:srgbClr val="00B0F0"/>
                </a:solidFill>
                <a:latin typeface="Century Gothic"/>
                <a:sym typeface="Century Gothic"/>
              </a:rPr>
              <a:t>&gt; … &lt;/</a:t>
            </a:r>
            <a:r>
              <a:rPr lang="es-ES" sz="1600" b="1" dirty="0" err="1">
                <a:solidFill>
                  <a:srgbClr val="00B0F0"/>
                </a:solidFill>
                <a:latin typeface="Century Gothic"/>
                <a:sym typeface="Century Gothic"/>
              </a:rPr>
              <a:t>map</a:t>
            </a:r>
            <a:r>
              <a:rPr lang="es-ES" sz="1600" b="1" dirty="0">
                <a:solidFill>
                  <a:srgbClr val="00B0F0"/>
                </a:solidFill>
                <a:latin typeface="Century Gothic"/>
                <a:sym typeface="Century Gothic"/>
              </a:rPr>
              <a:t>&gt;</a:t>
            </a:r>
            <a:r>
              <a:rPr lang="es-ES" sz="1600" dirty="0">
                <a:solidFill>
                  <a:schemeClr val="tx1">
                    <a:lumMod val="85000"/>
                    <a:lumOff val="15000"/>
                  </a:schemeClr>
                </a:solidFill>
                <a:latin typeface="Century Gothic"/>
                <a:sym typeface="Century Gothic"/>
              </a:rPr>
              <a:t>, </a:t>
            </a:r>
            <a:r>
              <a:rPr lang="es-ES" sz="1600" dirty="0">
                <a:solidFill>
                  <a:srgbClr val="000000">
                    <a:lumMod val="85000"/>
                    <a:lumOff val="15000"/>
                  </a:srgbClr>
                </a:solidFill>
                <a:latin typeface="Century Gothic"/>
                <a:sym typeface="Century Gothic"/>
              </a:rPr>
              <a:t>dentro de la cual se van a crear áreas mediante la etiqueta </a:t>
            </a:r>
            <a:r>
              <a:rPr lang="es-ES" sz="1600" b="1" dirty="0">
                <a:solidFill>
                  <a:srgbClr val="00B0F0"/>
                </a:solidFill>
                <a:latin typeface="Century Gothic"/>
                <a:sym typeface="Century Gothic"/>
              </a:rPr>
              <a:t>&lt;</a:t>
            </a:r>
            <a:r>
              <a:rPr lang="es-ES" sz="1600" b="1" dirty="0" err="1">
                <a:solidFill>
                  <a:srgbClr val="00B0F0"/>
                </a:solidFill>
                <a:latin typeface="Century Gothic"/>
                <a:sym typeface="Century Gothic"/>
              </a:rPr>
              <a:t>area</a:t>
            </a:r>
            <a:r>
              <a:rPr lang="es-ES" sz="1600" b="1" dirty="0">
                <a:solidFill>
                  <a:srgbClr val="00B0F0"/>
                </a:solidFill>
                <a:latin typeface="Century Gothic"/>
                <a:sym typeface="Century Gothic"/>
              </a:rPr>
              <a:t>/&gt;</a:t>
            </a:r>
            <a:r>
              <a:rPr lang="es-ES" sz="1600" dirty="0">
                <a:solidFill>
                  <a:schemeClr val="tx1">
                    <a:lumMod val="85000"/>
                    <a:lumOff val="15000"/>
                  </a:schemeClr>
                </a:solidFill>
                <a:latin typeface="Century Gothic"/>
                <a:sym typeface="Century Gothic"/>
              </a:rPr>
              <a:t>,</a:t>
            </a:r>
            <a:r>
              <a:rPr lang="es-ES" sz="1600" b="1" dirty="0">
                <a:solidFill>
                  <a:srgbClr val="00B0F0"/>
                </a:solidFill>
                <a:latin typeface="Century Gothic"/>
                <a:sym typeface="Century Gothic"/>
              </a:rPr>
              <a:t> </a:t>
            </a:r>
            <a:r>
              <a:rPr lang="es-ES" sz="1600" dirty="0">
                <a:solidFill>
                  <a:srgbClr val="000000">
                    <a:lumMod val="85000"/>
                    <a:lumOff val="15000"/>
                  </a:srgbClr>
                </a:solidFill>
                <a:latin typeface="Century Gothic"/>
                <a:sym typeface="Century Gothic"/>
              </a:rPr>
              <a:t>la cual puede tener los siguientes </a:t>
            </a:r>
            <a:r>
              <a:rPr lang="es-ES" sz="1600" b="1" dirty="0">
                <a:solidFill>
                  <a:schemeClr val="accent4"/>
                </a:solidFill>
                <a:latin typeface="Century Gothic"/>
                <a:sym typeface="Century Gothic"/>
              </a:rPr>
              <a:t>atributos</a:t>
            </a:r>
            <a:r>
              <a:rPr lang="es-ES" sz="1600" dirty="0">
                <a:solidFill>
                  <a:srgbClr val="000000">
                    <a:lumMod val="85000"/>
                    <a:lumOff val="15000"/>
                  </a:srgb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title</a:t>
            </a:r>
            <a:r>
              <a:rPr lang="es-ES" sz="1600" dirty="0">
                <a:solidFill>
                  <a:schemeClr val="tx1">
                    <a:lumMod val="85000"/>
                    <a:lumOff val="15000"/>
                  </a:schemeClr>
                </a:solidFill>
                <a:latin typeface="Century Gothic"/>
                <a:sym typeface="Century Gothic"/>
              </a:rPr>
              <a:t>: indica el </a:t>
            </a:r>
            <a:r>
              <a:rPr lang="es-ES" sz="1600" b="1" dirty="0">
                <a:solidFill>
                  <a:schemeClr val="accent6"/>
                </a:solidFill>
                <a:latin typeface="Century Gothic"/>
                <a:sym typeface="Century Gothic"/>
              </a:rPr>
              <a:t>texto</a:t>
            </a:r>
            <a:r>
              <a:rPr lang="es-ES" sz="1600" dirty="0">
                <a:solidFill>
                  <a:schemeClr val="tx1">
                    <a:lumMod val="85000"/>
                    <a:lumOff val="15000"/>
                  </a:schemeClr>
                </a:solidFill>
                <a:latin typeface="Century Gothic"/>
                <a:sym typeface="Century Gothic"/>
              </a:rPr>
              <a:t> que aparecerá cuando el </a:t>
            </a:r>
            <a:r>
              <a:rPr lang="es-ES" sz="1600" b="1" dirty="0">
                <a:solidFill>
                  <a:schemeClr val="accent6"/>
                </a:solidFill>
                <a:latin typeface="Century Gothic"/>
                <a:sym typeface="Century Gothic"/>
              </a:rPr>
              <a:t>ratón</a:t>
            </a:r>
            <a:r>
              <a:rPr lang="es-ES" sz="1600" dirty="0">
                <a:solidFill>
                  <a:schemeClr val="tx1">
                    <a:lumMod val="85000"/>
                    <a:lumOff val="15000"/>
                  </a:schemeClr>
                </a:solidFill>
                <a:latin typeface="Century Gothic"/>
                <a:sym typeface="Century Gothic"/>
              </a:rPr>
              <a:t> se </a:t>
            </a:r>
            <a:r>
              <a:rPr lang="es-ES" sz="1600" b="1" dirty="0">
                <a:solidFill>
                  <a:schemeClr val="accent6"/>
                </a:solidFill>
                <a:latin typeface="Century Gothic"/>
                <a:sym typeface="Century Gothic"/>
              </a:rPr>
              <a:t>posicione sobre la imagen.</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shape</a:t>
            </a:r>
            <a:r>
              <a:rPr lang="es-ES" sz="1600" dirty="0">
                <a:solidFill>
                  <a:schemeClr val="tx1">
                    <a:lumMod val="85000"/>
                    <a:lumOff val="15000"/>
                  </a:schemeClr>
                </a:solidFill>
                <a:latin typeface="Century Gothic"/>
                <a:sym typeface="Century Gothic"/>
              </a:rPr>
              <a:t>: define el </a:t>
            </a:r>
            <a:r>
              <a:rPr lang="es-ES" sz="1600" b="1" dirty="0">
                <a:solidFill>
                  <a:schemeClr val="accent6"/>
                </a:solidFill>
                <a:latin typeface="Century Gothic"/>
                <a:sym typeface="Century Gothic"/>
              </a:rPr>
              <a:t>tipo de área de clip</a:t>
            </a:r>
            <a:r>
              <a:rPr lang="es-ES" sz="1600" dirty="0">
                <a:solidFill>
                  <a:schemeClr val="tx1">
                    <a:lumMod val="85000"/>
                    <a:lumOff val="15000"/>
                  </a:schemeClr>
                </a:solidFill>
                <a:latin typeface="Century Gothic"/>
                <a:sym typeface="Century Gothic"/>
              </a:rPr>
              <a:t>. Su posibles valores son: “</a:t>
            </a:r>
            <a:r>
              <a:rPr lang="es-ES" sz="1600" b="1" dirty="0" err="1">
                <a:solidFill>
                  <a:srgbClr val="00B0F0"/>
                </a:solidFill>
                <a:latin typeface="Century Gothic"/>
                <a:sym typeface="Century Gothic"/>
              </a:rPr>
              <a:t>rect</a:t>
            </a:r>
            <a:r>
              <a:rPr lang="es-ES" sz="1600" dirty="0">
                <a:solidFill>
                  <a:schemeClr val="tx1">
                    <a:lumMod val="85000"/>
                    <a:lumOff val="15000"/>
                  </a:schemeClr>
                </a:solidFill>
                <a:latin typeface="Century Gothic"/>
                <a:sym typeface="Century Gothic"/>
              </a:rPr>
              <a:t>” (rectángulo), “</a:t>
            </a:r>
            <a:r>
              <a:rPr lang="es-ES" sz="1600" b="1" dirty="0" err="1">
                <a:solidFill>
                  <a:srgbClr val="00B0F0"/>
                </a:solidFill>
                <a:latin typeface="Century Gothic"/>
                <a:sym typeface="Century Gothic"/>
              </a:rPr>
              <a:t>circle</a:t>
            </a:r>
            <a:r>
              <a:rPr lang="es-ES" sz="1600" dirty="0">
                <a:solidFill>
                  <a:schemeClr val="tx1">
                    <a:lumMod val="85000"/>
                    <a:lumOff val="15000"/>
                  </a:schemeClr>
                </a:solidFill>
                <a:latin typeface="Century Gothic"/>
                <a:sym typeface="Century Gothic"/>
              </a:rPr>
              <a:t>” (círculo) y “</a:t>
            </a:r>
            <a:r>
              <a:rPr lang="es-ES" sz="1600" b="1" dirty="0" err="1">
                <a:solidFill>
                  <a:srgbClr val="00B0F0"/>
                </a:solidFill>
                <a:latin typeface="Century Gothic"/>
                <a:sym typeface="Century Gothic"/>
              </a:rPr>
              <a:t>poly</a:t>
            </a:r>
            <a:r>
              <a:rPr lang="es-ES" sz="1600" dirty="0">
                <a:solidFill>
                  <a:schemeClr val="tx1">
                    <a:lumMod val="85000"/>
                    <a:lumOff val="15000"/>
                  </a:schemeClr>
                </a:solidFill>
                <a:latin typeface="Century Gothic"/>
                <a:sym typeface="Century Gothic"/>
              </a:rPr>
              <a:t>” (polígono).</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coords</a:t>
            </a:r>
            <a:r>
              <a:rPr lang="es-ES" sz="1600" dirty="0">
                <a:solidFill>
                  <a:schemeClr val="tx1">
                    <a:lumMod val="85000"/>
                    <a:lumOff val="15000"/>
                  </a:schemeClr>
                </a:solidFill>
                <a:latin typeface="Century Gothic"/>
                <a:sym typeface="Century Gothic"/>
              </a:rPr>
              <a:t>: especifica las </a:t>
            </a:r>
            <a:r>
              <a:rPr lang="es-ES" sz="1600" b="1" dirty="0">
                <a:solidFill>
                  <a:schemeClr val="accent6"/>
                </a:solidFill>
                <a:latin typeface="Century Gothic"/>
                <a:sym typeface="Century Gothic"/>
              </a:rPr>
              <a:t>coordenadas</a:t>
            </a:r>
            <a:r>
              <a:rPr lang="es-ES" sz="1600" dirty="0">
                <a:solidFill>
                  <a:schemeClr val="tx1">
                    <a:lumMod val="85000"/>
                    <a:lumOff val="15000"/>
                  </a:schemeClr>
                </a:solidFill>
                <a:latin typeface="Century Gothic"/>
                <a:sym typeface="Century Gothic"/>
              </a:rPr>
              <a:t> que delimiten el </a:t>
            </a:r>
            <a:r>
              <a:rPr lang="es-ES" sz="1600" b="1" dirty="0">
                <a:solidFill>
                  <a:schemeClr val="accent6"/>
                </a:solidFill>
                <a:latin typeface="Century Gothic"/>
                <a:sym typeface="Century Gothic"/>
              </a:rPr>
              <a:t>área de clip</a:t>
            </a:r>
            <a:r>
              <a:rPr lang="es-ES" sz="1600" dirty="0">
                <a:solidFill>
                  <a:schemeClr val="tx1">
                    <a:lumMod val="85000"/>
                    <a:lumOff val="15000"/>
                  </a:schemeClr>
                </a:solidFill>
                <a:latin typeface="Century Gothic"/>
                <a:sym typeface="Century Gothic"/>
              </a:rPr>
              <a:t>. Varía en función del tipo de área.</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href</a:t>
            </a:r>
            <a:r>
              <a:rPr lang="es-ES" sz="1600" dirty="0">
                <a:solidFill>
                  <a:schemeClr val="tx1">
                    <a:lumMod val="85000"/>
                    <a:lumOff val="15000"/>
                  </a:schemeClr>
                </a:solidFill>
                <a:latin typeface="Century Gothic"/>
                <a:sym typeface="Century Gothic"/>
              </a:rPr>
              <a:t>: indica la </a:t>
            </a:r>
            <a:r>
              <a:rPr lang="es-ES" sz="1600" b="1" dirty="0">
                <a:solidFill>
                  <a:schemeClr val="accent6"/>
                </a:solidFill>
                <a:latin typeface="Century Gothic"/>
                <a:sym typeface="Century Gothic"/>
              </a:rPr>
              <a:t>URL</a:t>
            </a:r>
            <a:r>
              <a:rPr lang="es-ES" sz="1600" dirty="0">
                <a:solidFill>
                  <a:schemeClr val="tx1">
                    <a:lumMod val="85000"/>
                    <a:lumOff val="15000"/>
                  </a:schemeClr>
                </a:solidFill>
                <a:latin typeface="Century Gothic"/>
                <a:sym typeface="Century Gothic"/>
              </a:rPr>
              <a:t> a la que el navegador direccionará cuando se haga clic en el área.</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Mapas de imágenes</a:t>
            </a:r>
            <a:endParaRPr dirty="0"/>
          </a:p>
        </p:txBody>
      </p:sp>
    </p:spTree>
    <p:extLst>
      <p:ext uri="{BB962C8B-B14F-4D97-AF65-F5344CB8AC3E}">
        <p14:creationId xmlns:p14="http://schemas.microsoft.com/office/powerpoint/2010/main" val="3877681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pic>
        <p:nvPicPr>
          <p:cNvPr id="6" name="Imagen 5">
            <a:extLst>
              <a:ext uri="{FF2B5EF4-FFF2-40B4-BE49-F238E27FC236}">
                <a16:creationId xmlns:a16="http://schemas.microsoft.com/office/drawing/2014/main" id="{892607FE-9A76-B6B1-AA7F-956DC49E2A59}"/>
              </a:ext>
            </a:extLst>
          </p:cNvPr>
          <p:cNvPicPr>
            <a:picLocks noChangeAspect="1"/>
          </p:cNvPicPr>
          <p:nvPr/>
        </p:nvPicPr>
        <p:blipFill>
          <a:blip r:embed="rId2"/>
          <a:stretch>
            <a:fillRect/>
          </a:stretch>
        </p:blipFill>
        <p:spPr>
          <a:xfrm>
            <a:off x="1001261" y="295729"/>
            <a:ext cx="7027332" cy="2741512"/>
          </a:xfrm>
          <a:prstGeom prst="rect">
            <a:avLst/>
          </a:prstGeom>
          <a:ln>
            <a:solidFill>
              <a:schemeClr val="tx1">
                <a:lumMod val="85000"/>
                <a:lumOff val="15000"/>
              </a:schemeClr>
            </a:solidFill>
          </a:ln>
        </p:spPr>
      </p:pic>
      <p:pic>
        <p:nvPicPr>
          <p:cNvPr id="8" name="Imagen 7">
            <a:extLst>
              <a:ext uri="{FF2B5EF4-FFF2-40B4-BE49-F238E27FC236}">
                <a16:creationId xmlns:a16="http://schemas.microsoft.com/office/drawing/2014/main" id="{6C470899-12BB-EC05-B2BB-A414B83D5EDA}"/>
              </a:ext>
            </a:extLst>
          </p:cNvPr>
          <p:cNvPicPr>
            <a:picLocks noChangeAspect="1"/>
          </p:cNvPicPr>
          <p:nvPr/>
        </p:nvPicPr>
        <p:blipFill>
          <a:blip r:embed="rId3"/>
          <a:stretch>
            <a:fillRect/>
          </a:stretch>
        </p:blipFill>
        <p:spPr>
          <a:xfrm>
            <a:off x="1001261" y="3076694"/>
            <a:ext cx="7027332" cy="3485577"/>
          </a:xfrm>
          <a:prstGeom prst="rect">
            <a:avLst/>
          </a:prstGeom>
          <a:ln>
            <a:solidFill>
              <a:schemeClr val="tx1">
                <a:lumMod val="85000"/>
                <a:lumOff val="15000"/>
              </a:schemeClr>
            </a:solidFill>
          </a:ln>
        </p:spPr>
      </p:pic>
      <p:sp>
        <p:nvSpPr>
          <p:cNvPr id="9" name="Google Shape;642;p7">
            <a:extLst>
              <a:ext uri="{FF2B5EF4-FFF2-40B4-BE49-F238E27FC236}">
                <a16:creationId xmlns:a16="http://schemas.microsoft.com/office/drawing/2014/main" id="{113B8621-B626-F0C9-5E95-EF192B92238B}"/>
              </a:ext>
            </a:extLst>
          </p:cNvPr>
          <p:cNvSpPr/>
          <p:nvPr/>
        </p:nvSpPr>
        <p:spPr>
          <a:xfrm>
            <a:off x="8275564" y="1432555"/>
            <a:ext cx="3603615" cy="5129716"/>
          </a:xfrm>
          <a:prstGeom prst="roundRect">
            <a:avLst>
              <a:gd name="adj" fmla="val 1858"/>
            </a:avLst>
          </a:prstGeom>
          <a:noFill/>
          <a:ln>
            <a:noFill/>
          </a:ln>
        </p:spPr>
        <p:txBody>
          <a:bodyPr spcFirstLastPara="1" wrap="square" lIns="91425" tIns="45700" rIns="91425" bIns="45700" anchor="t" anchorCtr="0">
            <a:noAutofit/>
          </a:bodyPr>
          <a:lstStyle/>
          <a:p>
            <a:pPr marR="0" lvl="0" algn="l" defTabSz="914400" rtl="0" eaLnBrk="1" fontAlgn="auto" latinLnBrk="0" hangingPunct="1">
              <a:lnSpc>
                <a:spcPct val="100000"/>
              </a:lnSpc>
              <a:spcBef>
                <a:spcPts val="1000"/>
              </a:spcBef>
              <a:spcAft>
                <a:spcPts val="0"/>
              </a:spcAft>
              <a:buClr>
                <a:srgbClr val="B31166"/>
              </a:buClr>
              <a:buSzPts val="1440"/>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El </a:t>
            </a:r>
            <a:r>
              <a:rPr kumimoji="0" lang="es-ES" sz="1800" b="1" i="0" u="none" strike="noStrike" kern="0" cap="none" spc="0" normalizeH="0" baseline="0" noProof="0" dirty="0">
                <a:ln>
                  <a:noFill/>
                </a:ln>
                <a:solidFill>
                  <a:schemeClr val="accent1"/>
                </a:solidFill>
                <a:effectLst/>
                <a:uLnTx/>
                <a:uFillTx/>
                <a:latin typeface="Century Gothic"/>
                <a:cs typeface="Arial"/>
                <a:sym typeface="Century Gothic"/>
              </a:rPr>
              <a:t>origen de coordenadas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se ubica siempre en la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esquina superior izquierda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R="0" lvl="0" algn="l" defTabSz="914400" rtl="0" eaLnBrk="1" fontAlgn="auto" latinLnBrk="0" hangingPunct="1">
              <a:lnSpc>
                <a:spcPct val="100000"/>
              </a:lnSpc>
              <a:spcBef>
                <a:spcPts val="1000"/>
              </a:spcBef>
              <a:spcAft>
                <a:spcPts val="0"/>
              </a:spcAft>
              <a:buClr>
                <a:srgbClr val="B31166"/>
              </a:buClr>
              <a:buSzPts val="1440"/>
              <a:tabLst/>
              <a:defRPr/>
            </a:pPr>
            <a:r>
              <a:rPr lang="es-ES" sz="1800" dirty="0">
                <a:solidFill>
                  <a:srgbClr val="000000">
                    <a:lumMod val="85000"/>
                    <a:lumOff val="15000"/>
                  </a:srgbClr>
                </a:solidFill>
                <a:latin typeface="Century Gothic"/>
                <a:sym typeface="Century Gothic"/>
              </a:rPr>
              <a:t>Ej.: coordenadas de una imagen que tiene un ancho de 650 píxeles y un alto de 385 píxeles.</a:t>
            </a:r>
          </a:p>
          <a:p>
            <a:pPr marR="0" lvl="0" algn="l" defTabSz="914400" rtl="0" eaLnBrk="1" fontAlgn="auto" latinLnBrk="0" hangingPunct="1">
              <a:lnSpc>
                <a:spcPct val="100000"/>
              </a:lnSpc>
              <a:spcBef>
                <a:spcPts val="1000"/>
              </a:spcBef>
              <a:spcAft>
                <a:spcPts val="0"/>
              </a:spcAft>
              <a:buClr>
                <a:srgbClr val="B31166"/>
              </a:buClr>
              <a:buSzPts val="1440"/>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R="0" lvl="0" algn="l" defTabSz="914400" rtl="0" eaLnBrk="1" fontAlgn="auto" latinLnBrk="0" hangingPunct="1">
              <a:lnSpc>
                <a:spcPct val="100000"/>
              </a:lnSpc>
              <a:spcBef>
                <a:spcPts val="1000"/>
              </a:spcBef>
              <a:spcAft>
                <a:spcPts val="0"/>
              </a:spcAft>
              <a:buClr>
                <a:srgbClr val="B31166"/>
              </a:buClr>
              <a:buSzPts val="1440"/>
              <a:tabLst/>
              <a:defRPr/>
            </a:pPr>
            <a:endParaRPr lang="es-ES" sz="1800" dirty="0">
              <a:solidFill>
                <a:srgbClr val="000000">
                  <a:lumMod val="85000"/>
                  <a:lumOff val="15000"/>
                </a:srgbClr>
              </a:solidFill>
              <a:latin typeface="Century Gothic"/>
              <a:sym typeface="Century Gothic"/>
            </a:endParaRPr>
          </a:p>
          <a:p>
            <a:pPr marR="0" lvl="0" algn="l" defTabSz="914400" rtl="0" eaLnBrk="1" fontAlgn="auto" latinLnBrk="0" hangingPunct="1">
              <a:lnSpc>
                <a:spcPct val="100000"/>
              </a:lnSpc>
              <a:spcBef>
                <a:spcPts val="1000"/>
              </a:spcBef>
              <a:spcAft>
                <a:spcPts val="0"/>
              </a:spcAft>
              <a:buClr>
                <a:srgbClr val="B31166"/>
              </a:buClr>
              <a:buSzPts val="1440"/>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R="0" lvl="0" algn="l" defTabSz="914400" rtl="0" eaLnBrk="1" fontAlgn="auto" latinLnBrk="0" hangingPunct="1">
              <a:lnSpc>
                <a:spcPct val="100000"/>
              </a:lnSpc>
              <a:spcBef>
                <a:spcPts val="1000"/>
              </a:spcBef>
              <a:spcAft>
                <a:spcPts val="0"/>
              </a:spcAft>
              <a:buClr>
                <a:srgbClr val="B31166"/>
              </a:buClr>
              <a:buSzPts val="1440"/>
              <a:tabLst/>
              <a:defRPr/>
            </a:pPr>
            <a:r>
              <a:rPr lang="es-ES" sz="1800" dirty="0">
                <a:solidFill>
                  <a:srgbClr val="000000">
                    <a:lumMod val="85000"/>
                    <a:lumOff val="15000"/>
                  </a:srgbClr>
                </a:solidFill>
                <a:latin typeface="Century Gothic"/>
                <a:sym typeface="Century Gothic"/>
              </a:rPr>
              <a:t>Esquina superior izquierda: (0,0)</a:t>
            </a:r>
          </a:p>
          <a:p>
            <a:pPr marR="0" lvl="0" algn="l" defTabSz="914400" rtl="0" eaLnBrk="1" fontAlgn="auto" latinLnBrk="0" hangingPunct="1">
              <a:lnSpc>
                <a:spcPct val="100000"/>
              </a:lnSpc>
              <a:spcBef>
                <a:spcPts val="1000"/>
              </a:spcBef>
              <a:spcAft>
                <a:spcPts val="0"/>
              </a:spcAft>
              <a:buClr>
                <a:srgbClr val="B31166"/>
              </a:buClr>
              <a:buSzPts val="1440"/>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Esquina inferior derecha: (650,385)</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10" name="Rectángulo 9">
            <a:extLst>
              <a:ext uri="{FF2B5EF4-FFF2-40B4-BE49-F238E27FC236}">
                <a16:creationId xmlns:a16="http://schemas.microsoft.com/office/drawing/2014/main" id="{38FBED56-EDAC-E510-AC97-A9B55C4202AA}"/>
              </a:ext>
            </a:extLst>
          </p:cNvPr>
          <p:cNvSpPr/>
          <p:nvPr/>
        </p:nvSpPr>
        <p:spPr>
          <a:xfrm>
            <a:off x="9098869" y="3790223"/>
            <a:ext cx="1672770" cy="76768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8C69991E-0755-83D5-1DF8-25A75B0079E9}"/>
              </a:ext>
            </a:extLst>
          </p:cNvPr>
          <p:cNvSpPr/>
          <p:nvPr/>
        </p:nvSpPr>
        <p:spPr>
          <a:xfrm>
            <a:off x="9015601" y="3706102"/>
            <a:ext cx="166535" cy="1682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6801B9F5-F3EC-E199-2EA6-366665767BF3}"/>
              </a:ext>
            </a:extLst>
          </p:cNvPr>
          <p:cNvSpPr txBox="1"/>
          <p:nvPr/>
        </p:nvSpPr>
        <p:spPr>
          <a:xfrm>
            <a:off x="9935254" y="3429000"/>
            <a:ext cx="546479" cy="307777"/>
          </a:xfrm>
          <a:prstGeom prst="rect">
            <a:avLst/>
          </a:prstGeom>
          <a:noFill/>
        </p:spPr>
        <p:txBody>
          <a:bodyPr wrap="square" rtlCol="0">
            <a:spAutoFit/>
          </a:bodyPr>
          <a:lstStyle/>
          <a:p>
            <a:r>
              <a:rPr lang="es-ES" b="1" dirty="0">
                <a:solidFill>
                  <a:schemeClr val="accent1"/>
                </a:solidFill>
              </a:rPr>
              <a:t>650</a:t>
            </a:r>
          </a:p>
        </p:txBody>
      </p:sp>
      <p:sp>
        <p:nvSpPr>
          <p:cNvPr id="13" name="CuadroTexto 12">
            <a:extLst>
              <a:ext uri="{FF2B5EF4-FFF2-40B4-BE49-F238E27FC236}">
                <a16:creationId xmlns:a16="http://schemas.microsoft.com/office/drawing/2014/main" id="{81BE818B-695C-289B-6323-680865D16AC7}"/>
              </a:ext>
            </a:extLst>
          </p:cNvPr>
          <p:cNvSpPr txBox="1"/>
          <p:nvPr/>
        </p:nvSpPr>
        <p:spPr>
          <a:xfrm>
            <a:off x="8541729" y="4016151"/>
            <a:ext cx="546479" cy="307777"/>
          </a:xfrm>
          <a:prstGeom prst="rect">
            <a:avLst/>
          </a:prstGeom>
          <a:noFill/>
        </p:spPr>
        <p:txBody>
          <a:bodyPr wrap="square" rtlCol="0">
            <a:spAutoFit/>
          </a:bodyPr>
          <a:lstStyle/>
          <a:p>
            <a:r>
              <a:rPr lang="es-ES" b="1" dirty="0">
                <a:solidFill>
                  <a:schemeClr val="accent1"/>
                </a:solidFill>
              </a:rPr>
              <a:t>385</a:t>
            </a:r>
          </a:p>
        </p:txBody>
      </p:sp>
    </p:spTree>
    <p:extLst>
      <p:ext uri="{BB962C8B-B14F-4D97-AF65-F5344CB8AC3E}">
        <p14:creationId xmlns:p14="http://schemas.microsoft.com/office/powerpoint/2010/main" val="22479740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7.3. Enlaces en imágenes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578918" y="558799"/>
            <a:ext cx="3925349" cy="400208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5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Una vez </a:t>
            </a:r>
            <a:r>
              <a:rPr kumimoji="0" lang="es-ES" sz="1500" b="1" i="0" u="none" strike="noStrike" kern="0" cap="none" spc="0" normalizeH="0" baseline="0" noProof="0" dirty="0">
                <a:ln>
                  <a:noFill/>
                </a:ln>
                <a:solidFill>
                  <a:schemeClr val="accent5"/>
                </a:solidFill>
                <a:effectLst/>
                <a:uLnTx/>
                <a:uFillTx/>
                <a:latin typeface="Century Gothic"/>
                <a:cs typeface="Arial"/>
                <a:sym typeface="Century Gothic"/>
              </a:rPr>
              <a:t>definidas las áreas de clip</a:t>
            </a:r>
            <a:r>
              <a:rPr kumimoji="0" lang="es-ES" sz="15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hay que </a:t>
            </a:r>
            <a:r>
              <a:rPr kumimoji="0" lang="es-ES" sz="1500" b="1" i="0" u="none" strike="noStrike" kern="0" cap="none" spc="0" normalizeH="0" baseline="0" noProof="0" dirty="0">
                <a:ln>
                  <a:noFill/>
                </a:ln>
                <a:solidFill>
                  <a:schemeClr val="accent4"/>
                </a:solidFill>
                <a:effectLst/>
                <a:uLnTx/>
                <a:uFillTx/>
                <a:latin typeface="Century Gothic"/>
                <a:cs typeface="Arial"/>
                <a:sym typeface="Century Gothic"/>
              </a:rPr>
              <a:t>asociarlas a la imagen</a:t>
            </a:r>
            <a:r>
              <a:rPr lang="es-ES" sz="1500" dirty="0">
                <a:solidFill>
                  <a:schemeClr val="tx1">
                    <a:lumMod val="85000"/>
                    <a:lumOff val="15000"/>
                  </a:schemeClr>
                </a:solidFill>
                <a:latin typeface="Century Gothic"/>
                <a:sym typeface="Century Gothic"/>
              </a:rPr>
              <a:t>, la cual se define con la etiqueta </a:t>
            </a:r>
            <a:r>
              <a:rPr lang="es-ES" sz="1500" b="1" dirty="0">
                <a:solidFill>
                  <a:srgbClr val="00B0F0"/>
                </a:solidFill>
                <a:latin typeface="Century Gothic"/>
                <a:sym typeface="Century Gothic"/>
              </a:rPr>
              <a:t>&lt;</a:t>
            </a:r>
            <a:r>
              <a:rPr lang="es-ES" sz="1500" b="1" dirty="0" err="1">
                <a:solidFill>
                  <a:srgbClr val="00B0F0"/>
                </a:solidFill>
                <a:latin typeface="Century Gothic"/>
                <a:sym typeface="Century Gothic"/>
              </a:rPr>
              <a:t>img</a:t>
            </a:r>
            <a:r>
              <a:rPr lang="es-ES" sz="1500" b="1" dirty="0">
                <a:solidFill>
                  <a:srgbClr val="00B0F0"/>
                </a:solidFill>
                <a:latin typeface="Century Gothic"/>
                <a:sym typeface="Century Gothic"/>
              </a:rPr>
              <a:t>&gt; </a:t>
            </a:r>
            <a:r>
              <a:rPr lang="es-ES" sz="1500" b="1" dirty="0">
                <a:solidFill>
                  <a:schemeClr val="accent6"/>
                </a:solidFill>
                <a:latin typeface="Century Gothic"/>
                <a:sym typeface="Century Gothic"/>
              </a:rPr>
              <a:t>fuera</a:t>
            </a:r>
            <a:r>
              <a:rPr lang="es-ES" sz="1500" dirty="0">
                <a:solidFill>
                  <a:schemeClr val="tx1">
                    <a:lumMod val="85000"/>
                    <a:lumOff val="15000"/>
                  </a:schemeClr>
                </a:solidFill>
                <a:latin typeface="Century Gothic"/>
                <a:sym typeface="Century Gothic"/>
              </a:rPr>
              <a:t> de la directiva </a:t>
            </a:r>
            <a:r>
              <a:rPr lang="es-ES" sz="1500" b="1" dirty="0">
                <a:solidFill>
                  <a:srgbClr val="00B0F0"/>
                </a:solidFill>
                <a:latin typeface="Century Gothic"/>
                <a:sym typeface="Century Gothic"/>
              </a:rPr>
              <a:t>&lt;</a:t>
            </a:r>
            <a:r>
              <a:rPr lang="es-ES" sz="1500" b="1" dirty="0" err="1">
                <a:solidFill>
                  <a:srgbClr val="00B0F0"/>
                </a:solidFill>
                <a:latin typeface="Century Gothic"/>
                <a:sym typeface="Century Gothic"/>
              </a:rPr>
              <a:t>map</a:t>
            </a:r>
            <a:r>
              <a:rPr lang="es-ES" sz="1500" b="1" dirty="0">
                <a:solidFill>
                  <a:srgbClr val="00B0F0"/>
                </a:solidFill>
                <a:latin typeface="Century Gothic"/>
                <a:sym typeface="Century Gothic"/>
              </a:rPr>
              <a:t>&gt;</a:t>
            </a:r>
            <a:r>
              <a:rPr lang="es-ES" sz="1500" dirty="0">
                <a:solidFill>
                  <a:schemeClr val="tx1">
                    <a:lumMod val="85000"/>
                    <a:lumOff val="15000"/>
                  </a:scheme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5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Para indicar que la imagen </a:t>
            </a:r>
            <a:r>
              <a:rPr lang="es-ES" sz="1500" dirty="0">
                <a:solidFill>
                  <a:schemeClr val="tx1">
                    <a:lumMod val="85000"/>
                    <a:lumOff val="15000"/>
                  </a:schemeClr>
                </a:solidFill>
                <a:latin typeface="Century Gothic"/>
                <a:sym typeface="Century Gothic"/>
              </a:rPr>
              <a:t>alberga las zonas de clip definidas en la directiva &lt;</a:t>
            </a:r>
            <a:r>
              <a:rPr lang="es-ES" sz="1500" dirty="0" err="1">
                <a:solidFill>
                  <a:schemeClr val="tx1">
                    <a:lumMod val="85000"/>
                    <a:lumOff val="15000"/>
                  </a:schemeClr>
                </a:solidFill>
                <a:latin typeface="Century Gothic"/>
                <a:sym typeface="Century Gothic"/>
              </a:rPr>
              <a:t>map</a:t>
            </a:r>
            <a:r>
              <a:rPr lang="es-ES" sz="1500" dirty="0">
                <a:solidFill>
                  <a:schemeClr val="tx1">
                    <a:lumMod val="85000"/>
                    <a:lumOff val="15000"/>
                  </a:schemeClr>
                </a:solidFill>
                <a:latin typeface="Century Gothic"/>
                <a:sym typeface="Century Gothic"/>
              </a:rPr>
              <a:t>&gt;, es necesario añadir el </a:t>
            </a:r>
            <a:r>
              <a:rPr lang="es-ES" sz="1500" b="1" dirty="0">
                <a:solidFill>
                  <a:schemeClr val="accent6"/>
                </a:solidFill>
                <a:latin typeface="Century Gothic"/>
                <a:sym typeface="Century Gothic"/>
              </a:rPr>
              <a:t>atributo</a:t>
            </a:r>
            <a:r>
              <a:rPr lang="es-ES" sz="1500" dirty="0">
                <a:solidFill>
                  <a:schemeClr val="tx1">
                    <a:lumMod val="85000"/>
                    <a:lumOff val="15000"/>
                  </a:schemeClr>
                </a:solidFill>
                <a:latin typeface="Century Gothic"/>
                <a:sym typeface="Century Gothic"/>
              </a:rPr>
              <a:t> </a:t>
            </a:r>
            <a:r>
              <a:rPr lang="es-ES" sz="1500" b="1" dirty="0" err="1">
                <a:solidFill>
                  <a:srgbClr val="00B0F0"/>
                </a:solidFill>
                <a:latin typeface="Century Gothic"/>
                <a:sym typeface="Century Gothic"/>
              </a:rPr>
              <a:t>usemap</a:t>
            </a:r>
            <a:r>
              <a:rPr lang="es-ES" sz="1500" dirty="0">
                <a:solidFill>
                  <a:schemeClr val="tx1">
                    <a:lumMod val="85000"/>
                    <a:lumOff val="15000"/>
                  </a:schemeClr>
                </a:solidFill>
                <a:latin typeface="Century Gothic"/>
                <a:sym typeface="Century Gothic"/>
              </a:rPr>
              <a:t> </a:t>
            </a:r>
            <a:r>
              <a:rPr lang="es-ES" sz="1500" b="1" dirty="0">
                <a:solidFill>
                  <a:schemeClr val="accent6"/>
                </a:solidFill>
                <a:latin typeface="Century Gothic"/>
                <a:sym typeface="Century Gothic"/>
              </a:rPr>
              <a:t>en la etiqueta de la imagen</a:t>
            </a:r>
            <a:r>
              <a:rPr lang="es-ES" sz="1500" dirty="0">
                <a:solidFill>
                  <a:schemeClr val="tx1">
                    <a:lumMod val="85000"/>
                    <a:lumOff val="15000"/>
                  </a:schemeClr>
                </a:solidFill>
                <a:latin typeface="Century Gothic"/>
                <a:sym typeface="Century Gothic"/>
              </a:rPr>
              <a:t>.</a:t>
            </a:r>
          </a:p>
          <a:p>
            <a:pPr marL="627063" indent="-342900">
              <a:spcBef>
                <a:spcPts val="1000"/>
              </a:spcBef>
              <a:buClr>
                <a:srgbClr val="B31166"/>
              </a:buClr>
              <a:buSzPts val="1440"/>
              <a:buFont typeface="Arial" panose="020B0604020202020204" pitchFamily="34" charset="0"/>
              <a:buChar char="•"/>
              <a:defRPr/>
            </a:pPr>
            <a:r>
              <a:rPr lang="es-ES" sz="1500" dirty="0">
                <a:solidFill>
                  <a:schemeClr val="tx1">
                    <a:lumMod val="85000"/>
                    <a:lumOff val="15000"/>
                  </a:schemeClr>
                </a:solidFill>
                <a:latin typeface="Century Gothic"/>
                <a:sym typeface="Century Gothic"/>
              </a:rPr>
              <a:t>El </a:t>
            </a:r>
            <a:r>
              <a:rPr lang="es-ES" sz="1500" b="1" dirty="0">
                <a:solidFill>
                  <a:schemeClr val="accent6"/>
                </a:solidFill>
                <a:latin typeface="Century Gothic"/>
                <a:sym typeface="Century Gothic"/>
              </a:rPr>
              <a:t>valor</a:t>
            </a:r>
            <a:r>
              <a:rPr lang="es-ES" sz="1500" dirty="0">
                <a:solidFill>
                  <a:schemeClr val="tx1">
                    <a:lumMod val="85000"/>
                    <a:lumOff val="15000"/>
                  </a:schemeClr>
                </a:solidFill>
                <a:latin typeface="Century Gothic"/>
                <a:sym typeface="Century Gothic"/>
              </a:rPr>
              <a:t> de este debe ser el mismo que el del atributo </a:t>
            </a:r>
            <a:r>
              <a:rPr lang="es-ES" sz="1500" b="1" dirty="0" err="1">
                <a:solidFill>
                  <a:srgbClr val="00B0F0"/>
                </a:solidFill>
                <a:latin typeface="Century Gothic"/>
                <a:sym typeface="Century Gothic"/>
              </a:rPr>
              <a:t>name</a:t>
            </a:r>
            <a:r>
              <a:rPr lang="es-ES" sz="1500" dirty="0">
                <a:solidFill>
                  <a:schemeClr val="tx1">
                    <a:lumMod val="85000"/>
                    <a:lumOff val="15000"/>
                  </a:schemeClr>
                </a:solidFill>
                <a:latin typeface="Century Gothic"/>
                <a:sym typeface="Century Gothic"/>
              </a:rPr>
              <a:t> del mapa de imágenes, precedido por el símbolo “</a:t>
            </a:r>
            <a:r>
              <a:rPr lang="es-ES" sz="1500" b="1" dirty="0">
                <a:solidFill>
                  <a:srgbClr val="00B0F0"/>
                </a:solidFill>
                <a:latin typeface="Century Gothic"/>
                <a:sym typeface="Century Gothic"/>
              </a:rPr>
              <a:t>#</a:t>
            </a:r>
            <a:r>
              <a:rPr lang="es-ES" sz="1500" dirty="0">
                <a:solidFill>
                  <a:schemeClr val="tx1">
                    <a:lumMod val="85000"/>
                    <a:lumOff val="15000"/>
                  </a:schemeClr>
                </a:solidFill>
                <a:latin typeface="Century Gothic"/>
                <a:sym typeface="Century Gothic"/>
              </a:rPr>
              <a:t>”.</a:t>
            </a:r>
            <a:endParaRPr kumimoji="0" lang="es-ES" sz="15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5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5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Sintaxis mapa de imágenes</a:t>
            </a:r>
            <a:endParaRPr dirty="0"/>
          </a:p>
        </p:txBody>
      </p:sp>
      <p:sp>
        <p:nvSpPr>
          <p:cNvPr id="2" name="Google Shape;642;p7">
            <a:extLst>
              <a:ext uri="{FF2B5EF4-FFF2-40B4-BE49-F238E27FC236}">
                <a16:creationId xmlns:a16="http://schemas.microsoft.com/office/drawing/2014/main" id="{52D9D359-6A0E-E62F-3523-D84322C69288}"/>
              </a:ext>
            </a:extLst>
          </p:cNvPr>
          <p:cNvSpPr/>
          <p:nvPr/>
        </p:nvSpPr>
        <p:spPr>
          <a:xfrm>
            <a:off x="4236471" y="558799"/>
            <a:ext cx="6495169" cy="4002082"/>
          </a:xfrm>
          <a:prstGeom prst="roundRect">
            <a:avLst>
              <a:gd name="adj" fmla="val 1858"/>
            </a:avLst>
          </a:prstGeom>
          <a:noFill/>
          <a:ln>
            <a:noFill/>
          </a:ln>
        </p:spPr>
        <p:txBody>
          <a:bodyPr spcFirstLastPara="1" wrap="square" lIns="91425" tIns="45700" rIns="91425" bIns="45700" anchor="t" anchorCtr="0">
            <a:noAutofit/>
          </a:bodyPr>
          <a:lstStyle/>
          <a:p>
            <a:pPr marL="627063" indent="-342900">
              <a:spcBef>
                <a:spcPts val="1000"/>
              </a:spcBef>
              <a:buClr>
                <a:srgbClr val="B31166"/>
              </a:buClr>
              <a:buSzPts val="1440"/>
              <a:buFont typeface="Arial" panose="020B0604020202020204" pitchFamily="34" charset="0"/>
              <a:buChar char="•"/>
              <a:defRPr/>
            </a:pPr>
            <a:r>
              <a:rPr lang="es-ES" b="1" dirty="0">
                <a:solidFill>
                  <a:schemeClr val="accent4"/>
                </a:solidFill>
                <a:latin typeface="Century Gothic"/>
                <a:sym typeface="Century Gothic"/>
              </a:rPr>
              <a:t>Sintaxis de un mapa de caracteres asociado a una imagen</a:t>
            </a:r>
            <a:r>
              <a:rPr lang="es-ES" dirty="0">
                <a:solidFill>
                  <a:schemeClr val="tx1">
                    <a:lumMod val="85000"/>
                    <a:lumOff val="15000"/>
                  </a:schemeClr>
                </a:solidFill>
                <a:latin typeface="Century Gothic"/>
                <a:sym typeface="Century Gothic"/>
              </a:rPr>
              <a:t>:</a:t>
            </a:r>
          </a:p>
          <a:p>
            <a:pPr marL="627063">
              <a:spcBef>
                <a:spcPts val="1000"/>
              </a:spcBef>
              <a:buClr>
                <a:srgbClr val="B31166"/>
              </a:buClr>
              <a:buSzPts val="1440"/>
              <a:defRPr/>
            </a:pPr>
            <a:r>
              <a:rPr lang="es-ES" dirty="0">
                <a:solidFill>
                  <a:schemeClr val="tx1">
                    <a:lumMod val="85000"/>
                    <a:lumOff val="15000"/>
                  </a:schemeClr>
                </a:solidFill>
                <a:latin typeface="Century Gothic"/>
                <a:sym typeface="Century Gothic"/>
              </a:rPr>
              <a:t>…</a:t>
            </a:r>
          </a:p>
          <a:p>
            <a:pPr marL="627063">
              <a:spcBef>
                <a:spcPts val="1000"/>
              </a:spcBef>
              <a:buClr>
                <a:srgbClr val="B31166"/>
              </a:buClr>
              <a:buSzPts val="1440"/>
              <a:defRPr/>
            </a:pPr>
            <a:r>
              <a:rPr lang="es-ES" dirty="0">
                <a:solidFill>
                  <a:schemeClr val="tx1">
                    <a:lumMod val="85000"/>
                    <a:lumOff val="15000"/>
                  </a:schemeClr>
                </a:solidFill>
                <a:latin typeface="Century Gothic"/>
                <a:sym typeface="Century Gothic"/>
              </a:rPr>
              <a:t>&lt;</a:t>
            </a:r>
            <a:r>
              <a:rPr lang="es-ES" dirty="0" err="1">
                <a:solidFill>
                  <a:schemeClr val="tx1">
                    <a:lumMod val="85000"/>
                    <a:lumOff val="15000"/>
                  </a:schemeClr>
                </a:solidFill>
                <a:latin typeface="Century Gothic"/>
                <a:sym typeface="Century Gothic"/>
              </a:rPr>
              <a:t>map</a:t>
            </a:r>
            <a:r>
              <a:rPr lang="es-ES" dirty="0">
                <a:solidFill>
                  <a:schemeClr val="tx1">
                    <a:lumMod val="85000"/>
                    <a:lumOff val="15000"/>
                  </a:schemeClr>
                </a:solidFill>
                <a:latin typeface="Century Gothic"/>
                <a:sym typeface="Century Gothic"/>
              </a:rPr>
              <a:t> </a:t>
            </a:r>
            <a:r>
              <a:rPr lang="es-ES" dirty="0" err="1">
                <a:solidFill>
                  <a:schemeClr val="tx1">
                    <a:lumMod val="85000"/>
                    <a:lumOff val="15000"/>
                  </a:schemeClr>
                </a:solidFill>
                <a:latin typeface="Century Gothic"/>
                <a:sym typeface="Century Gothic"/>
              </a:rPr>
              <a:t>name</a:t>
            </a:r>
            <a:r>
              <a:rPr lang="es-ES" dirty="0">
                <a:solidFill>
                  <a:schemeClr val="tx1">
                    <a:lumMod val="85000"/>
                    <a:lumOff val="15000"/>
                  </a:schemeClr>
                </a:solidFill>
                <a:latin typeface="Century Gothic"/>
                <a:sym typeface="Century Gothic"/>
              </a:rPr>
              <a:t>=“mapa”&gt;</a:t>
            </a:r>
          </a:p>
          <a:p>
            <a:pPr marL="627063">
              <a:spcBef>
                <a:spcPts val="1000"/>
              </a:spcBef>
              <a:buClr>
                <a:srgbClr val="B31166"/>
              </a:buClr>
              <a:buSzPts val="1440"/>
              <a:defRPr/>
            </a:pPr>
            <a:r>
              <a:rPr lang="es-ES" dirty="0">
                <a:solidFill>
                  <a:schemeClr val="tx1">
                    <a:lumMod val="85000"/>
                    <a:lumOff val="15000"/>
                  </a:schemeClr>
                </a:solidFill>
                <a:latin typeface="Century Gothic"/>
                <a:sym typeface="Century Gothic"/>
              </a:rPr>
              <a:t>	&lt;</a:t>
            </a:r>
            <a:r>
              <a:rPr lang="es-ES" dirty="0" err="1">
                <a:solidFill>
                  <a:schemeClr val="tx1">
                    <a:lumMod val="85000"/>
                    <a:lumOff val="15000"/>
                  </a:schemeClr>
                </a:solidFill>
                <a:latin typeface="Century Gothic"/>
                <a:sym typeface="Century Gothic"/>
              </a:rPr>
              <a:t>area</a:t>
            </a:r>
            <a:r>
              <a:rPr lang="es-ES" dirty="0">
                <a:solidFill>
                  <a:schemeClr val="tx1">
                    <a:lumMod val="85000"/>
                    <a:lumOff val="15000"/>
                  </a:schemeClr>
                </a:solidFill>
                <a:latin typeface="Century Gothic"/>
                <a:sym typeface="Century Gothic"/>
              </a:rPr>
              <a:t> </a:t>
            </a:r>
            <a:r>
              <a:rPr lang="es-ES" dirty="0" err="1">
                <a:solidFill>
                  <a:schemeClr val="tx1">
                    <a:lumMod val="85000"/>
                    <a:lumOff val="15000"/>
                  </a:schemeClr>
                </a:solidFill>
                <a:latin typeface="Century Gothic"/>
                <a:sym typeface="Century Gothic"/>
              </a:rPr>
              <a:t>shape</a:t>
            </a:r>
            <a:r>
              <a:rPr lang="es-ES" dirty="0">
                <a:solidFill>
                  <a:schemeClr val="tx1">
                    <a:lumMod val="85000"/>
                    <a:lumOff val="15000"/>
                  </a:schemeClr>
                </a:solidFill>
                <a:latin typeface="Century Gothic"/>
                <a:sym typeface="Century Gothic"/>
              </a:rPr>
              <a:t>=“</a:t>
            </a:r>
            <a:r>
              <a:rPr lang="es-ES" dirty="0" err="1">
                <a:solidFill>
                  <a:schemeClr val="tx1">
                    <a:lumMod val="85000"/>
                    <a:lumOff val="15000"/>
                  </a:schemeClr>
                </a:solidFill>
                <a:latin typeface="Century Gothic"/>
                <a:sym typeface="Century Gothic"/>
              </a:rPr>
              <a:t>rect</a:t>
            </a:r>
            <a:r>
              <a:rPr lang="es-ES" dirty="0">
                <a:solidFill>
                  <a:schemeClr val="tx1">
                    <a:lumMod val="85000"/>
                    <a:lumOff val="15000"/>
                  </a:schemeClr>
                </a:solidFill>
                <a:latin typeface="Century Gothic"/>
                <a:sym typeface="Century Gothic"/>
              </a:rPr>
              <a:t>” </a:t>
            </a:r>
            <a:r>
              <a:rPr lang="es-ES" dirty="0" err="1">
                <a:solidFill>
                  <a:schemeClr val="tx1">
                    <a:lumMod val="85000"/>
                    <a:lumOff val="15000"/>
                  </a:schemeClr>
                </a:solidFill>
                <a:latin typeface="Century Gothic"/>
                <a:sym typeface="Century Gothic"/>
              </a:rPr>
              <a:t>coords</a:t>
            </a:r>
            <a:r>
              <a:rPr lang="es-ES" dirty="0">
                <a:solidFill>
                  <a:schemeClr val="tx1">
                    <a:lumMod val="85000"/>
                    <a:lumOff val="15000"/>
                  </a:schemeClr>
                </a:solidFill>
                <a:latin typeface="Century Gothic"/>
                <a:sym typeface="Century Gothic"/>
              </a:rPr>
              <a:t>=“0, 0, 100, 200”/&gt;</a:t>
            </a:r>
          </a:p>
          <a:p>
            <a:pPr marL="627063">
              <a:spcBef>
                <a:spcPts val="1000"/>
              </a:spcBef>
              <a:buClr>
                <a:srgbClr val="B31166"/>
              </a:buClr>
              <a:buSzPts val="1440"/>
              <a:defRPr/>
            </a:pPr>
            <a:r>
              <a:rPr lang="es-ES" dirty="0">
                <a:solidFill>
                  <a:schemeClr val="tx1">
                    <a:lumMod val="85000"/>
                    <a:lumOff val="15000"/>
                  </a:schemeClr>
                </a:solidFill>
                <a:latin typeface="Century Gothic"/>
                <a:sym typeface="Century Gothic"/>
              </a:rPr>
              <a:t>	&lt;</a:t>
            </a:r>
            <a:r>
              <a:rPr lang="es-ES" dirty="0" err="1">
                <a:solidFill>
                  <a:schemeClr val="tx1">
                    <a:lumMod val="85000"/>
                    <a:lumOff val="15000"/>
                  </a:schemeClr>
                </a:solidFill>
                <a:latin typeface="Century Gothic"/>
                <a:sym typeface="Century Gothic"/>
              </a:rPr>
              <a:t>area</a:t>
            </a:r>
            <a:r>
              <a:rPr lang="es-ES" dirty="0">
                <a:solidFill>
                  <a:schemeClr val="tx1">
                    <a:lumMod val="85000"/>
                    <a:lumOff val="15000"/>
                  </a:schemeClr>
                </a:solidFill>
                <a:latin typeface="Century Gothic"/>
                <a:sym typeface="Century Gothic"/>
              </a:rPr>
              <a:t> </a:t>
            </a:r>
            <a:r>
              <a:rPr lang="es-ES" dirty="0" err="1">
                <a:solidFill>
                  <a:schemeClr val="tx1">
                    <a:lumMod val="85000"/>
                    <a:lumOff val="15000"/>
                  </a:schemeClr>
                </a:solidFill>
                <a:latin typeface="Century Gothic"/>
                <a:sym typeface="Century Gothic"/>
              </a:rPr>
              <a:t>shape</a:t>
            </a:r>
            <a:r>
              <a:rPr lang="es-ES" dirty="0">
                <a:solidFill>
                  <a:schemeClr val="tx1">
                    <a:lumMod val="85000"/>
                    <a:lumOff val="15000"/>
                  </a:schemeClr>
                </a:solidFill>
                <a:latin typeface="Century Gothic"/>
                <a:sym typeface="Century Gothic"/>
              </a:rPr>
              <a:t>=“</a:t>
            </a:r>
            <a:r>
              <a:rPr lang="es-ES" dirty="0" err="1">
                <a:solidFill>
                  <a:schemeClr val="tx1">
                    <a:lumMod val="85000"/>
                    <a:lumOff val="15000"/>
                  </a:schemeClr>
                </a:solidFill>
                <a:latin typeface="Century Gothic"/>
                <a:sym typeface="Century Gothic"/>
              </a:rPr>
              <a:t>circle</a:t>
            </a:r>
            <a:r>
              <a:rPr lang="es-ES" dirty="0">
                <a:solidFill>
                  <a:schemeClr val="tx1">
                    <a:lumMod val="85000"/>
                    <a:lumOff val="15000"/>
                  </a:schemeClr>
                </a:solidFill>
                <a:latin typeface="Century Gothic"/>
                <a:sym typeface="Century Gothic"/>
              </a:rPr>
              <a:t>” </a:t>
            </a:r>
            <a:r>
              <a:rPr lang="es-ES" dirty="0" err="1">
                <a:solidFill>
                  <a:schemeClr val="tx1">
                    <a:lumMod val="85000"/>
                    <a:lumOff val="15000"/>
                  </a:schemeClr>
                </a:solidFill>
                <a:latin typeface="Century Gothic"/>
                <a:sym typeface="Century Gothic"/>
              </a:rPr>
              <a:t>coords</a:t>
            </a:r>
            <a:r>
              <a:rPr lang="es-ES" dirty="0">
                <a:solidFill>
                  <a:schemeClr val="tx1">
                    <a:lumMod val="85000"/>
                    <a:lumOff val="15000"/>
                  </a:schemeClr>
                </a:solidFill>
                <a:latin typeface="Century Gothic"/>
                <a:sym typeface="Century Gothic"/>
              </a:rPr>
              <a:t>=“350, 350, 50”/&gt;</a:t>
            </a:r>
          </a:p>
          <a:p>
            <a:pPr marL="627063">
              <a:spcBef>
                <a:spcPts val="1000"/>
              </a:spcBef>
              <a:buClr>
                <a:srgbClr val="B31166"/>
              </a:buClr>
              <a:buSzPts val="1440"/>
              <a:defRPr/>
            </a:pPr>
            <a:r>
              <a:rPr lang="es-ES" dirty="0">
                <a:solidFill>
                  <a:schemeClr val="tx1">
                    <a:lumMod val="85000"/>
                    <a:lumOff val="15000"/>
                  </a:schemeClr>
                </a:solidFill>
                <a:latin typeface="Century Gothic"/>
                <a:sym typeface="Century Gothic"/>
              </a:rPr>
              <a:t>	&lt;</a:t>
            </a:r>
            <a:r>
              <a:rPr lang="es-ES" dirty="0" err="1">
                <a:solidFill>
                  <a:schemeClr val="tx1">
                    <a:lumMod val="85000"/>
                    <a:lumOff val="15000"/>
                  </a:schemeClr>
                </a:solidFill>
                <a:latin typeface="Century Gothic"/>
                <a:sym typeface="Century Gothic"/>
              </a:rPr>
              <a:t>area</a:t>
            </a:r>
            <a:r>
              <a:rPr lang="es-ES" dirty="0">
                <a:solidFill>
                  <a:schemeClr val="tx1">
                    <a:lumMod val="85000"/>
                    <a:lumOff val="15000"/>
                  </a:schemeClr>
                </a:solidFill>
                <a:latin typeface="Century Gothic"/>
                <a:sym typeface="Century Gothic"/>
              </a:rPr>
              <a:t> </a:t>
            </a:r>
            <a:r>
              <a:rPr lang="es-ES" dirty="0" err="1">
                <a:solidFill>
                  <a:schemeClr val="tx1">
                    <a:lumMod val="85000"/>
                    <a:lumOff val="15000"/>
                  </a:schemeClr>
                </a:solidFill>
                <a:latin typeface="Century Gothic"/>
                <a:sym typeface="Century Gothic"/>
              </a:rPr>
              <a:t>shape</a:t>
            </a:r>
            <a:r>
              <a:rPr lang="es-ES" dirty="0">
                <a:solidFill>
                  <a:schemeClr val="tx1">
                    <a:lumMod val="85000"/>
                    <a:lumOff val="15000"/>
                  </a:schemeClr>
                </a:solidFill>
                <a:latin typeface="Century Gothic"/>
                <a:sym typeface="Century Gothic"/>
              </a:rPr>
              <a:t>=“</a:t>
            </a:r>
            <a:r>
              <a:rPr lang="es-ES" dirty="0" err="1">
                <a:solidFill>
                  <a:schemeClr val="tx1">
                    <a:lumMod val="85000"/>
                    <a:lumOff val="15000"/>
                  </a:schemeClr>
                </a:solidFill>
                <a:latin typeface="Century Gothic"/>
                <a:sym typeface="Century Gothic"/>
              </a:rPr>
              <a:t>poly</a:t>
            </a:r>
            <a:r>
              <a:rPr lang="es-ES" dirty="0">
                <a:solidFill>
                  <a:schemeClr val="tx1">
                    <a:lumMod val="85000"/>
                    <a:lumOff val="15000"/>
                  </a:schemeClr>
                </a:solidFill>
                <a:latin typeface="Century Gothic"/>
                <a:sym typeface="Century Gothic"/>
              </a:rPr>
              <a:t>” </a:t>
            </a:r>
            <a:r>
              <a:rPr lang="es-ES" dirty="0" err="1">
                <a:solidFill>
                  <a:schemeClr val="tx1">
                    <a:lumMod val="85000"/>
                    <a:lumOff val="15000"/>
                  </a:schemeClr>
                </a:solidFill>
                <a:latin typeface="Century Gothic"/>
                <a:sym typeface="Century Gothic"/>
              </a:rPr>
              <a:t>coords</a:t>
            </a:r>
            <a:r>
              <a:rPr lang="es-ES" dirty="0">
                <a:solidFill>
                  <a:schemeClr val="tx1">
                    <a:lumMod val="85000"/>
                    <a:lumOff val="15000"/>
                  </a:schemeClr>
                </a:solidFill>
                <a:latin typeface="Century Gothic"/>
                <a:sym typeface="Century Gothic"/>
              </a:rPr>
              <a:t>=“580, 290, 360, 350, 560, 440”/&gt;</a:t>
            </a:r>
          </a:p>
          <a:p>
            <a:pPr marL="627063">
              <a:spcBef>
                <a:spcPts val="1000"/>
              </a:spcBef>
              <a:buClr>
                <a:srgbClr val="B31166"/>
              </a:buClr>
              <a:buSzPts val="1440"/>
              <a:defRPr/>
            </a:pPr>
            <a:r>
              <a:rPr lang="es-ES" dirty="0">
                <a:solidFill>
                  <a:schemeClr val="tx1">
                    <a:lumMod val="85000"/>
                    <a:lumOff val="15000"/>
                  </a:schemeClr>
                </a:solidFill>
                <a:latin typeface="Century Gothic"/>
                <a:sym typeface="Century Gothic"/>
              </a:rPr>
              <a:t>&lt;/</a:t>
            </a:r>
            <a:r>
              <a:rPr lang="es-ES" dirty="0" err="1">
                <a:solidFill>
                  <a:schemeClr val="tx1">
                    <a:lumMod val="85000"/>
                    <a:lumOff val="15000"/>
                  </a:schemeClr>
                </a:solidFill>
                <a:latin typeface="Century Gothic"/>
                <a:sym typeface="Century Gothic"/>
              </a:rPr>
              <a:t>map</a:t>
            </a:r>
            <a:r>
              <a:rPr lang="es-ES" dirty="0">
                <a:solidFill>
                  <a:schemeClr val="tx1">
                    <a:lumMod val="85000"/>
                    <a:lumOff val="15000"/>
                  </a:schemeClr>
                </a:solidFill>
                <a:latin typeface="Century Gothic"/>
                <a:sym typeface="Century Gothic"/>
              </a:rPr>
              <a:t>&gt;</a:t>
            </a:r>
          </a:p>
          <a:p>
            <a:pPr marL="627063">
              <a:spcBef>
                <a:spcPts val="1000"/>
              </a:spcBef>
              <a:buClr>
                <a:srgbClr val="B31166"/>
              </a:buClr>
              <a:buSzPts val="1440"/>
              <a:defRPr/>
            </a:pPr>
            <a:r>
              <a:rPr lang="es-ES" dirty="0">
                <a:solidFill>
                  <a:schemeClr val="tx1">
                    <a:lumMod val="85000"/>
                    <a:lumOff val="15000"/>
                  </a:schemeClr>
                </a:solidFill>
                <a:latin typeface="Century Gothic"/>
                <a:sym typeface="Century Gothic"/>
              </a:rPr>
              <a:t>…</a:t>
            </a:r>
          </a:p>
          <a:p>
            <a:pPr marL="627063">
              <a:spcBef>
                <a:spcPts val="1000"/>
              </a:spcBef>
              <a:buClr>
                <a:srgbClr val="B31166"/>
              </a:buClr>
              <a:buSzPts val="1440"/>
              <a:defRPr/>
            </a:pPr>
            <a:r>
              <a:rPr lang="es-ES" dirty="0">
                <a:solidFill>
                  <a:schemeClr val="tx1">
                    <a:lumMod val="85000"/>
                    <a:lumOff val="15000"/>
                  </a:schemeClr>
                </a:solidFill>
                <a:latin typeface="Century Gothic"/>
                <a:sym typeface="Century Gothic"/>
              </a:rPr>
              <a:t>&lt;</a:t>
            </a:r>
            <a:r>
              <a:rPr lang="es-ES" dirty="0" err="1">
                <a:solidFill>
                  <a:schemeClr val="tx1">
                    <a:lumMod val="85000"/>
                    <a:lumOff val="15000"/>
                  </a:schemeClr>
                </a:solidFill>
                <a:latin typeface="Century Gothic"/>
                <a:sym typeface="Century Gothic"/>
              </a:rPr>
              <a:t>ima</a:t>
            </a:r>
            <a:r>
              <a:rPr lang="es-ES" dirty="0">
                <a:solidFill>
                  <a:schemeClr val="tx1">
                    <a:lumMod val="85000"/>
                    <a:lumOff val="15000"/>
                  </a:schemeClr>
                </a:solidFill>
                <a:latin typeface="Century Gothic"/>
                <a:sym typeface="Century Gothic"/>
              </a:rPr>
              <a:t> </a:t>
            </a:r>
            <a:r>
              <a:rPr lang="es-ES" dirty="0" err="1">
                <a:solidFill>
                  <a:schemeClr val="tx1">
                    <a:lumMod val="85000"/>
                    <a:lumOff val="15000"/>
                  </a:schemeClr>
                </a:solidFill>
                <a:latin typeface="Century Gothic"/>
                <a:sym typeface="Century Gothic"/>
              </a:rPr>
              <a:t>src</a:t>
            </a:r>
            <a:r>
              <a:rPr lang="es-ES" dirty="0">
                <a:solidFill>
                  <a:schemeClr val="tx1">
                    <a:lumMod val="85000"/>
                    <a:lumOff val="15000"/>
                  </a:schemeClr>
                </a:solidFill>
                <a:latin typeface="Century Gothic"/>
                <a:sym typeface="Century Gothic"/>
              </a:rPr>
              <a:t>=“imagen1.png” </a:t>
            </a:r>
            <a:r>
              <a:rPr lang="es-ES" dirty="0" err="1">
                <a:solidFill>
                  <a:schemeClr val="tx1">
                    <a:lumMod val="85000"/>
                    <a:lumOff val="15000"/>
                  </a:schemeClr>
                </a:solidFill>
                <a:latin typeface="Century Gothic"/>
                <a:sym typeface="Century Gothic"/>
              </a:rPr>
              <a:t>usemap</a:t>
            </a:r>
            <a:r>
              <a:rPr lang="es-ES" dirty="0">
                <a:solidFill>
                  <a:schemeClr val="tx1">
                    <a:lumMod val="85000"/>
                    <a:lumOff val="15000"/>
                  </a:schemeClr>
                </a:solidFill>
                <a:latin typeface="Century Gothic"/>
                <a:sym typeface="Century Gothic"/>
              </a:rPr>
              <a:t>=“#mapa”/&gt;</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Tree>
    <p:extLst>
      <p:ext uri="{BB962C8B-B14F-4D97-AF65-F5344CB8AC3E}">
        <p14:creationId xmlns:p14="http://schemas.microsoft.com/office/powerpoint/2010/main" val="29961516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7.4. Imágenes de fondo</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158</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558799"/>
            <a:ext cx="8825658" cy="3917415"/>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Imágenes de fondo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HTML5</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estableces que, para colocar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imágenes de fondo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en las páginas web es necesario utilizar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hojas de estilo CSS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Antes de la aparición de este estándar, existía el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atributo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background</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que se incluía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dentro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de la directiva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chemeClr val="accent6"/>
                </a:solidFill>
                <a:effectLst/>
                <a:uLnTx/>
                <a:uFillTx/>
                <a:latin typeface="Century Gothic"/>
                <a:cs typeface="Arial"/>
                <a:sym typeface="Century Gothic"/>
              </a:rPr>
              <a:t>body</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&gt;</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permitía insertar imágenes de fondo en los documentos web, cuyo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valor</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correspondía a la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ruta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en la que se ubicaba la imagen.</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Sintaxis</a:t>
            </a:r>
            <a:r>
              <a:rPr lang="es-ES" sz="1800" dirty="0">
                <a:solidFill>
                  <a:schemeClr val="tx1">
                    <a:lumMod val="85000"/>
                    <a:lumOff val="15000"/>
                  </a:schemeClr>
                </a:solidFill>
                <a:latin typeface="Century Gothic"/>
                <a:sym typeface="Century Gothic"/>
              </a:rPr>
              <a:t> de </a:t>
            </a:r>
            <a:r>
              <a:rPr lang="es-ES" sz="1800" dirty="0" err="1">
                <a:solidFill>
                  <a:schemeClr val="tx1">
                    <a:lumMod val="85000"/>
                    <a:lumOff val="15000"/>
                  </a:schemeClr>
                </a:solidFill>
                <a:latin typeface="Century Gothic"/>
                <a:sym typeface="Century Gothic"/>
              </a:rPr>
              <a:t>background</a:t>
            </a:r>
            <a:r>
              <a:rPr lang="es-ES" sz="1800" dirty="0">
                <a:solidFill>
                  <a:schemeClr val="tx1">
                    <a:lumMod val="85000"/>
                    <a:lumOff val="15000"/>
                  </a:scheme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sz="1800" dirty="0">
              <a:solidFill>
                <a:schemeClr val="tx1">
                  <a:lumMod val="85000"/>
                  <a:lumOff val="15000"/>
                </a:schemeClr>
              </a:solidFill>
              <a:latin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Aunque </a:t>
            </a:r>
            <a:r>
              <a:rPr lang="es-ES" sz="1800" b="1" dirty="0">
                <a:solidFill>
                  <a:schemeClr val="accent4"/>
                </a:solidFill>
                <a:latin typeface="Century Gothic"/>
                <a:sym typeface="Century Gothic"/>
              </a:rPr>
              <a:t>HTML5 desaprueba </a:t>
            </a:r>
            <a:r>
              <a:rPr lang="es-ES" sz="1800" dirty="0">
                <a:solidFill>
                  <a:schemeClr val="tx1">
                    <a:lumMod val="85000"/>
                    <a:lumOff val="15000"/>
                  </a:schemeClr>
                </a:solidFill>
                <a:latin typeface="Century Gothic"/>
                <a:sym typeface="Century Gothic"/>
              </a:rPr>
              <a:t>el uso de este atributo, </a:t>
            </a:r>
            <a:r>
              <a:rPr lang="es-ES" sz="1800" b="1" dirty="0">
                <a:solidFill>
                  <a:schemeClr val="accent5"/>
                </a:solidFill>
                <a:latin typeface="Century Gothic"/>
                <a:sym typeface="Century Gothic"/>
              </a:rPr>
              <a:t>todavía</a:t>
            </a:r>
            <a:r>
              <a:rPr lang="es-ES" sz="1800" dirty="0">
                <a:solidFill>
                  <a:schemeClr val="tx1">
                    <a:lumMod val="85000"/>
                    <a:lumOff val="15000"/>
                  </a:schemeClr>
                </a:solidFill>
                <a:latin typeface="Century Gothic"/>
                <a:sym typeface="Century Gothic"/>
              </a:rPr>
              <a:t> es </a:t>
            </a:r>
            <a:r>
              <a:rPr lang="es-ES" sz="1800" b="1" dirty="0">
                <a:solidFill>
                  <a:schemeClr val="accent5"/>
                </a:solidFill>
                <a:latin typeface="Century Gothic"/>
                <a:sym typeface="Century Gothic"/>
              </a:rPr>
              <a:t>soportado</a:t>
            </a:r>
            <a:r>
              <a:rPr lang="es-ES" sz="1800" dirty="0">
                <a:solidFill>
                  <a:schemeClr val="tx1">
                    <a:lumMod val="85000"/>
                    <a:lumOff val="15000"/>
                  </a:schemeClr>
                </a:solidFill>
                <a:latin typeface="Century Gothic"/>
                <a:sym typeface="Century Gothic"/>
              </a:rPr>
              <a:t> por los </a:t>
            </a:r>
            <a:r>
              <a:rPr lang="es-ES" sz="1800" b="1" dirty="0">
                <a:solidFill>
                  <a:schemeClr val="accent5"/>
                </a:solidFill>
                <a:latin typeface="Century Gothic"/>
                <a:sym typeface="Century Gothic"/>
              </a:rPr>
              <a:t>principales navegadores</a:t>
            </a:r>
            <a:r>
              <a:rPr lang="es-ES" sz="1800" dirty="0">
                <a:solidFill>
                  <a:schemeClr val="tx1">
                    <a:lumMod val="85000"/>
                    <a:lumOff val="15000"/>
                  </a:scheme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2" name="CuadroTexto 1">
            <a:extLst>
              <a:ext uri="{FF2B5EF4-FFF2-40B4-BE49-F238E27FC236}">
                <a16:creationId xmlns:a16="http://schemas.microsoft.com/office/drawing/2014/main" id="{4AABA922-A391-39FB-2A1B-15388AA655B0}"/>
              </a:ext>
            </a:extLst>
          </p:cNvPr>
          <p:cNvSpPr txBox="1"/>
          <p:nvPr/>
        </p:nvSpPr>
        <p:spPr>
          <a:xfrm>
            <a:off x="5141157" y="3105834"/>
            <a:ext cx="3274709" cy="646331"/>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&lt;body background=“..”&gt;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B0F0"/>
                </a:solidFill>
                <a:latin typeface="Century Gothic" panose="020B0502020202020204" pitchFamily="34" charset="0"/>
              </a:rPr>
              <a:t>&lt;body/&gt;</a:t>
            </a:r>
            <a:endParaRPr kumimoji="0" lang="en-U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36437156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159</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2" y="1356359"/>
            <a:ext cx="10426217" cy="504444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muestran dos fragmentos de código correspondientes a la inserción de una imagen de fondo (“imagen.jpg”) en el documento web, la cual consiste en un círculo blanco. En el primer ejemplo se </a:t>
            </a:r>
            <a:r>
              <a:rPr lang="es-ES" sz="1800" dirty="0">
                <a:solidFill>
                  <a:srgbClr val="000000">
                    <a:lumMod val="85000"/>
                    <a:lumOff val="15000"/>
                  </a:srgbClr>
                </a:solidFill>
                <a:latin typeface="Century Gothic"/>
                <a:ea typeface="Century Gothic"/>
                <a:cs typeface="Century Gothic"/>
                <a:sym typeface="Century Gothic"/>
              </a:rPr>
              <a:t>u</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a:ea typeface="Century Gothic"/>
                <a:cs typeface="Century Gothic"/>
                <a:sym typeface="Century Gothic"/>
              </a:rPr>
              <a:t>tiliza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el atributo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a:ea typeface="Century Gothic"/>
                <a:cs typeface="Century Gothic"/>
                <a:sym typeface="Century Gothic"/>
              </a:rPr>
              <a:t>background</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mientras que en el segundo se emplea CSS. El resultado obtenido es idéntico en ambos casos: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lang="es-ES" sz="1800" dirty="0">
                <a:solidFill>
                  <a:srgbClr val="000000">
                    <a:lumMod val="85000"/>
                    <a:lumOff val="15000"/>
                  </a:srgbClr>
                </a:solidFill>
                <a:latin typeface="Century Gothic"/>
                <a:ea typeface="Century Gothic"/>
                <a:cs typeface="Century Gothic"/>
                <a:sym typeface="Century Gothic"/>
              </a:rPr>
              <a:t>Código con atributo </a:t>
            </a:r>
            <a:r>
              <a:rPr lang="es-ES" sz="1800" dirty="0" err="1">
                <a:solidFill>
                  <a:srgbClr val="000000">
                    <a:lumMod val="85000"/>
                    <a:lumOff val="15000"/>
                  </a:srgbClr>
                </a:solidFill>
                <a:latin typeface="Century Gothic"/>
                <a:ea typeface="Century Gothic"/>
                <a:cs typeface="Century Gothic"/>
                <a:sym typeface="Century Gothic"/>
              </a:rPr>
              <a:t>background</a:t>
            </a:r>
            <a:r>
              <a:rPr lang="es-ES" sz="1800" dirty="0">
                <a:solidFill>
                  <a:srgbClr val="000000">
                    <a:lumMod val="85000"/>
                    <a:lumOff val="15000"/>
                  </a:srgbClr>
                </a:solidFill>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lang="es-ES" sz="1800" dirty="0">
              <a:solidFill>
                <a:srgbClr val="000000">
                  <a:lumMod val="85000"/>
                  <a:lumOff val="15000"/>
                </a:srgbClr>
              </a:solidFill>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589932" y="3564466"/>
            <a:ext cx="9600807" cy="2585323"/>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&gt;Imagen de fondo con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background</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background</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="imagen.jpg"</a:t>
            </a:r>
            <a:r>
              <a:rPr kumimoji="0" lang="es-ES" sz="180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233751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16</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3"/>
              <a:tabLst/>
              <a:defRPr/>
            </a:pPr>
            <a:r>
              <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rPr>
              <a:t>Estructura de un documento</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3</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 Versiones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3</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.2. Cabecera</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3</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.3. Cuerpo</a:t>
            </a:r>
          </a:p>
        </p:txBody>
      </p:sp>
    </p:spTree>
    <p:extLst>
      <p:ext uri="{BB962C8B-B14F-4D97-AF65-F5344CB8AC3E}">
        <p14:creationId xmlns:p14="http://schemas.microsoft.com/office/powerpoint/2010/main" val="11396864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2" y="1356359"/>
            <a:ext cx="10426217" cy="504444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lang="es-ES" sz="1800" dirty="0">
                <a:solidFill>
                  <a:srgbClr val="000000">
                    <a:lumMod val="85000"/>
                    <a:lumOff val="15000"/>
                  </a:srgbClr>
                </a:solidFill>
                <a:latin typeface="Century Gothic"/>
                <a:ea typeface="Century Gothic"/>
                <a:cs typeface="Century Gothic"/>
                <a:sym typeface="Century Gothic"/>
              </a:rPr>
              <a:t>Código con CSS: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606865" y="2362320"/>
            <a:ext cx="9583874" cy="2585323"/>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&gt;Imagen de fondo con CSS&lt;/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style</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background-image:url</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(imagen.jpg)"</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20123031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2" y="1356359"/>
            <a:ext cx="10426217" cy="504444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6" name="Imagen 5">
            <a:extLst>
              <a:ext uri="{FF2B5EF4-FFF2-40B4-BE49-F238E27FC236}">
                <a16:creationId xmlns:a16="http://schemas.microsoft.com/office/drawing/2014/main" id="{0235CCD6-69E1-6B10-ECC1-A8931881B666}"/>
              </a:ext>
            </a:extLst>
          </p:cNvPr>
          <p:cNvPicPr>
            <a:picLocks noChangeAspect="1"/>
          </p:cNvPicPr>
          <p:nvPr/>
        </p:nvPicPr>
        <p:blipFill rotWithShape="1">
          <a:blip r:embed="rId2"/>
          <a:srcRect b="44442"/>
          <a:stretch/>
        </p:blipFill>
        <p:spPr>
          <a:xfrm>
            <a:off x="4073228" y="1477435"/>
            <a:ext cx="7264204" cy="2269067"/>
          </a:xfrm>
          <a:prstGeom prst="rect">
            <a:avLst/>
          </a:prstGeom>
          <a:ln>
            <a:solidFill>
              <a:schemeClr val="tx1">
                <a:lumMod val="85000"/>
                <a:lumOff val="15000"/>
              </a:schemeClr>
            </a:solidFill>
          </a:ln>
        </p:spPr>
      </p:pic>
      <p:pic>
        <p:nvPicPr>
          <p:cNvPr id="8" name="Imagen 7">
            <a:extLst>
              <a:ext uri="{FF2B5EF4-FFF2-40B4-BE49-F238E27FC236}">
                <a16:creationId xmlns:a16="http://schemas.microsoft.com/office/drawing/2014/main" id="{EE95B50B-4897-8A2F-9317-7B72D000A686}"/>
              </a:ext>
            </a:extLst>
          </p:cNvPr>
          <p:cNvPicPr>
            <a:picLocks noChangeAspect="1"/>
          </p:cNvPicPr>
          <p:nvPr/>
        </p:nvPicPr>
        <p:blipFill rotWithShape="1">
          <a:blip r:embed="rId3"/>
          <a:srcRect b="45183"/>
          <a:stretch/>
        </p:blipFill>
        <p:spPr>
          <a:xfrm>
            <a:off x="4073228" y="3867578"/>
            <a:ext cx="7264204" cy="2238799"/>
          </a:xfrm>
          <a:prstGeom prst="rect">
            <a:avLst/>
          </a:prstGeom>
          <a:ln>
            <a:solidFill>
              <a:schemeClr val="tx1">
                <a:lumMod val="85000"/>
                <a:lumOff val="15000"/>
              </a:schemeClr>
            </a:solidFill>
          </a:ln>
        </p:spPr>
      </p:pic>
      <p:sp>
        <p:nvSpPr>
          <p:cNvPr id="9" name="CuadroTexto 8">
            <a:extLst>
              <a:ext uri="{FF2B5EF4-FFF2-40B4-BE49-F238E27FC236}">
                <a16:creationId xmlns:a16="http://schemas.microsoft.com/office/drawing/2014/main" id="{33923E35-A40F-4E91-2265-4304CE8968B2}"/>
              </a:ext>
            </a:extLst>
          </p:cNvPr>
          <p:cNvSpPr txBox="1"/>
          <p:nvPr/>
        </p:nvSpPr>
        <p:spPr>
          <a:xfrm>
            <a:off x="1270000" y="2133600"/>
            <a:ext cx="2607733" cy="4016484"/>
          </a:xfrm>
          <a:prstGeom prst="rect">
            <a:avLst/>
          </a:prstGeom>
          <a:noFill/>
        </p:spPr>
        <p:txBody>
          <a:bodyPr wrap="square" rtlCol="0">
            <a:spAutoFit/>
          </a:bodyPr>
          <a:lstStyle/>
          <a:p>
            <a:pPr marL="285750" indent="-285750">
              <a:buFont typeface="Arial" panose="020B0604020202020204" pitchFamily="34" charset="0"/>
              <a:buChar char="•"/>
            </a:pPr>
            <a:r>
              <a:rPr lang="es-ES" sz="1700" b="1" dirty="0">
                <a:solidFill>
                  <a:schemeClr val="accent1"/>
                </a:solidFill>
                <a:latin typeface="Century Gothic" panose="020B0502020202020204" pitchFamily="34" charset="0"/>
              </a:rPr>
              <a:t>Cuando se insertan imágenes de fondo en documentos web</a:t>
            </a:r>
            <a:r>
              <a:rPr lang="es-ES" sz="1700" dirty="0">
                <a:latin typeface="Century Gothic" panose="020B0502020202020204" pitchFamily="34" charset="0"/>
              </a:rPr>
              <a:t>, estas aparecen </a:t>
            </a:r>
            <a:r>
              <a:rPr lang="es-ES" sz="1700" b="1" dirty="0">
                <a:solidFill>
                  <a:schemeClr val="accent4"/>
                </a:solidFill>
                <a:latin typeface="Century Gothic" panose="020B0502020202020204" pitchFamily="34" charset="0"/>
              </a:rPr>
              <a:t>con repetición a lo largo de los ejes X e Y </a:t>
            </a:r>
            <a:r>
              <a:rPr lang="es-ES" sz="1700" dirty="0">
                <a:latin typeface="Century Gothic" panose="020B0502020202020204" pitchFamily="34" charset="0"/>
              </a:rPr>
              <a:t>del área de visualización del documento.</a:t>
            </a:r>
          </a:p>
          <a:p>
            <a:pPr marL="285750" indent="-285750">
              <a:buFont typeface="Arial" panose="020B0604020202020204" pitchFamily="34" charset="0"/>
              <a:buChar char="•"/>
            </a:pPr>
            <a:r>
              <a:rPr lang="es-ES" sz="1700" dirty="0">
                <a:latin typeface="Century Gothic" panose="020B0502020202020204" pitchFamily="34" charset="0"/>
              </a:rPr>
              <a:t>Este comportamiento puede ser </a:t>
            </a:r>
            <a:r>
              <a:rPr lang="es-ES" sz="1700" b="1" dirty="0">
                <a:solidFill>
                  <a:schemeClr val="accent5"/>
                </a:solidFill>
                <a:latin typeface="Century Gothic" panose="020B0502020202020204" pitchFamily="34" charset="0"/>
              </a:rPr>
              <a:t>modificado fácilmente con CSS</a:t>
            </a:r>
            <a:r>
              <a:rPr lang="es-ES" sz="1700" dirty="0">
                <a:latin typeface="Century Gothic" panose="020B0502020202020204" pitchFamily="34" charset="0"/>
              </a:rPr>
              <a:t>.</a:t>
            </a:r>
          </a:p>
        </p:txBody>
      </p:sp>
    </p:spTree>
    <p:extLst>
      <p:ext uri="{BB962C8B-B14F-4D97-AF65-F5344CB8AC3E}">
        <p14:creationId xmlns:p14="http://schemas.microsoft.com/office/powerpoint/2010/main" val="23794152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162</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8"/>
              <a:tabLst/>
              <a:defRPr/>
            </a:pPr>
            <a:r>
              <a:rPr lang="es-ES" sz="3600" dirty="0">
                <a:solidFill>
                  <a:srgbClr val="EF53A5"/>
                </a:solidFill>
                <a:latin typeface="Century Gothic"/>
                <a:ea typeface="Century Gothic"/>
                <a:cs typeface="Century Gothic"/>
                <a:sym typeface="Century Gothic"/>
              </a:rPr>
              <a:t>Listas</a:t>
            </a:r>
            <a:endPar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endParaRP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8.1. Características y tipos de listas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8.2. Anidamiento en listas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8.3. Otros tipos de listas</a:t>
            </a:r>
          </a:p>
        </p:txBody>
      </p:sp>
    </p:spTree>
    <p:extLst>
      <p:ext uri="{BB962C8B-B14F-4D97-AF65-F5344CB8AC3E}">
        <p14:creationId xmlns:p14="http://schemas.microsoft.com/office/powerpoint/2010/main" val="20386429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startAt="8"/>
            </a:pPr>
            <a:r>
              <a:rPr lang="es-ES" dirty="0"/>
              <a:t>Listas</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163</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80"/>
            <a:ext cx="10227749" cy="1950720"/>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dirty="0">
                <a:solidFill>
                  <a:schemeClr val="tx1">
                    <a:lumMod val="85000"/>
                    <a:lumOff val="15000"/>
                  </a:schemeClr>
                </a:solidFill>
              </a:rPr>
              <a:t>Las</a:t>
            </a:r>
            <a:r>
              <a:rPr lang="es-ES" b="1" dirty="0">
                <a:solidFill>
                  <a:schemeClr val="accent1"/>
                </a:solidFill>
              </a:rPr>
              <a:t> listas </a:t>
            </a:r>
            <a:r>
              <a:rPr lang="es-ES" dirty="0">
                <a:solidFill>
                  <a:schemeClr val="tx1">
                    <a:lumMod val="85000"/>
                    <a:lumOff val="15000"/>
                  </a:schemeClr>
                </a:solidFill>
              </a:rPr>
              <a:t>son</a:t>
            </a:r>
            <a:r>
              <a:rPr lang="es-ES" b="1" dirty="0">
                <a:solidFill>
                  <a:schemeClr val="accent1"/>
                </a:solidFill>
              </a:rPr>
              <a:t> </a:t>
            </a:r>
            <a:r>
              <a:rPr lang="es-ES" dirty="0">
                <a:solidFill>
                  <a:schemeClr val="tx1">
                    <a:lumMod val="85000"/>
                    <a:lumOff val="15000"/>
                  </a:schemeClr>
                </a:solidFill>
              </a:rPr>
              <a:t>elementos </a:t>
            </a:r>
            <a:r>
              <a:rPr lang="es-ES" b="1" dirty="0">
                <a:solidFill>
                  <a:schemeClr val="accent6"/>
                </a:solidFill>
              </a:rPr>
              <a:t>muy utilizados en HTML</a:t>
            </a:r>
            <a:r>
              <a:rPr lang="es-ES" dirty="0">
                <a:solidFill>
                  <a:schemeClr val="tx1">
                    <a:lumMod val="85000"/>
                    <a:lumOff val="15000"/>
                  </a:schemeClr>
                </a:solidFill>
              </a:rPr>
              <a:t>.</a:t>
            </a:r>
          </a:p>
          <a:p>
            <a:pPr marL="342900" lvl="0" indent="-342900">
              <a:spcBef>
                <a:spcPts val="0"/>
              </a:spcBef>
              <a:buClr>
                <a:srgbClr val="B31166"/>
              </a:buClr>
            </a:pPr>
            <a:r>
              <a:rPr lang="es-ES" sz="1800" dirty="0">
                <a:solidFill>
                  <a:schemeClr val="tx1">
                    <a:lumMod val="85000"/>
                    <a:lumOff val="15000"/>
                  </a:schemeClr>
                </a:solidFill>
              </a:rPr>
              <a:t>Veamos la manera de </a:t>
            </a:r>
            <a:r>
              <a:rPr lang="es-ES" sz="1800" b="1" dirty="0">
                <a:solidFill>
                  <a:schemeClr val="accent4"/>
                </a:solidFill>
              </a:rPr>
              <a:t>implementar y configurar </a:t>
            </a:r>
            <a:r>
              <a:rPr lang="es-ES" sz="1800" dirty="0">
                <a:solidFill>
                  <a:schemeClr val="tx1">
                    <a:lumMod val="85000"/>
                    <a:lumOff val="15000"/>
                  </a:schemeClr>
                </a:solidFill>
              </a:rPr>
              <a:t>los distintos </a:t>
            </a:r>
            <a:r>
              <a:rPr lang="es-ES" sz="1800" b="1" dirty="0">
                <a:solidFill>
                  <a:schemeClr val="accent5"/>
                </a:solidFill>
              </a:rPr>
              <a:t>tipos de listas </a:t>
            </a:r>
            <a:r>
              <a:rPr lang="es-ES" sz="1800" dirty="0">
                <a:solidFill>
                  <a:schemeClr val="tx1">
                    <a:lumMod val="85000"/>
                    <a:lumOff val="15000"/>
                  </a:schemeClr>
                </a:solidFill>
              </a:rPr>
              <a:t>(</a:t>
            </a:r>
            <a:r>
              <a:rPr lang="es-ES" sz="1800" b="1" dirty="0">
                <a:solidFill>
                  <a:schemeClr val="accent6"/>
                </a:solidFill>
              </a:rPr>
              <a:t>ordenadas</a:t>
            </a:r>
            <a:r>
              <a:rPr lang="es-ES" sz="1800" dirty="0">
                <a:solidFill>
                  <a:schemeClr val="tx1">
                    <a:lumMod val="85000"/>
                    <a:lumOff val="15000"/>
                  </a:schemeClr>
                </a:solidFill>
              </a:rPr>
              <a:t> y </a:t>
            </a:r>
            <a:r>
              <a:rPr lang="es-ES" sz="1800" b="1" dirty="0">
                <a:solidFill>
                  <a:schemeClr val="accent6"/>
                </a:solidFill>
              </a:rPr>
              <a:t>no ordenadas</a:t>
            </a:r>
            <a:r>
              <a:rPr lang="es-ES" sz="1800" dirty="0">
                <a:solidFill>
                  <a:schemeClr val="tx1">
                    <a:lumMod val="85000"/>
                    <a:lumOff val="15000"/>
                  </a:schemeClr>
                </a:solidFill>
              </a:rPr>
              <a:t>).</a:t>
            </a:r>
          </a:p>
        </p:txBody>
      </p:sp>
    </p:spTree>
    <p:extLst>
      <p:ext uri="{BB962C8B-B14F-4D97-AF65-F5344CB8AC3E}">
        <p14:creationId xmlns:p14="http://schemas.microsoft.com/office/powerpoint/2010/main" val="13105401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8.1. Características y tipos de listas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164</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321335"/>
            <a:ext cx="8825658" cy="315488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Listas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sucesión de elementos precedidos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por una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viñeta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(listas no ordenadas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o por un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número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listas ordenadas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Características y tipos de listas</a:t>
            </a:r>
            <a:endParaRPr dirty="0"/>
          </a:p>
        </p:txBody>
      </p:sp>
    </p:spTree>
    <p:extLst>
      <p:ext uri="{BB962C8B-B14F-4D97-AF65-F5344CB8AC3E}">
        <p14:creationId xmlns:p14="http://schemas.microsoft.com/office/powerpoint/2010/main" val="25901571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8.2. Características y tipos de listas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165</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295729"/>
            <a:ext cx="8825658" cy="4180486"/>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Listas NO ordenadas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son aquellas que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no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tienen una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ordenación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y cuyos elementos van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precedidos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por algún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símbolo o imagen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Los </a:t>
            </a:r>
            <a:r>
              <a:rPr lang="es-ES" sz="1800" b="1" dirty="0">
                <a:solidFill>
                  <a:schemeClr val="accent6"/>
                </a:solidFill>
                <a:latin typeface="Century Gothic"/>
                <a:sym typeface="Century Gothic"/>
              </a:rPr>
              <a:t>elementos de una lista </a:t>
            </a:r>
            <a:r>
              <a:rPr lang="es-ES" sz="1800" dirty="0">
                <a:solidFill>
                  <a:schemeClr val="tx1">
                    <a:lumMod val="85000"/>
                    <a:lumOff val="15000"/>
                  </a:schemeClr>
                </a:solidFill>
                <a:latin typeface="Century Gothic"/>
                <a:sym typeface="Century Gothic"/>
              </a:rPr>
              <a:t>de este tipo van </a:t>
            </a:r>
            <a:r>
              <a:rPr lang="es-ES" sz="1800" b="1" dirty="0">
                <a:solidFill>
                  <a:schemeClr val="accent6"/>
                </a:solidFill>
                <a:latin typeface="Century Gothic"/>
                <a:sym typeface="Century Gothic"/>
              </a:rPr>
              <a:t>precedidos</a:t>
            </a:r>
            <a:r>
              <a:rPr lang="es-ES" sz="1800" dirty="0">
                <a:solidFill>
                  <a:schemeClr val="tx1">
                    <a:lumMod val="85000"/>
                    <a:lumOff val="15000"/>
                  </a:schemeClr>
                </a:solidFill>
                <a:latin typeface="Century Gothic"/>
                <a:sym typeface="Century Gothic"/>
              </a:rPr>
              <a:t> por la etiqueta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ul</a:t>
            </a:r>
            <a:r>
              <a:rPr lang="es-ES" sz="1800" b="1" dirty="0">
                <a:solidFill>
                  <a:srgbClr val="00B0F0"/>
                </a:solidFill>
                <a:latin typeface="Century Gothic"/>
                <a:sym typeface="Century Gothic"/>
              </a:rPr>
              <a:t>&gt; </a:t>
            </a:r>
            <a:r>
              <a:rPr lang="es-ES" sz="1800" dirty="0">
                <a:solidFill>
                  <a:schemeClr val="tx1">
                    <a:lumMod val="85000"/>
                    <a:lumOff val="15000"/>
                  </a:schemeClr>
                </a:solidFill>
                <a:latin typeface="Century Gothic"/>
                <a:sym typeface="Century Gothic"/>
              </a:rPr>
              <a:t>y, </a:t>
            </a:r>
            <a:r>
              <a:rPr lang="es-ES" sz="1800" b="1" dirty="0">
                <a:solidFill>
                  <a:schemeClr val="accent6"/>
                </a:solidFill>
                <a:latin typeface="Century Gothic"/>
                <a:sym typeface="Century Gothic"/>
              </a:rPr>
              <a:t>para cada punto </a:t>
            </a:r>
            <a:r>
              <a:rPr lang="es-ES" sz="1800" dirty="0">
                <a:solidFill>
                  <a:schemeClr val="tx1">
                    <a:lumMod val="85000"/>
                    <a:lumOff val="15000"/>
                  </a:schemeClr>
                </a:solidFill>
                <a:latin typeface="Century Gothic"/>
                <a:sym typeface="Century Gothic"/>
              </a:rPr>
              <a:t>que se desee añadir, es necesario utilizar la etiqueta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li</a:t>
            </a:r>
            <a:r>
              <a:rPr lang="es-ES" sz="1800" b="1" dirty="0">
                <a:solidFill>
                  <a:srgbClr val="00B0F0"/>
                </a:solidFill>
                <a:latin typeface="Century Gothic"/>
                <a:sym typeface="Century Gothic"/>
              </a:rPr>
              <a:t>&gt;</a:t>
            </a:r>
            <a:r>
              <a:rPr lang="es-ES" sz="1800" dirty="0">
                <a:solidFill>
                  <a:schemeClr val="tx1">
                    <a:lumMod val="85000"/>
                    <a:lumOff val="15000"/>
                  </a:scheme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Sintaxis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284163" marR="0" lvl="0" algn="l" defTabSz="914400" rtl="0" eaLnBrk="1" fontAlgn="auto" latinLnBrk="0" hangingPunct="1">
              <a:lnSpc>
                <a:spcPct val="100000"/>
              </a:lnSpc>
              <a:spcBef>
                <a:spcPts val="1000"/>
              </a:spcBef>
              <a:spcAft>
                <a:spcPts val="0"/>
              </a:spcAft>
              <a:buClr>
                <a:srgbClr val="B31166"/>
              </a:buClr>
              <a:buSzPts val="1440"/>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Listas no ordenadas (1 de 2)</a:t>
            </a:r>
            <a:endParaRPr dirty="0"/>
          </a:p>
        </p:txBody>
      </p:sp>
      <p:sp>
        <p:nvSpPr>
          <p:cNvPr id="2" name="CuadroTexto 1">
            <a:extLst>
              <a:ext uri="{FF2B5EF4-FFF2-40B4-BE49-F238E27FC236}">
                <a16:creationId xmlns:a16="http://schemas.microsoft.com/office/drawing/2014/main" id="{E2651CC1-CDAF-F1A2-F680-EE53B96B9791}"/>
              </a:ext>
            </a:extLst>
          </p:cNvPr>
          <p:cNvSpPr txBox="1"/>
          <p:nvPr/>
        </p:nvSpPr>
        <p:spPr>
          <a:xfrm>
            <a:off x="2025424" y="2508841"/>
            <a:ext cx="3088443" cy="181588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lumMod val="85000"/>
                    <a:lumOff val="15000"/>
                  </a:srgbClr>
                </a:solidFill>
                <a:latin typeface="Century Gothic" panose="020B0502020202020204" pitchFamily="34" charset="0"/>
              </a:rPr>
              <a:t>	</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&lt;li&gt;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1&lt;/li&gt;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3&lt;/li&gt;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lumMod val="85000"/>
                    <a:lumOff val="15000"/>
                  </a:srgbClr>
                </a:solidFill>
                <a:latin typeface="Century Gothic" panose="020B0502020202020204" pitchFamily="34" charset="0"/>
              </a:rPr>
              <a:t>…</a:t>
            </a:r>
            <a:endPar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pic>
        <p:nvPicPr>
          <p:cNvPr id="4" name="Imagen 3">
            <a:extLst>
              <a:ext uri="{FF2B5EF4-FFF2-40B4-BE49-F238E27FC236}">
                <a16:creationId xmlns:a16="http://schemas.microsoft.com/office/drawing/2014/main" id="{A7BA040F-8247-BB12-FC93-454168BB9645}"/>
              </a:ext>
            </a:extLst>
          </p:cNvPr>
          <p:cNvPicPr>
            <a:picLocks noChangeAspect="1"/>
          </p:cNvPicPr>
          <p:nvPr/>
        </p:nvPicPr>
        <p:blipFill rotWithShape="1">
          <a:blip r:embed="rId3"/>
          <a:srcRect r="51250" b="73509"/>
          <a:stretch/>
        </p:blipFill>
        <p:spPr>
          <a:xfrm>
            <a:off x="5247139" y="2508841"/>
            <a:ext cx="5943600" cy="1815882"/>
          </a:xfrm>
          <a:prstGeom prst="rect">
            <a:avLst/>
          </a:prstGeom>
          <a:ln>
            <a:solidFill>
              <a:schemeClr val="tx1">
                <a:lumMod val="85000"/>
                <a:lumOff val="15000"/>
              </a:schemeClr>
            </a:solidFill>
          </a:ln>
        </p:spPr>
      </p:pic>
    </p:spTree>
    <p:extLst>
      <p:ext uri="{BB962C8B-B14F-4D97-AF65-F5344CB8AC3E}">
        <p14:creationId xmlns:p14="http://schemas.microsoft.com/office/powerpoint/2010/main" val="3351568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8.2. Características y tipos de listas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166</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185333"/>
            <a:ext cx="8825658" cy="3290882"/>
          </a:xfrm>
          <a:prstGeom prst="roundRect">
            <a:avLst>
              <a:gd name="adj" fmla="val 1858"/>
            </a:avLst>
          </a:prstGeom>
          <a:noFill/>
          <a:ln>
            <a:noFill/>
          </a:ln>
        </p:spPr>
        <p:txBody>
          <a:bodyPr spcFirstLastPara="1" wrap="square" lIns="91425" tIns="45700" rIns="91425" bIns="45700" anchor="t" anchorCtr="0">
            <a:noAutofit/>
          </a:bodyPr>
          <a:lstStyle/>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Para </a:t>
            </a:r>
            <a:r>
              <a:rPr lang="es-ES" sz="1800" b="1" dirty="0">
                <a:solidFill>
                  <a:schemeClr val="accent4"/>
                </a:solidFill>
                <a:latin typeface="Century Gothic"/>
                <a:sym typeface="Century Gothic"/>
              </a:rPr>
              <a:t>modificar el aspecto de las viñetas</a:t>
            </a:r>
            <a:r>
              <a:rPr lang="es-ES" sz="1800" dirty="0">
                <a:solidFill>
                  <a:schemeClr val="tx1">
                    <a:lumMod val="85000"/>
                    <a:lumOff val="15000"/>
                  </a:schemeClr>
                </a:solidFill>
                <a:latin typeface="Century Gothic"/>
                <a:sym typeface="Century Gothic"/>
              </a:rPr>
              <a:t>, se puede hacer uso del atributo </a:t>
            </a:r>
            <a:r>
              <a:rPr lang="es-ES" sz="1800" b="1" dirty="0" err="1">
                <a:solidFill>
                  <a:srgbClr val="00B0F0"/>
                </a:solidFill>
                <a:latin typeface="Century Gothic"/>
                <a:sym typeface="Century Gothic"/>
              </a:rPr>
              <a:t>type</a:t>
            </a:r>
            <a:r>
              <a:rPr lang="es-ES" sz="1800" dirty="0">
                <a:solidFill>
                  <a:schemeClr val="tx1">
                    <a:lumMod val="85000"/>
                    <a:lumOff val="15000"/>
                  </a:schemeClr>
                </a:solidFill>
                <a:latin typeface="Century Gothic"/>
                <a:sym typeface="Century Gothic"/>
              </a:rPr>
              <a:t>. Se puede incluir dentro de las directivas &lt;</a:t>
            </a:r>
            <a:r>
              <a:rPr lang="es-ES" sz="1800" dirty="0" err="1">
                <a:solidFill>
                  <a:schemeClr val="tx1">
                    <a:lumMod val="85000"/>
                    <a:lumOff val="15000"/>
                  </a:schemeClr>
                </a:solidFill>
                <a:latin typeface="Century Gothic"/>
                <a:sym typeface="Century Gothic"/>
              </a:rPr>
              <a:t>li</a:t>
            </a:r>
            <a:r>
              <a:rPr lang="es-ES" sz="1800" dirty="0">
                <a:solidFill>
                  <a:schemeClr val="tx1">
                    <a:lumMod val="85000"/>
                    <a:lumOff val="15000"/>
                  </a:schemeClr>
                </a:solidFill>
                <a:latin typeface="Century Gothic"/>
                <a:sym typeface="Century Gothic"/>
              </a:rPr>
              <a:t>&gt; y puede tener los siguientes valores:</a:t>
            </a:r>
          </a:p>
          <a:p>
            <a:pPr marL="982663" lvl="1" indent="-342900">
              <a:spcBef>
                <a:spcPts val="1000"/>
              </a:spcBef>
              <a:buClr>
                <a:srgbClr val="B31166"/>
              </a:buClr>
              <a:buSzPts val="1440"/>
              <a:buFont typeface="Arial" panose="020B0604020202020204" pitchFamily="34" charset="0"/>
              <a:buChar char="•"/>
              <a:defRPr/>
            </a:pPr>
            <a:r>
              <a:rPr lang="es-ES" sz="1800" b="1" dirty="0">
                <a:solidFill>
                  <a:srgbClr val="00B0F0"/>
                </a:solidFill>
                <a:latin typeface="Century Gothic"/>
                <a:sym typeface="Century Gothic"/>
              </a:rPr>
              <a:t>disc</a:t>
            </a:r>
            <a:r>
              <a:rPr lang="es-ES" sz="1800" dirty="0">
                <a:solidFill>
                  <a:schemeClr val="tx1">
                    <a:lumMod val="85000"/>
                    <a:lumOff val="15000"/>
                  </a:schemeClr>
                </a:solidFill>
                <a:latin typeface="Century Gothic"/>
                <a:sym typeface="Century Gothic"/>
              </a:rPr>
              <a:t>: </a:t>
            </a:r>
            <a:r>
              <a:rPr lang="es-ES" sz="1800" b="1" dirty="0">
                <a:solidFill>
                  <a:schemeClr val="accent6"/>
                </a:solidFill>
                <a:latin typeface="Century Gothic"/>
                <a:sym typeface="Century Gothic"/>
              </a:rPr>
              <a:t>círculo</a:t>
            </a:r>
            <a:r>
              <a:rPr lang="es-ES" sz="1800" dirty="0">
                <a:solidFill>
                  <a:schemeClr val="tx1">
                    <a:lumMod val="85000"/>
                    <a:lumOff val="15000"/>
                  </a:schemeClr>
                </a:solidFill>
                <a:latin typeface="Century Gothic"/>
                <a:sym typeface="Century Gothic"/>
              </a:rPr>
              <a:t> de </a:t>
            </a:r>
            <a:r>
              <a:rPr lang="es-ES" sz="1800" b="1" dirty="0">
                <a:solidFill>
                  <a:schemeClr val="accent6"/>
                </a:solidFill>
                <a:latin typeface="Century Gothic"/>
                <a:sym typeface="Century Gothic"/>
              </a:rPr>
              <a:t>color negro</a:t>
            </a:r>
            <a:r>
              <a:rPr lang="es-ES" sz="1800" dirty="0">
                <a:solidFill>
                  <a:schemeClr val="tx1">
                    <a:lumMod val="85000"/>
                    <a:lumOff val="15000"/>
                  </a:schemeClr>
                </a:solidFill>
                <a:latin typeface="Century Gothic"/>
                <a:sym typeface="Century Gothic"/>
              </a:rPr>
              <a:t>.</a:t>
            </a:r>
          </a:p>
          <a:p>
            <a:pPr marL="982663" lvl="1" indent="-342900">
              <a:spcBef>
                <a:spcPts val="1000"/>
              </a:spcBef>
              <a:buClr>
                <a:srgbClr val="B31166"/>
              </a:buClr>
              <a:buSzPts val="1440"/>
              <a:buFont typeface="Arial" panose="020B0604020202020204" pitchFamily="34" charset="0"/>
              <a:buChar char="•"/>
              <a:defRPr/>
            </a:pPr>
            <a:r>
              <a:rPr lang="es-ES" sz="1800" b="1" dirty="0" err="1">
                <a:solidFill>
                  <a:srgbClr val="00B0F0"/>
                </a:solidFill>
                <a:latin typeface="Century Gothic"/>
                <a:sym typeface="Century Gothic"/>
              </a:rPr>
              <a:t>circle</a:t>
            </a:r>
            <a:r>
              <a:rPr lang="es-ES" sz="1800" dirty="0">
                <a:solidFill>
                  <a:schemeClr val="tx1">
                    <a:lumMod val="85000"/>
                    <a:lumOff val="15000"/>
                  </a:schemeClr>
                </a:solidFill>
                <a:latin typeface="Century Gothic"/>
                <a:sym typeface="Century Gothic"/>
              </a:rPr>
              <a:t>: </a:t>
            </a:r>
            <a:r>
              <a:rPr lang="es-ES" sz="1800" b="1" dirty="0">
                <a:solidFill>
                  <a:schemeClr val="accent6"/>
                </a:solidFill>
                <a:latin typeface="Century Gothic"/>
                <a:sym typeface="Century Gothic"/>
              </a:rPr>
              <a:t>círculo</a:t>
            </a:r>
            <a:r>
              <a:rPr lang="es-ES" sz="1800" dirty="0">
                <a:solidFill>
                  <a:schemeClr val="tx1">
                    <a:lumMod val="85000"/>
                    <a:lumOff val="15000"/>
                  </a:schemeClr>
                </a:solidFill>
                <a:latin typeface="Century Gothic"/>
                <a:sym typeface="Century Gothic"/>
              </a:rPr>
              <a:t> con el </a:t>
            </a:r>
            <a:r>
              <a:rPr lang="es-ES" sz="1800" b="1" dirty="0">
                <a:solidFill>
                  <a:schemeClr val="accent6"/>
                </a:solidFill>
                <a:latin typeface="Century Gothic"/>
                <a:sym typeface="Century Gothic"/>
              </a:rPr>
              <a:t>fondo blanco</a:t>
            </a:r>
            <a:r>
              <a:rPr lang="es-ES" sz="1800" dirty="0">
                <a:solidFill>
                  <a:schemeClr val="tx1">
                    <a:lumMod val="85000"/>
                    <a:lumOff val="15000"/>
                  </a:schemeClr>
                </a:solidFill>
                <a:latin typeface="Century Gothic"/>
                <a:sym typeface="Century Gothic"/>
              </a:rPr>
              <a:t>.</a:t>
            </a:r>
          </a:p>
          <a:p>
            <a:pPr marL="982663" lvl="1" indent="-342900">
              <a:spcBef>
                <a:spcPts val="1000"/>
              </a:spcBef>
              <a:buClr>
                <a:srgbClr val="B31166"/>
              </a:buClr>
              <a:buSzPts val="1440"/>
              <a:buFont typeface="Arial" panose="020B0604020202020204" pitchFamily="34" charset="0"/>
              <a:buChar char="•"/>
              <a:defRPr/>
            </a:pPr>
            <a:r>
              <a:rPr lang="es-ES" sz="1800" b="1" dirty="0" err="1">
                <a:solidFill>
                  <a:srgbClr val="00B0F0"/>
                </a:solidFill>
                <a:latin typeface="Century Gothic"/>
                <a:sym typeface="Century Gothic"/>
              </a:rPr>
              <a:t>square</a:t>
            </a:r>
            <a:r>
              <a:rPr lang="es-ES" sz="1800" dirty="0">
                <a:solidFill>
                  <a:schemeClr val="tx1">
                    <a:lumMod val="85000"/>
                    <a:lumOff val="15000"/>
                  </a:schemeClr>
                </a:solidFill>
                <a:latin typeface="Century Gothic"/>
                <a:sym typeface="Century Gothic"/>
              </a:rPr>
              <a:t>: </a:t>
            </a:r>
            <a:r>
              <a:rPr lang="es-ES" sz="1800" b="1" dirty="0">
                <a:solidFill>
                  <a:schemeClr val="accent6"/>
                </a:solidFill>
                <a:latin typeface="Century Gothic"/>
                <a:sym typeface="Century Gothic"/>
              </a:rPr>
              <a:t>cuadrado</a:t>
            </a:r>
            <a:r>
              <a:rPr lang="es-ES" sz="1800" dirty="0">
                <a:solidFill>
                  <a:schemeClr val="tx1">
                    <a:lumMod val="85000"/>
                    <a:lumOff val="15000"/>
                  </a:schemeClr>
                </a:solidFill>
                <a:latin typeface="Century Gothic"/>
                <a:sym typeface="Century Gothic"/>
              </a:rPr>
              <a:t>.</a:t>
            </a:r>
          </a:p>
          <a:p>
            <a:pPr marL="284163" marR="0" lvl="0" algn="l" defTabSz="914400" rtl="0" eaLnBrk="1" fontAlgn="auto" latinLnBrk="0" hangingPunct="1">
              <a:lnSpc>
                <a:spcPct val="100000"/>
              </a:lnSpc>
              <a:spcBef>
                <a:spcPts val="1000"/>
              </a:spcBef>
              <a:spcAft>
                <a:spcPts val="0"/>
              </a:spcAft>
              <a:buClr>
                <a:srgbClr val="B31166"/>
              </a:buClr>
              <a:buSzPts val="1440"/>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Listas no ordenadas (2 de 2)</a:t>
            </a:r>
            <a:endParaRPr dirty="0"/>
          </a:p>
        </p:txBody>
      </p:sp>
    </p:spTree>
    <p:extLst>
      <p:ext uri="{BB962C8B-B14F-4D97-AF65-F5344CB8AC3E}">
        <p14:creationId xmlns:p14="http://schemas.microsoft.com/office/powerpoint/2010/main" val="38020741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1" y="509693"/>
            <a:ext cx="10426217" cy="5603240"/>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el código HTML correspondiente a una lista no ordenada. En cada uno de sus elementos se ha establecido un tipo de viñeta diferente:</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592592" y="1797780"/>
            <a:ext cx="9583874" cy="3970318"/>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&gt;Etiquetas no numeradas&lt;/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circle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1&lt;/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="disc"&gt;Elemento 2&lt;/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square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3&lt;/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38199184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1" y="1523999"/>
            <a:ext cx="10426217" cy="45889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6" name="Imagen 5">
            <a:extLst>
              <a:ext uri="{FF2B5EF4-FFF2-40B4-BE49-F238E27FC236}">
                <a16:creationId xmlns:a16="http://schemas.microsoft.com/office/drawing/2014/main" id="{D0B509B7-9BB9-B2DF-4820-195002DA5E39}"/>
              </a:ext>
            </a:extLst>
          </p:cNvPr>
          <p:cNvPicPr>
            <a:picLocks noChangeAspect="1"/>
          </p:cNvPicPr>
          <p:nvPr/>
        </p:nvPicPr>
        <p:blipFill rotWithShape="1">
          <a:blip r:embed="rId2"/>
          <a:srcRect b="71368"/>
          <a:stretch/>
        </p:blipFill>
        <p:spPr>
          <a:xfrm>
            <a:off x="1338395" y="2861049"/>
            <a:ext cx="10092267" cy="1624592"/>
          </a:xfrm>
          <a:prstGeom prst="rect">
            <a:avLst/>
          </a:prstGeom>
          <a:ln>
            <a:solidFill>
              <a:schemeClr val="tx1">
                <a:lumMod val="85000"/>
                <a:lumOff val="15000"/>
              </a:schemeClr>
            </a:solidFill>
          </a:ln>
        </p:spPr>
      </p:pic>
    </p:spTree>
    <p:extLst>
      <p:ext uri="{BB962C8B-B14F-4D97-AF65-F5344CB8AC3E}">
        <p14:creationId xmlns:p14="http://schemas.microsoft.com/office/powerpoint/2010/main" val="21036422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8.2. Características y tipos de listas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295729"/>
            <a:ext cx="8825658" cy="4180486"/>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Listas ordenadas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son aquellas que tienen una </a:t>
            </a:r>
            <a:r>
              <a:rPr kumimoji="0" lang="es-ES" sz="1800" b="1" i="0" u="none" strike="noStrike" kern="0" cap="none" spc="0" normalizeH="0" baseline="0" noProof="0" dirty="0">
                <a:ln>
                  <a:noFill/>
                </a:ln>
                <a:solidFill>
                  <a:srgbClr val="E9943A"/>
                </a:solidFill>
                <a:effectLst/>
                <a:uLnTx/>
                <a:uFillTx/>
                <a:latin typeface="Century Gothic"/>
                <a:cs typeface="Arial"/>
                <a:sym typeface="Century Gothic"/>
              </a:rPr>
              <a:t>ordenación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y cuyos elementos van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precedidos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por algún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número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Los </a:t>
            </a:r>
            <a:r>
              <a:rPr kumimoji="0" lang="es-ES" sz="1800" b="1" i="0" u="none" strike="noStrike" kern="0" cap="none" spc="0" normalizeH="0" baseline="0" noProof="0" dirty="0">
                <a:ln>
                  <a:noFill/>
                </a:ln>
                <a:solidFill>
                  <a:srgbClr val="D53DD0"/>
                </a:solidFill>
                <a:effectLst/>
                <a:uLnTx/>
                <a:uFillTx/>
                <a:latin typeface="Century Gothic"/>
                <a:cs typeface="Arial"/>
                <a:sym typeface="Century Gothic"/>
              </a:rPr>
              <a:t>elementos de una lista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de este tipo van </a:t>
            </a:r>
            <a:r>
              <a:rPr kumimoji="0" lang="es-ES" sz="1800" b="1" i="0" u="none" strike="noStrike" kern="0" cap="none" spc="0" normalizeH="0" baseline="0" noProof="0" dirty="0">
                <a:ln>
                  <a:noFill/>
                </a:ln>
                <a:solidFill>
                  <a:srgbClr val="D53DD0"/>
                </a:solidFill>
                <a:effectLst/>
                <a:uLnTx/>
                <a:uFillTx/>
                <a:latin typeface="Century Gothic"/>
                <a:cs typeface="Arial"/>
                <a:sym typeface="Century Gothic"/>
              </a:rPr>
              <a:t>precedidos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por la etiqueta </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&lt;</a:t>
            </a:r>
            <a:r>
              <a:rPr lang="es-ES" sz="1800" b="1" dirty="0">
                <a:solidFill>
                  <a:srgbClr val="00B0F0"/>
                </a:solidFill>
                <a:latin typeface="Century Gothic"/>
                <a:sym typeface="Century Gothic"/>
              </a:rPr>
              <a:t>o</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l&gt;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y, </a:t>
            </a:r>
            <a:r>
              <a:rPr kumimoji="0" lang="es-ES" sz="1800" b="1" i="0" u="none" strike="noStrike" kern="0" cap="none" spc="0" normalizeH="0" baseline="0" noProof="0" dirty="0">
                <a:ln>
                  <a:noFill/>
                </a:ln>
                <a:solidFill>
                  <a:srgbClr val="D53DD0"/>
                </a:solidFill>
                <a:effectLst/>
                <a:uLnTx/>
                <a:uFillTx/>
                <a:latin typeface="Century Gothic"/>
                <a:cs typeface="Arial"/>
                <a:sym typeface="Century Gothic"/>
              </a:rPr>
              <a:t>para cada punto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que se desee añadir, es necesario utilizar la etiqueta </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li</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&gt;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E9943A"/>
                </a:solidFill>
                <a:effectLst/>
                <a:uLnTx/>
                <a:uFillTx/>
                <a:latin typeface="Century Gothic"/>
                <a:cs typeface="Arial"/>
                <a:sym typeface="Century Gothic"/>
              </a:rPr>
              <a:t>Sintaxis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Listas ordenadas (1 de 3)</a:t>
            </a:r>
            <a:endParaRPr dirty="0"/>
          </a:p>
        </p:txBody>
      </p:sp>
      <p:sp>
        <p:nvSpPr>
          <p:cNvPr id="2" name="CuadroTexto 1">
            <a:extLst>
              <a:ext uri="{FF2B5EF4-FFF2-40B4-BE49-F238E27FC236}">
                <a16:creationId xmlns:a16="http://schemas.microsoft.com/office/drawing/2014/main" id="{E2651CC1-CDAF-F1A2-F680-EE53B96B9791}"/>
              </a:ext>
            </a:extLst>
          </p:cNvPr>
          <p:cNvSpPr txBox="1"/>
          <p:nvPr/>
        </p:nvSpPr>
        <p:spPr>
          <a:xfrm>
            <a:off x="2025424" y="2508841"/>
            <a:ext cx="3088443" cy="181588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lang="en-US" sz="1600" dirty="0">
                <a:solidFill>
                  <a:srgbClr val="000000">
                    <a:lumMod val="85000"/>
                    <a:lumOff val="15000"/>
                  </a:srgbClr>
                </a:solidFill>
                <a:latin typeface="Century Gothic" panose="020B0502020202020204" pitchFamily="34" charset="0"/>
              </a:rPr>
              <a: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1&lt;/li&gt;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3&lt;/li&gt;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lang="en-US" sz="1600" dirty="0">
                <a:solidFill>
                  <a:srgbClr val="000000">
                    <a:lumMod val="85000"/>
                    <a:lumOff val="15000"/>
                  </a:srgbClr>
                </a:solidFill>
                <a:latin typeface="Century Gothic" panose="020B0502020202020204" pitchFamily="34" charset="0"/>
              </a:rPr>
              <a: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p>
        </p:txBody>
      </p:sp>
      <p:pic>
        <p:nvPicPr>
          <p:cNvPr id="6" name="Imagen 5">
            <a:extLst>
              <a:ext uri="{FF2B5EF4-FFF2-40B4-BE49-F238E27FC236}">
                <a16:creationId xmlns:a16="http://schemas.microsoft.com/office/drawing/2014/main" id="{298CEF33-8B8D-142F-CF1E-8DC0B79F513C}"/>
              </a:ext>
            </a:extLst>
          </p:cNvPr>
          <p:cNvPicPr>
            <a:picLocks noChangeAspect="1"/>
          </p:cNvPicPr>
          <p:nvPr/>
        </p:nvPicPr>
        <p:blipFill rotWithShape="1">
          <a:blip r:embed="rId3"/>
          <a:srcRect t="1" r="49357" b="72479"/>
          <a:stretch/>
        </p:blipFill>
        <p:spPr>
          <a:xfrm>
            <a:off x="5247139" y="2508841"/>
            <a:ext cx="5943600" cy="1815882"/>
          </a:xfrm>
          <a:prstGeom prst="rect">
            <a:avLst/>
          </a:prstGeom>
          <a:ln>
            <a:solidFill>
              <a:schemeClr val="tx1">
                <a:lumMod val="85000"/>
                <a:lumOff val="15000"/>
              </a:schemeClr>
            </a:solidFill>
          </a:ln>
        </p:spPr>
      </p:pic>
    </p:spTree>
    <p:extLst>
      <p:ext uri="{BB962C8B-B14F-4D97-AF65-F5344CB8AC3E}">
        <p14:creationId xmlns:p14="http://schemas.microsoft.com/office/powerpoint/2010/main" val="185007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startAt="3"/>
            </a:pPr>
            <a:r>
              <a:rPr lang="es-ES" dirty="0"/>
              <a:t>Historia de HTML y </a:t>
            </a:r>
            <a:r>
              <a:rPr lang="es-ES" dirty="0" err="1"/>
              <a:t>XHTML</a:t>
            </a:r>
            <a:r>
              <a:rPr lang="es-ES" dirty="0"/>
              <a:t>. Diferencias entre versiones</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17</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573867"/>
            <a:ext cx="10227749" cy="2226733"/>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b="1" dirty="0">
                <a:solidFill>
                  <a:schemeClr val="accent1"/>
                </a:solidFill>
              </a:rPr>
              <a:t>Estructura de un documento escrito en HTML</a:t>
            </a:r>
            <a:r>
              <a:rPr lang="es-ES" dirty="0">
                <a:solidFill>
                  <a:schemeClr val="tx1">
                    <a:lumMod val="85000"/>
                    <a:lumOff val="15000"/>
                  </a:schemeClr>
                </a:solidFill>
              </a:rPr>
              <a:t>:</a:t>
            </a:r>
          </a:p>
        </p:txBody>
      </p:sp>
      <p:sp>
        <p:nvSpPr>
          <p:cNvPr id="2" name="CuadroTexto 1">
            <a:extLst>
              <a:ext uri="{FF2B5EF4-FFF2-40B4-BE49-F238E27FC236}">
                <a16:creationId xmlns:a16="http://schemas.microsoft.com/office/drawing/2014/main" id="{DDED575C-C5F4-9B4E-9BB6-0DDBF2B8D886}"/>
              </a:ext>
            </a:extLst>
          </p:cNvPr>
          <p:cNvSpPr txBox="1"/>
          <p:nvPr/>
        </p:nvSpPr>
        <p:spPr>
          <a:xfrm>
            <a:off x="3974362" y="3191083"/>
            <a:ext cx="2294466" cy="2585323"/>
          </a:xfrm>
          <a:prstGeom prst="rect">
            <a:avLst/>
          </a:prstGeom>
          <a:noFill/>
          <a:ln>
            <a:solidFill>
              <a:schemeClr val="tx1">
                <a:lumMod val="85000"/>
                <a:lumOff val="15000"/>
              </a:schemeClr>
            </a:solidFill>
          </a:ln>
        </p:spPr>
        <p:txBody>
          <a:bodyPr wrap="square" rtlCol="0">
            <a:spAutoFit/>
          </a:bodyPr>
          <a:lstStyle/>
          <a:p>
            <a:r>
              <a:rPr lang="es-ES" sz="1800" b="1" dirty="0">
                <a:solidFill>
                  <a:srgbClr val="00B0F0"/>
                </a:solidFill>
                <a:latin typeface="Century Gothic" panose="020B0502020202020204" pitchFamily="34" charset="0"/>
              </a:rPr>
              <a:t>&lt;!</a:t>
            </a:r>
            <a:r>
              <a:rPr lang="es-ES" sz="1800" b="1" dirty="0" err="1">
                <a:solidFill>
                  <a:srgbClr val="00B0F0"/>
                </a:solidFill>
                <a:latin typeface="Century Gothic" panose="020B0502020202020204" pitchFamily="34" charset="0"/>
              </a:rPr>
              <a:t>DOCTYPE</a:t>
            </a:r>
            <a:r>
              <a:rPr lang="es-ES" sz="1800" b="1" dirty="0">
                <a:solidFill>
                  <a:srgbClr val="00B0F0"/>
                </a:solidFill>
                <a:latin typeface="Century Gothic" panose="020B0502020202020204" pitchFamily="34" charset="0"/>
              </a:rPr>
              <a:t> </a:t>
            </a:r>
            <a:r>
              <a:rPr lang="es-ES" sz="1800" b="1" dirty="0" err="1">
                <a:solidFill>
                  <a:srgbClr val="00B0F0"/>
                </a:solidFill>
                <a:latin typeface="Century Gothic" panose="020B0502020202020204" pitchFamily="34" charset="0"/>
              </a:rPr>
              <a:t>html</a:t>
            </a:r>
            <a:r>
              <a:rPr lang="es-ES" sz="1800" b="1" dirty="0">
                <a:solidFill>
                  <a:srgbClr val="00B0F0"/>
                </a:solidFill>
                <a:latin typeface="Century Gothic" panose="020B0502020202020204" pitchFamily="34" charset="0"/>
              </a:rPr>
              <a:t>&gt;</a:t>
            </a:r>
          </a:p>
          <a:p>
            <a:r>
              <a:rPr lang="es-ES" sz="1800" b="1" dirty="0">
                <a:solidFill>
                  <a:srgbClr val="00B0F0"/>
                </a:solidFill>
                <a:latin typeface="Century Gothic" panose="020B0502020202020204" pitchFamily="34" charset="0"/>
              </a:rPr>
              <a:t>&lt;</a:t>
            </a:r>
            <a:r>
              <a:rPr lang="es-ES" sz="1800" b="1" dirty="0" err="1">
                <a:solidFill>
                  <a:srgbClr val="00B0F0"/>
                </a:solidFill>
                <a:latin typeface="Century Gothic" panose="020B0502020202020204" pitchFamily="34" charset="0"/>
              </a:rPr>
              <a:t>html</a:t>
            </a:r>
            <a:r>
              <a:rPr lang="es-ES" sz="1800" b="1" dirty="0">
                <a:solidFill>
                  <a:srgbClr val="00B0F0"/>
                </a:solidFill>
                <a:latin typeface="Century Gothic" panose="020B0502020202020204" pitchFamily="34" charset="0"/>
              </a:rPr>
              <a:t>&gt;</a:t>
            </a:r>
          </a:p>
          <a:p>
            <a:r>
              <a:rPr lang="es-ES" sz="1800" b="1" dirty="0">
                <a:solidFill>
                  <a:srgbClr val="00B0F0"/>
                </a:solidFill>
                <a:latin typeface="Century Gothic" panose="020B0502020202020204" pitchFamily="34" charset="0"/>
              </a:rPr>
              <a:t>     &lt;head&gt;</a:t>
            </a:r>
          </a:p>
          <a:p>
            <a:r>
              <a:rPr lang="es-ES" sz="1800" b="1" dirty="0">
                <a:solidFill>
                  <a:srgbClr val="00B0F0"/>
                </a:solidFill>
                <a:latin typeface="Century Gothic" panose="020B0502020202020204" pitchFamily="34" charset="0"/>
              </a:rPr>
              <a:t>     …</a:t>
            </a:r>
          </a:p>
          <a:p>
            <a:r>
              <a:rPr lang="es-ES" sz="1800" b="1" dirty="0">
                <a:solidFill>
                  <a:srgbClr val="00B0F0"/>
                </a:solidFill>
                <a:latin typeface="Century Gothic" panose="020B0502020202020204" pitchFamily="34" charset="0"/>
              </a:rPr>
              <a:t>     &lt;/head&gt;</a:t>
            </a:r>
          </a:p>
          <a:p>
            <a:r>
              <a:rPr lang="es-ES" sz="1800" b="1" dirty="0">
                <a:solidFill>
                  <a:srgbClr val="00B0F0"/>
                </a:solidFill>
                <a:latin typeface="Century Gothic" panose="020B0502020202020204" pitchFamily="34" charset="0"/>
              </a:rPr>
              <a:t>     &lt;</a:t>
            </a:r>
            <a:r>
              <a:rPr lang="es-ES" sz="1800" b="1" dirty="0" err="1">
                <a:solidFill>
                  <a:srgbClr val="00B0F0"/>
                </a:solidFill>
                <a:latin typeface="Century Gothic" panose="020B0502020202020204" pitchFamily="34" charset="0"/>
              </a:rPr>
              <a:t>body</a:t>
            </a:r>
            <a:r>
              <a:rPr lang="es-ES" sz="1800" b="1" dirty="0">
                <a:solidFill>
                  <a:srgbClr val="00B0F0"/>
                </a:solidFill>
                <a:latin typeface="Century Gothic" panose="020B0502020202020204" pitchFamily="34" charset="0"/>
              </a:rPr>
              <a:t>&gt;</a:t>
            </a:r>
          </a:p>
          <a:p>
            <a:r>
              <a:rPr lang="es-ES" sz="1800" b="1" dirty="0">
                <a:solidFill>
                  <a:srgbClr val="00B0F0"/>
                </a:solidFill>
                <a:latin typeface="Century Gothic" panose="020B0502020202020204" pitchFamily="34" charset="0"/>
              </a:rPr>
              <a:t>     …</a:t>
            </a:r>
          </a:p>
          <a:p>
            <a:r>
              <a:rPr lang="es-ES" sz="1800" b="1" dirty="0">
                <a:solidFill>
                  <a:srgbClr val="00B0F0"/>
                </a:solidFill>
                <a:latin typeface="Century Gothic" panose="020B0502020202020204" pitchFamily="34" charset="0"/>
              </a:rPr>
              <a:t>     &lt;/</a:t>
            </a:r>
            <a:r>
              <a:rPr lang="es-ES" sz="1800" b="1" dirty="0" err="1">
                <a:solidFill>
                  <a:srgbClr val="00B0F0"/>
                </a:solidFill>
                <a:latin typeface="Century Gothic" panose="020B0502020202020204" pitchFamily="34" charset="0"/>
              </a:rPr>
              <a:t>body</a:t>
            </a:r>
            <a:r>
              <a:rPr lang="es-ES" sz="1800" b="1" dirty="0">
                <a:solidFill>
                  <a:srgbClr val="00B0F0"/>
                </a:solidFill>
                <a:latin typeface="Century Gothic" panose="020B0502020202020204" pitchFamily="34" charset="0"/>
              </a:rPr>
              <a:t>&gt;</a:t>
            </a:r>
          </a:p>
          <a:p>
            <a:r>
              <a:rPr lang="es-ES" sz="1800" b="1" dirty="0">
                <a:solidFill>
                  <a:srgbClr val="00B0F0"/>
                </a:solidFill>
                <a:latin typeface="Century Gothic" panose="020B0502020202020204" pitchFamily="34" charset="0"/>
              </a:rPr>
              <a:t>&lt;/</a:t>
            </a:r>
            <a:r>
              <a:rPr lang="es-ES" sz="1800" b="1" dirty="0" err="1">
                <a:solidFill>
                  <a:srgbClr val="00B0F0"/>
                </a:solidFill>
                <a:latin typeface="Century Gothic" panose="020B0502020202020204" pitchFamily="34" charset="0"/>
              </a:rPr>
              <a:t>html</a:t>
            </a:r>
            <a:r>
              <a:rPr lang="es-ES" sz="1800" b="1" dirty="0">
                <a:solidFill>
                  <a:srgbClr val="00B0F0"/>
                </a:solidFill>
                <a:latin typeface="Century Gothic" panose="020B0502020202020204" pitchFamily="34" charset="0"/>
              </a:rPr>
              <a:t>&gt;</a:t>
            </a:r>
          </a:p>
        </p:txBody>
      </p:sp>
    </p:spTree>
    <p:extLst>
      <p:ext uri="{BB962C8B-B14F-4D97-AF65-F5344CB8AC3E}">
        <p14:creationId xmlns:p14="http://schemas.microsoft.com/office/powerpoint/2010/main" val="28079058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22</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Investigue en internet acerca de la manera de modificar el aspecto de las listas no ordenadas utilizando hojas de estilo CSS. Una vez hecho esto, escriba un código que permita obtener el mismo resultado que el mostrado en el ejemplo anterior, pero sin utilizar en ningún caso el atributo </a:t>
            </a:r>
            <a:r>
              <a:rPr lang="es-ES" dirty="0" err="1"/>
              <a:t>type</a:t>
            </a:r>
            <a:r>
              <a:rPr lang="es-ES" dirty="0"/>
              <a:t>.</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170</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3587944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8.2. Características y tipos de listas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171</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185333"/>
            <a:ext cx="8825658" cy="3290882"/>
          </a:xfrm>
          <a:prstGeom prst="roundRect">
            <a:avLst>
              <a:gd name="adj" fmla="val 1858"/>
            </a:avLst>
          </a:prstGeom>
          <a:noFill/>
          <a:ln>
            <a:noFill/>
          </a:ln>
        </p:spPr>
        <p:txBody>
          <a:bodyPr spcFirstLastPara="1" wrap="square" lIns="91425" tIns="45700" rIns="91425" bIns="45700" anchor="t" anchorCtr="0">
            <a:noAutofit/>
          </a:bodyPr>
          <a:lstStyle/>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En este tipo de listas se puede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establecer el número inicial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 partir del cual se van a contabilizar los elementos de la misma, gracias al atributo </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value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Se incluye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dentro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 las etiquetas </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li</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&gt;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y los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siguientes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puntos que se escriban se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generarán automáticamente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partiendo del número indicado en dicho atributo.</a:t>
            </a: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Listas ordenadas (2 de 3)</a:t>
            </a:r>
            <a:endParaRPr dirty="0"/>
          </a:p>
        </p:txBody>
      </p:sp>
    </p:spTree>
    <p:extLst>
      <p:ext uri="{BB962C8B-B14F-4D97-AF65-F5344CB8AC3E}">
        <p14:creationId xmlns:p14="http://schemas.microsoft.com/office/powerpoint/2010/main" val="32700652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23</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Modifique la lista del ejemplo anterior para que sus elementos comiencen a contabilizarse a partir del número 2.</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172</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16515722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173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443841"/>
            <a:ext cx="10004076" cy="4956959"/>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515391" y="2121174"/>
            <a:ext cx="9346620" cy="3970318"/>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&lt;!DOCTYPE 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&lt;title&gt;</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Etiquetas</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numeradas</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que </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comienzan</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por</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2&lt;/title&gt;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charset="UTF-8"/&gt;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 value="2"&gt;</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1&lt;/li&gt;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&lt;li&gt;</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&lt;li&gt;</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3&lt;/li&gt;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n-U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endParaRPr kumimoji="0" lang="en-U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2715014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174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443841"/>
            <a:ext cx="10004076" cy="4956959"/>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6" name="Imagen 5">
            <a:extLst>
              <a:ext uri="{FF2B5EF4-FFF2-40B4-BE49-F238E27FC236}">
                <a16:creationId xmlns:a16="http://schemas.microsoft.com/office/drawing/2014/main" id="{3DC312A2-35E3-1E51-3A47-5E9B8E626C41}"/>
              </a:ext>
            </a:extLst>
          </p:cNvPr>
          <p:cNvPicPr>
            <a:picLocks noChangeAspect="1"/>
          </p:cNvPicPr>
          <p:nvPr/>
        </p:nvPicPr>
        <p:blipFill rotWithShape="1">
          <a:blip r:embed="rId2"/>
          <a:srcRect b="73592"/>
          <a:stretch/>
        </p:blipFill>
        <p:spPr>
          <a:xfrm>
            <a:off x="1467537" y="2728030"/>
            <a:ext cx="9442328" cy="1401939"/>
          </a:xfrm>
          <a:prstGeom prst="rect">
            <a:avLst/>
          </a:prstGeom>
          <a:ln>
            <a:solidFill>
              <a:schemeClr val="tx1">
                <a:lumMod val="85000"/>
                <a:lumOff val="15000"/>
              </a:schemeClr>
            </a:solidFill>
          </a:ln>
        </p:spPr>
      </p:pic>
    </p:spTree>
    <p:extLst>
      <p:ext uri="{BB962C8B-B14F-4D97-AF65-F5344CB8AC3E}">
        <p14:creationId xmlns:p14="http://schemas.microsoft.com/office/powerpoint/2010/main" val="38435101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8.2. Características y tipos de listas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175</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185333"/>
            <a:ext cx="8825658" cy="3290882"/>
          </a:xfrm>
          <a:prstGeom prst="roundRect">
            <a:avLst>
              <a:gd name="adj" fmla="val 1858"/>
            </a:avLst>
          </a:prstGeom>
          <a:noFill/>
          <a:ln>
            <a:noFill/>
          </a:ln>
        </p:spPr>
        <p:txBody>
          <a:bodyPr spcFirstLastPara="1" wrap="square" lIns="91425" tIns="45700" rIns="91425" bIns="45700" anchor="t" anchorCtr="0">
            <a:noAutofit/>
          </a:bodyPr>
          <a:lstStyle/>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El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tipo de numeración de las listas se puede modificar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con HTML, utilizando el atributo </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el cual puede tener los siguientes valores:</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sym typeface="Century Gothic"/>
              </a:rPr>
              <a:t>1</a:t>
            </a:r>
            <a:r>
              <a:rPr lang="es-ES" sz="1800" dirty="0">
                <a:solidFill>
                  <a:srgbClr val="000000">
                    <a:lumMod val="85000"/>
                    <a:lumOff val="15000"/>
                  </a:srgbClr>
                </a:solidFill>
                <a:latin typeface="Century Gothic"/>
                <a:sym typeface="Century Gothic"/>
              </a:rPr>
              <a:t>: numeración </a:t>
            </a:r>
            <a:r>
              <a:rPr lang="es-ES" sz="1800" b="1" dirty="0">
                <a:solidFill>
                  <a:schemeClr val="accent6"/>
                </a:solidFill>
                <a:latin typeface="Century Gothic"/>
                <a:sym typeface="Century Gothic"/>
              </a:rPr>
              <a:t>estándar</a:t>
            </a:r>
            <a:r>
              <a:rPr lang="es-ES" sz="1800" dirty="0">
                <a:solidFill>
                  <a:srgbClr val="000000">
                    <a:lumMod val="85000"/>
                    <a:lumOff val="15000"/>
                  </a:srgbClr>
                </a:solidFill>
                <a:latin typeface="Century Gothic"/>
                <a:sym typeface="Century Gothic"/>
              </a:rPr>
              <a:t> (1, 2, 3…)</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numeración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alfabética en minúsculas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 b, c…)</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sym typeface="Century Gothic"/>
              </a:rPr>
              <a:t>A</a:t>
            </a:r>
            <a:r>
              <a:rPr lang="es-ES" sz="1800" dirty="0">
                <a:solidFill>
                  <a:srgbClr val="000000">
                    <a:lumMod val="85000"/>
                    <a:lumOff val="15000"/>
                  </a:srgbClr>
                </a:solidFill>
                <a:latin typeface="Century Gothic"/>
                <a:sym typeface="Century Gothic"/>
              </a:rPr>
              <a:t>: numeración </a:t>
            </a:r>
            <a:r>
              <a:rPr lang="es-ES" sz="1800" b="1" dirty="0">
                <a:solidFill>
                  <a:schemeClr val="accent6"/>
                </a:solidFill>
                <a:latin typeface="Century Gothic"/>
                <a:sym typeface="Century Gothic"/>
              </a:rPr>
              <a:t>alfabética en mayúsculas </a:t>
            </a:r>
            <a:r>
              <a:rPr lang="es-ES" sz="1800" dirty="0">
                <a:solidFill>
                  <a:srgbClr val="000000">
                    <a:lumMod val="85000"/>
                    <a:lumOff val="15000"/>
                  </a:srgbClr>
                </a:solidFill>
                <a:latin typeface="Century Gothic"/>
                <a:sym typeface="Century Gothic"/>
              </a:rPr>
              <a:t>(A, B, C…)</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sym typeface="Century Gothic"/>
              </a:rPr>
              <a:t>i</a:t>
            </a:r>
            <a:r>
              <a:rPr lang="es-ES" sz="1800" dirty="0">
                <a:solidFill>
                  <a:srgbClr val="000000">
                    <a:lumMod val="85000"/>
                    <a:lumOff val="15000"/>
                  </a:srgbClr>
                </a:solidFill>
                <a:latin typeface="Century Gothic"/>
                <a:sym typeface="Century Gothic"/>
              </a:rPr>
              <a:t>: numeración en </a:t>
            </a:r>
            <a:r>
              <a:rPr lang="es-ES" sz="1800" b="1" dirty="0">
                <a:solidFill>
                  <a:schemeClr val="accent6"/>
                </a:solidFill>
                <a:latin typeface="Century Gothic"/>
                <a:sym typeface="Century Gothic"/>
              </a:rPr>
              <a:t>números romanos en minúscula </a:t>
            </a:r>
            <a:r>
              <a:rPr lang="es-ES" sz="1800" dirty="0">
                <a:solidFill>
                  <a:srgbClr val="000000">
                    <a:lumMod val="85000"/>
                    <a:lumOff val="15000"/>
                  </a:srgbClr>
                </a:solidFill>
                <a:latin typeface="Century Gothic"/>
                <a:sym typeface="Century Gothic"/>
              </a:rPr>
              <a:t>(i, </a:t>
            </a:r>
            <a:r>
              <a:rPr lang="es-ES" sz="1800" dirty="0" err="1">
                <a:solidFill>
                  <a:srgbClr val="000000">
                    <a:lumMod val="85000"/>
                    <a:lumOff val="15000"/>
                  </a:srgbClr>
                </a:solidFill>
                <a:latin typeface="Century Gothic"/>
                <a:sym typeface="Century Gothic"/>
              </a:rPr>
              <a:t>ii</a:t>
            </a:r>
            <a:r>
              <a:rPr lang="es-ES" sz="1800" dirty="0">
                <a:solidFill>
                  <a:srgbClr val="000000">
                    <a:lumMod val="85000"/>
                    <a:lumOff val="15000"/>
                  </a:srgbClr>
                </a:solidFill>
                <a:latin typeface="Century Gothic"/>
                <a:sym typeface="Century Gothic"/>
              </a:rPr>
              <a:t>, </a:t>
            </a:r>
            <a:r>
              <a:rPr lang="es-ES" sz="1800" dirty="0" err="1">
                <a:solidFill>
                  <a:srgbClr val="000000">
                    <a:lumMod val="85000"/>
                    <a:lumOff val="15000"/>
                  </a:srgbClr>
                </a:solidFill>
                <a:latin typeface="Century Gothic"/>
                <a:sym typeface="Century Gothic"/>
              </a:rPr>
              <a:t>iii</a:t>
            </a:r>
            <a:r>
              <a:rPr lang="es-ES" sz="1800" dirty="0">
                <a:solidFill>
                  <a:srgbClr val="000000">
                    <a:lumMod val="85000"/>
                    <a:lumOff val="15000"/>
                  </a:srgbClr>
                </a:solidFill>
                <a:latin typeface="Century Gothic"/>
                <a:sym typeface="Century Gothic"/>
              </a:rPr>
              <a:t>…)</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numeración en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números romanos en mayúsculas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(I, II, III…)</a:t>
            </a:r>
          </a:p>
          <a:p>
            <a:pPr marL="284163"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
        <p:nvSpPr>
          <p:cNvPr id="5" name="Google Shape;639;p7">
            <a:extLst>
              <a:ext uri="{FF2B5EF4-FFF2-40B4-BE49-F238E27FC236}">
                <a16:creationId xmlns:a16="http://schemas.microsoft.com/office/drawing/2014/main" id="{68B93643-4D8A-44E5-8CC9-013C5922B35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Listas ordenadas (3 de 3)</a:t>
            </a:r>
            <a:endParaRPr dirty="0"/>
          </a:p>
        </p:txBody>
      </p:sp>
    </p:spTree>
    <p:extLst>
      <p:ext uri="{BB962C8B-B14F-4D97-AF65-F5344CB8AC3E}">
        <p14:creationId xmlns:p14="http://schemas.microsoft.com/office/powerpoint/2010/main" val="26281092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176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1" y="509693"/>
            <a:ext cx="10426217" cy="5603240"/>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el código HTML correspondiente a una lista ordenada sencilla en la que se ha establecido el tipo de numeración alfabética en minúsculas: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592592" y="1797780"/>
            <a:ext cx="9583874" cy="3970318"/>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&gt;Etiquetas numeradas que comienzan por 2&lt;/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="a"&gt;Elemento 1&lt;/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="a"&gt;Elemento 2&lt;/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="a"&gt;Elemento 3&lt;/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9043214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177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1" y="1523999"/>
            <a:ext cx="10426217" cy="45889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lang="es-ES" sz="1800" dirty="0">
              <a:solidFill>
                <a:srgbClr val="000000">
                  <a:lumMod val="85000"/>
                  <a:lumOff val="15000"/>
                </a:srgbClr>
              </a:solidFill>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lang="es-ES" sz="1800" dirty="0">
              <a:solidFill>
                <a:srgbClr val="000000">
                  <a:lumMod val="85000"/>
                  <a:lumOff val="15000"/>
                </a:srgbClr>
              </a:solidFill>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lang="es-ES" sz="1800" dirty="0">
              <a:solidFill>
                <a:srgbClr val="000000">
                  <a:lumMod val="85000"/>
                  <a:lumOff val="15000"/>
                </a:srgbClr>
              </a:solidFill>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NOTA: es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necesario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poner el atributo </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en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todos los elementos de la lista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8" name="Imagen 7">
            <a:extLst>
              <a:ext uri="{FF2B5EF4-FFF2-40B4-BE49-F238E27FC236}">
                <a16:creationId xmlns:a16="http://schemas.microsoft.com/office/drawing/2014/main" id="{3FACE28D-A992-B7E1-12E8-0245BE8DB71B}"/>
              </a:ext>
            </a:extLst>
          </p:cNvPr>
          <p:cNvPicPr>
            <a:picLocks noChangeAspect="1"/>
          </p:cNvPicPr>
          <p:nvPr/>
        </p:nvPicPr>
        <p:blipFill rotWithShape="1">
          <a:blip r:embed="rId2"/>
          <a:srcRect b="73098"/>
          <a:stretch/>
        </p:blipFill>
        <p:spPr>
          <a:xfrm>
            <a:off x="1344254" y="2556932"/>
            <a:ext cx="9846485" cy="1489297"/>
          </a:xfrm>
          <a:prstGeom prst="rect">
            <a:avLst/>
          </a:prstGeom>
          <a:ln>
            <a:solidFill>
              <a:schemeClr val="tx1">
                <a:lumMod val="85000"/>
                <a:lumOff val="15000"/>
              </a:schemeClr>
            </a:solidFill>
          </a:ln>
        </p:spPr>
      </p:pic>
    </p:spTree>
    <p:extLst>
      <p:ext uri="{BB962C8B-B14F-4D97-AF65-F5344CB8AC3E}">
        <p14:creationId xmlns:p14="http://schemas.microsoft.com/office/powerpoint/2010/main" val="22941267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24</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Modifique el código de la lista anterior para hacer que los elementos empiecen a contabilizarse a partir del orden 2. La numeración debe visualizarse en números romanos en mayúsculas.</a:t>
            </a: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178</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2257709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179</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258326" y="1371600"/>
            <a:ext cx="10004076" cy="4792133"/>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515391" y="2107443"/>
            <a:ext cx="9489946" cy="378565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&lt;!DOCTYPE 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2692400" marR="0" lvl="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&lt;title&gt;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Listas</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numeradas</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que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comiencen</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en</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nivel</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 y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estén</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en</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números</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romanos</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&lt;/title&gt;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charset="UTF-8"/&gt;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 value="2" type="I"&gt;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1&lt;/li&gt;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 type="I"&gt;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&lt;li type="I"&gt;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3&lt;/li&gt;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n-U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endParaRPr kumimoji="0" lang="en-US" sz="16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3892530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3.1. Versiones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647016"/>
            <a:ext cx="8825659" cy="371162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Etiqueta </a:t>
            </a:r>
            <a:r>
              <a:rPr kumimoji="0" lang="es-ES" sz="1800" b="1" i="0" u="none" strike="noStrike" kern="0" cap="none" spc="0" normalizeH="0" baseline="0" noProof="0" dirty="0" err="1">
                <a:ln>
                  <a:noFill/>
                </a:ln>
                <a:solidFill>
                  <a:srgbClr val="B31166"/>
                </a:solidFill>
                <a:effectLst/>
                <a:uLnTx/>
                <a:uFillTx/>
                <a:latin typeface="Century Gothic"/>
                <a:ea typeface="Century Gothic"/>
                <a:cs typeface="Century Gothic"/>
                <a:sym typeface="Century Gothic"/>
              </a:rPr>
              <a:t>DOCTYPE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Primera línea de código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hay que escribir en un documento escrito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en HTML5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es la siguiente </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etiqueta </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DOCTYPE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sz="1800" dirty="0">
              <a:solidFill>
                <a:schemeClr val="tx1">
                  <a:lumMod val="85000"/>
                  <a:lumOff val="15000"/>
                </a:schemeClr>
              </a:solidFill>
              <a:latin typeface="Century Gothic"/>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Informa al navegador sobre el </a:t>
            </a:r>
            <a:r>
              <a:rPr lang="es-ES" sz="1800" b="1" dirty="0">
                <a:solidFill>
                  <a:schemeClr val="accent5"/>
                </a:solidFill>
                <a:latin typeface="Century Gothic"/>
                <a:sym typeface="Century Gothic"/>
              </a:rPr>
              <a:t>tipo y versión </a:t>
            </a:r>
            <a:r>
              <a:rPr lang="es-ES" sz="1800" dirty="0">
                <a:solidFill>
                  <a:schemeClr val="tx1">
                    <a:lumMod val="85000"/>
                    <a:lumOff val="15000"/>
                  </a:schemeClr>
                </a:solidFill>
                <a:latin typeface="Century Gothic"/>
                <a:sym typeface="Century Gothic"/>
              </a:rPr>
              <a:t>de documento que se está creando.</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Es un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comentario especial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no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se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visualiza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en el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navegador</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Debe escribirse </a:t>
            </a:r>
            <a:r>
              <a:rPr lang="es-ES" sz="1800" b="1" dirty="0">
                <a:solidFill>
                  <a:schemeClr val="accent5"/>
                </a:solidFill>
                <a:latin typeface="Century Gothic"/>
                <a:sym typeface="Century Gothic"/>
              </a:rPr>
              <a:t>sin espacios ni líneas </a:t>
            </a:r>
            <a:r>
              <a:rPr lang="es-ES" sz="1800" dirty="0">
                <a:solidFill>
                  <a:schemeClr val="tx1">
                    <a:lumMod val="85000"/>
                    <a:lumOff val="15000"/>
                  </a:schemeClr>
                </a:solidFill>
                <a:latin typeface="Century Gothic"/>
                <a:sym typeface="Century Gothic"/>
              </a:rPr>
              <a:t>que la </a:t>
            </a:r>
            <a:r>
              <a:rPr lang="es-ES" sz="1800" b="1" dirty="0">
                <a:solidFill>
                  <a:schemeClr val="accent5"/>
                </a:solidFill>
                <a:latin typeface="Century Gothic"/>
                <a:sym typeface="Century Gothic"/>
              </a:rPr>
              <a:t>precedan</a:t>
            </a:r>
            <a:r>
              <a:rPr lang="es-ES" sz="1800" dirty="0">
                <a:solidFill>
                  <a:schemeClr val="tx1">
                    <a:lumMod val="85000"/>
                    <a:lumOff val="15000"/>
                  </a:schemeClr>
                </a:solidFill>
                <a:latin typeface="Century Gothic"/>
                <a:sym typeface="Century Gothic"/>
              </a:rPr>
              <a:t>.</a:t>
            </a:r>
            <a:endParaRPr kumimoji="0"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endParaRPr>
          </a:p>
        </p:txBody>
      </p:sp>
      <p:sp>
        <p:nvSpPr>
          <p:cNvPr id="2" name="CuadroTexto 1">
            <a:extLst>
              <a:ext uri="{FF2B5EF4-FFF2-40B4-BE49-F238E27FC236}">
                <a16:creationId xmlns:a16="http://schemas.microsoft.com/office/drawing/2014/main" id="{CCC1E786-5F83-C08C-E95C-0CAFC1D9DAC2}"/>
              </a:ext>
            </a:extLst>
          </p:cNvPr>
          <p:cNvSpPr txBox="1"/>
          <p:nvPr/>
        </p:nvSpPr>
        <p:spPr>
          <a:xfrm>
            <a:off x="3801534" y="1983256"/>
            <a:ext cx="2294466" cy="369332"/>
          </a:xfrm>
          <a:prstGeom prst="rect">
            <a:avLst/>
          </a:prstGeom>
          <a:noFill/>
          <a:ln>
            <a:solidFill>
              <a:schemeClr val="tx1">
                <a:lumMod val="85000"/>
                <a:lumOff val="15000"/>
              </a:schemeClr>
            </a:solidFill>
          </a:ln>
        </p:spPr>
        <p:txBody>
          <a:bodyPr wrap="square" rtlCol="0">
            <a:spAutoFit/>
          </a:bodyPr>
          <a:lstStyle/>
          <a:p>
            <a:r>
              <a:rPr lang="es-ES" sz="1800" b="1" dirty="0">
                <a:solidFill>
                  <a:srgbClr val="00B0F0"/>
                </a:solidFill>
                <a:latin typeface="Century Gothic" panose="020B0502020202020204" pitchFamily="34" charset="0"/>
              </a:rPr>
              <a:t>&lt;!</a:t>
            </a:r>
            <a:r>
              <a:rPr lang="es-ES" sz="1800" b="1" dirty="0" err="1">
                <a:solidFill>
                  <a:srgbClr val="00B0F0"/>
                </a:solidFill>
                <a:latin typeface="Century Gothic" panose="020B0502020202020204" pitchFamily="34" charset="0"/>
              </a:rPr>
              <a:t>DOCTYPE</a:t>
            </a:r>
            <a:r>
              <a:rPr lang="es-ES" sz="1800" b="1" dirty="0">
                <a:solidFill>
                  <a:srgbClr val="00B0F0"/>
                </a:solidFill>
                <a:latin typeface="Century Gothic" panose="020B0502020202020204" pitchFamily="34" charset="0"/>
              </a:rPr>
              <a:t> </a:t>
            </a:r>
            <a:r>
              <a:rPr lang="es-ES" sz="1800" b="1" dirty="0" err="1">
                <a:solidFill>
                  <a:srgbClr val="00B0F0"/>
                </a:solidFill>
                <a:latin typeface="Century Gothic" panose="020B0502020202020204" pitchFamily="34" charset="0"/>
              </a:rPr>
              <a:t>html</a:t>
            </a:r>
            <a:r>
              <a:rPr lang="es-ES" sz="1800" b="1" dirty="0">
                <a:solidFill>
                  <a:srgbClr val="00B0F0"/>
                </a:solidFill>
                <a:latin typeface="Century Gothic" panose="020B0502020202020204" pitchFamily="34" charset="0"/>
              </a:rPr>
              <a:t>&gt;</a:t>
            </a:r>
          </a:p>
        </p:txBody>
      </p:sp>
    </p:spTree>
    <p:extLst>
      <p:ext uri="{BB962C8B-B14F-4D97-AF65-F5344CB8AC3E}">
        <p14:creationId xmlns:p14="http://schemas.microsoft.com/office/powerpoint/2010/main" val="15747388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443841"/>
            <a:ext cx="10004076" cy="4956959"/>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NOTA: es </a:t>
            </a: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necesario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poner el atributo </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en </a:t>
            </a:r>
            <a:r>
              <a:rPr kumimoji="0" lang="es-ES" sz="1800" b="1" i="0" u="none" strike="noStrike" kern="0" cap="none" spc="0" normalizeH="0" baseline="0" noProof="0" dirty="0">
                <a:ln>
                  <a:noFill/>
                </a:ln>
                <a:solidFill>
                  <a:srgbClr val="9B6BF2"/>
                </a:solidFill>
                <a:effectLst/>
                <a:uLnTx/>
                <a:uFillTx/>
                <a:latin typeface="Century Gothic"/>
                <a:ea typeface="Century Gothic"/>
                <a:cs typeface="Century Gothic"/>
                <a:sym typeface="Century Gothic"/>
              </a:rPr>
              <a:t>todos los elementos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de la lista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El atributo </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value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solo en el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primer elemento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de la lista.</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5" name="Imagen 4">
            <a:extLst>
              <a:ext uri="{FF2B5EF4-FFF2-40B4-BE49-F238E27FC236}">
                <a16:creationId xmlns:a16="http://schemas.microsoft.com/office/drawing/2014/main" id="{4BB5A82E-BC4C-AD85-3E24-7281A37EF4F0}"/>
              </a:ext>
            </a:extLst>
          </p:cNvPr>
          <p:cNvPicPr>
            <a:picLocks noChangeAspect="1"/>
          </p:cNvPicPr>
          <p:nvPr/>
        </p:nvPicPr>
        <p:blipFill rotWithShape="1">
          <a:blip r:embed="rId2"/>
          <a:srcRect b="68874"/>
          <a:stretch/>
        </p:blipFill>
        <p:spPr>
          <a:xfrm>
            <a:off x="1572380" y="2336799"/>
            <a:ext cx="9146420" cy="1600624"/>
          </a:xfrm>
          <a:prstGeom prst="rect">
            <a:avLst/>
          </a:prstGeom>
          <a:ln>
            <a:solidFill>
              <a:schemeClr val="tx1">
                <a:lumMod val="85000"/>
                <a:lumOff val="15000"/>
              </a:schemeClr>
            </a:solidFill>
          </a:ln>
        </p:spPr>
      </p:pic>
    </p:spTree>
    <p:extLst>
      <p:ext uri="{BB962C8B-B14F-4D97-AF65-F5344CB8AC3E}">
        <p14:creationId xmlns:p14="http://schemas.microsoft.com/office/powerpoint/2010/main" val="15403017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8.3. Anidamientos en listas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181</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321335"/>
            <a:ext cx="8825658" cy="315488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Anidamiento en listas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En HTML es posible establecer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listas anidadas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es decir,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listas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que contengan</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 otras listas dentro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Para ello, basta con que tratemos la </a:t>
            </a:r>
            <a:r>
              <a:rPr lang="es-ES" sz="1800" b="1" dirty="0">
                <a:solidFill>
                  <a:schemeClr val="accent6"/>
                </a:solidFill>
                <a:latin typeface="Century Gothic"/>
                <a:sym typeface="Century Gothic"/>
              </a:rPr>
              <a:t>lista anidada </a:t>
            </a:r>
            <a:r>
              <a:rPr lang="es-ES" sz="1800" dirty="0">
                <a:solidFill>
                  <a:srgbClr val="000000">
                    <a:lumMod val="85000"/>
                    <a:lumOff val="15000"/>
                  </a:srgbClr>
                </a:solidFill>
                <a:latin typeface="Century Gothic"/>
                <a:sym typeface="Century Gothic"/>
              </a:rPr>
              <a:t>como un </a:t>
            </a:r>
            <a:r>
              <a:rPr lang="es-ES" sz="1800" b="1" dirty="0">
                <a:solidFill>
                  <a:schemeClr val="accent6"/>
                </a:solidFill>
                <a:latin typeface="Century Gothic"/>
                <a:sym typeface="Century Gothic"/>
              </a:rPr>
              <a:t>elemento</a:t>
            </a:r>
            <a:r>
              <a:rPr lang="es-ES" sz="1800" dirty="0">
                <a:solidFill>
                  <a:srgbClr val="000000">
                    <a:lumMod val="85000"/>
                    <a:lumOff val="15000"/>
                  </a:srgbClr>
                </a:solidFill>
                <a:latin typeface="Century Gothic"/>
                <a:sym typeface="Century Gothic"/>
              </a:rPr>
              <a:t> de la </a:t>
            </a:r>
            <a:r>
              <a:rPr lang="es-ES" sz="1800" b="1" dirty="0">
                <a:solidFill>
                  <a:schemeClr val="accent6"/>
                </a:solidFill>
                <a:latin typeface="Century Gothic"/>
                <a:sym typeface="Century Gothic"/>
              </a:rPr>
              <a:t>primera lista</a:t>
            </a:r>
            <a:r>
              <a:rPr lang="es-ES" sz="1800" dirty="0">
                <a:solidFill>
                  <a:srgbClr val="000000">
                    <a:lumMod val="85000"/>
                    <a:lumOff val="15000"/>
                  </a:srgbClr>
                </a:solidFill>
                <a:latin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Tree>
    <p:extLst>
      <p:ext uri="{BB962C8B-B14F-4D97-AF65-F5344CB8AC3E}">
        <p14:creationId xmlns:p14="http://schemas.microsoft.com/office/powerpoint/2010/main" val="36177780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1" y="509693"/>
            <a:ext cx="10426217" cy="6052578"/>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744992" y="1085328"/>
            <a:ext cx="9583874" cy="5016758"/>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&gt;Listas anidadas&lt;/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="A"&gt;Elemento 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tipe="</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circle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a&lt;/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b&lt;/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c&lt;/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="A"&gt;Elemento 2&lt;/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="A"&gt;Elemento 3&lt;/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6904233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1" y="1523999"/>
            <a:ext cx="10426217" cy="45889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5" name="Imagen 4">
            <a:extLst>
              <a:ext uri="{FF2B5EF4-FFF2-40B4-BE49-F238E27FC236}">
                <a16:creationId xmlns:a16="http://schemas.microsoft.com/office/drawing/2014/main" id="{BFB3DA71-A500-2AD6-4540-6ABC76A06A41}"/>
              </a:ext>
            </a:extLst>
          </p:cNvPr>
          <p:cNvPicPr>
            <a:picLocks noChangeAspect="1"/>
          </p:cNvPicPr>
          <p:nvPr/>
        </p:nvPicPr>
        <p:blipFill rotWithShape="1">
          <a:blip r:embed="rId2"/>
          <a:srcRect b="66428"/>
          <a:stretch/>
        </p:blipFill>
        <p:spPr>
          <a:xfrm>
            <a:off x="1439334" y="2492515"/>
            <a:ext cx="9922933" cy="1872970"/>
          </a:xfrm>
          <a:prstGeom prst="rect">
            <a:avLst/>
          </a:prstGeom>
          <a:ln>
            <a:solidFill>
              <a:schemeClr val="tx1">
                <a:lumMod val="85000"/>
                <a:lumOff val="15000"/>
              </a:schemeClr>
            </a:solidFill>
          </a:ln>
        </p:spPr>
      </p:pic>
    </p:spTree>
    <p:extLst>
      <p:ext uri="{BB962C8B-B14F-4D97-AF65-F5344CB8AC3E}">
        <p14:creationId xmlns:p14="http://schemas.microsoft.com/office/powerpoint/2010/main" val="13686914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1493520"/>
            <a:ext cx="8946541" cy="47548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Se dispone a crear un documento HTML en el que desea incluir una lista anidada que debe visualizarse de la siguiente manera:</a:t>
            </a:r>
          </a:p>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endParaRPr kumimoji="0" lang="es-ES" sz="2000" b="0" i="0" u="none" strike="noStrike" kern="0" cap="none" spc="0" normalizeH="0" baseline="0" noProof="0" dirty="0">
              <a:ln>
                <a:noFill/>
              </a:ln>
              <a:solidFill>
                <a:srgbClr val="FFFFFF"/>
              </a:solidFill>
              <a:effectLst/>
              <a:uLnTx/>
              <a:uFillTx/>
              <a:latin typeface="Century Gothic"/>
              <a:sym typeface="Century Gothic"/>
            </a:endParaRPr>
          </a:p>
        </p:txBody>
      </p:sp>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6</a:t>
            </a:r>
          </a:p>
        </p:txBody>
      </p:sp>
      <p:pic>
        <p:nvPicPr>
          <p:cNvPr id="7" name="Imagen 6">
            <a:extLst>
              <a:ext uri="{FF2B5EF4-FFF2-40B4-BE49-F238E27FC236}">
                <a16:creationId xmlns:a16="http://schemas.microsoft.com/office/drawing/2014/main" id="{1EFB6E87-B78F-716C-B343-4E967A1EA02F}"/>
              </a:ext>
            </a:extLst>
          </p:cNvPr>
          <p:cNvPicPr>
            <a:picLocks noChangeAspect="1"/>
          </p:cNvPicPr>
          <p:nvPr/>
        </p:nvPicPr>
        <p:blipFill rotWithShape="1">
          <a:blip r:embed="rId2"/>
          <a:srcRect b="56546"/>
          <a:stretch/>
        </p:blipFill>
        <p:spPr>
          <a:xfrm>
            <a:off x="812946" y="2580271"/>
            <a:ext cx="10566107" cy="2581376"/>
          </a:xfrm>
          <a:prstGeom prst="rect">
            <a:avLst/>
          </a:prstGeom>
        </p:spPr>
      </p:pic>
    </p:spTree>
    <p:extLst>
      <p:ext uri="{BB962C8B-B14F-4D97-AF65-F5344CB8AC3E}">
        <p14:creationId xmlns:p14="http://schemas.microsoft.com/office/powerpoint/2010/main" val="26767847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1493520"/>
            <a:ext cx="8946541" cy="47548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Escriba el código HTML del documento correspondiente teniendo en cuenta las siguientes consideraciones:</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El título de la imagen será: “Listado de dispositivos eléctricos/electrónicos”.</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El documento debe ser compatible con los caracteres propios de Europa Occidental.</a:t>
            </a:r>
          </a:p>
        </p:txBody>
      </p:sp>
    </p:spTree>
    <p:extLst>
      <p:ext uri="{BB962C8B-B14F-4D97-AF65-F5344CB8AC3E}">
        <p14:creationId xmlns:p14="http://schemas.microsoft.com/office/powerpoint/2010/main" val="24625645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579120"/>
            <a:ext cx="10596743" cy="598315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C52C190-ED74-865B-0F1F-03C7991E7AE7}"/>
              </a:ext>
            </a:extLst>
          </p:cNvPr>
          <p:cNvSpPr txBox="1"/>
          <p:nvPr/>
        </p:nvSpPr>
        <p:spPr>
          <a:xfrm>
            <a:off x="1093961" y="1176867"/>
            <a:ext cx="10004076" cy="5170646"/>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&gt;Listado de dispositivos eléctricos/electrónicos&lt;/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&gt;Dispositivos electrónicos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&gt;Multiplexor&lt;/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&gt;Decodificador&lt;/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&gt;Sumador&lt;/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&gt;Máquinas eléctricas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type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circle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&gt;Estáticas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value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="4"&gt;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Trsnaformador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&gt;Dinámicas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value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="5"&gt;Motor CC&lt;/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&gt;Motor CA&lt;/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ol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li</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ul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4003712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8.4. Otros tipos de listas: listas de definición</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321335"/>
            <a:ext cx="8825658" cy="315488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Listas de definición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se utilizan cuando se desea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incluir definiciones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es decir, cuando se quiere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mostrar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un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concepto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y, justo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debajo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su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definición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Tienen sus propias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etiquetas específicas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sym typeface="Century Gothic"/>
              </a:rPr>
              <a:t>&lt;dl&gt;</a:t>
            </a:r>
            <a:r>
              <a:rPr lang="es-ES" sz="1800" dirty="0">
                <a:solidFill>
                  <a:schemeClr val="tx1">
                    <a:lumMod val="85000"/>
                    <a:lumOff val="15000"/>
                  </a:schemeClr>
                </a:solidFill>
                <a:latin typeface="Century Gothic"/>
                <a:sym typeface="Century Gothic"/>
              </a:rPr>
              <a:t>: </a:t>
            </a:r>
            <a:r>
              <a:rPr lang="es-ES" sz="1800" dirty="0">
                <a:solidFill>
                  <a:srgbClr val="000000">
                    <a:lumMod val="85000"/>
                    <a:lumOff val="15000"/>
                  </a:srgbClr>
                </a:solidFill>
                <a:latin typeface="Century Gothic"/>
                <a:sym typeface="Century Gothic"/>
              </a:rPr>
              <a:t>dentro de ella se incluye todo el contenido del bloque </a:t>
            </a:r>
            <a:r>
              <a:rPr lang="es-ES" sz="1800" b="1" dirty="0">
                <a:solidFill>
                  <a:schemeClr val="accent6"/>
                </a:solidFill>
                <a:latin typeface="Century Gothic"/>
                <a:sym typeface="Century Gothic"/>
              </a:rPr>
              <a:t>concepto-definición</a:t>
            </a:r>
            <a:r>
              <a:rPr lang="es-ES" sz="1800" dirty="0">
                <a:solidFill>
                  <a:srgbClr val="000000">
                    <a:lumMod val="85000"/>
                    <a:lumOff val="15000"/>
                  </a:srgbClr>
                </a:solidFill>
                <a:latin typeface="Century Gothic"/>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dt</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&gt;</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alberga el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concepto que se va a definir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dd</a:t>
            </a:r>
            <a:r>
              <a:rPr lang="es-ES" sz="1800" b="1" dirty="0">
                <a:solidFill>
                  <a:srgbClr val="00B0F0"/>
                </a:solidFill>
                <a:latin typeface="Century Gothic"/>
                <a:sym typeface="Century Gothic"/>
              </a:rPr>
              <a:t>&gt;</a:t>
            </a:r>
            <a:r>
              <a:rPr lang="es-ES" sz="1800" dirty="0">
                <a:solidFill>
                  <a:schemeClr val="tx1">
                    <a:lumMod val="85000"/>
                    <a:lumOff val="15000"/>
                  </a:schemeClr>
                </a:solidFill>
                <a:latin typeface="Century Gothic"/>
                <a:sym typeface="Century Gothic"/>
              </a:rPr>
              <a:t>:</a:t>
            </a:r>
            <a:r>
              <a:rPr lang="es-ES" sz="1800" b="1" dirty="0">
                <a:solidFill>
                  <a:srgbClr val="00B0F0"/>
                </a:solidFill>
                <a:latin typeface="Century Gothic"/>
                <a:sym typeface="Century Gothic"/>
              </a:rPr>
              <a:t> </a:t>
            </a:r>
            <a:r>
              <a:rPr lang="es-ES" sz="1800" dirty="0">
                <a:solidFill>
                  <a:srgbClr val="000000">
                    <a:lumMod val="85000"/>
                    <a:lumOff val="15000"/>
                  </a:srgbClr>
                </a:solidFill>
                <a:latin typeface="Century Gothic"/>
                <a:sym typeface="Century Gothic"/>
              </a:rPr>
              <a:t>incluye la </a:t>
            </a:r>
            <a:r>
              <a:rPr lang="es-ES" sz="1800" b="1" dirty="0">
                <a:solidFill>
                  <a:schemeClr val="accent6"/>
                </a:solidFill>
                <a:latin typeface="Century Gothic"/>
                <a:sym typeface="Century Gothic"/>
              </a:rPr>
              <a:t>descripción del concepto </a:t>
            </a:r>
            <a:r>
              <a:rPr lang="es-ES" sz="1800" dirty="0">
                <a:solidFill>
                  <a:srgbClr val="000000">
                    <a:lumMod val="85000"/>
                    <a:lumOff val="15000"/>
                  </a:srgbClr>
                </a:solidFill>
                <a:latin typeface="Century Gothic"/>
                <a:sym typeface="Century Gothic"/>
              </a:rPr>
              <a:t>en cuestión.</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Tree>
    <p:extLst>
      <p:ext uri="{BB962C8B-B14F-4D97-AF65-F5344CB8AC3E}">
        <p14:creationId xmlns:p14="http://schemas.microsoft.com/office/powerpoint/2010/main" val="17553790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679571"/>
            <a:ext cx="10426217" cy="5755095"/>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el código HTML correspondiente a un ejemplo sencillo de lista de definición</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592591" y="1931112"/>
            <a:ext cx="9583874" cy="4247317"/>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&gt;Listas de definición&lt;/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&lt;dl&gt;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&gt;Edificios&lt;/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3675063" marR="0" lvl="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dd</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&gt;Los edificios son construcciones realizadas por el hombre con el fin de albergar a personas, animales, cosas etc.&lt;/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dd</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&lt;/dl&gt;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24608263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189</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1" y="1523999"/>
            <a:ext cx="10426217" cy="45889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5" name="Imagen 4">
            <a:extLst>
              <a:ext uri="{FF2B5EF4-FFF2-40B4-BE49-F238E27FC236}">
                <a16:creationId xmlns:a16="http://schemas.microsoft.com/office/drawing/2014/main" id="{F1813038-32F8-3820-0EB0-82BDA0BD2FB9}"/>
              </a:ext>
            </a:extLst>
          </p:cNvPr>
          <p:cNvPicPr>
            <a:picLocks noChangeAspect="1"/>
          </p:cNvPicPr>
          <p:nvPr/>
        </p:nvPicPr>
        <p:blipFill rotWithShape="1">
          <a:blip r:embed="rId2"/>
          <a:srcRect b="73592"/>
          <a:stretch/>
        </p:blipFill>
        <p:spPr>
          <a:xfrm>
            <a:off x="1591733" y="2878869"/>
            <a:ext cx="9428846" cy="1399938"/>
          </a:xfrm>
          <a:prstGeom prst="rect">
            <a:avLst/>
          </a:prstGeom>
          <a:ln>
            <a:solidFill>
              <a:schemeClr val="tx1">
                <a:lumMod val="85000"/>
                <a:lumOff val="15000"/>
              </a:schemeClr>
            </a:solidFill>
          </a:ln>
        </p:spPr>
      </p:pic>
    </p:spTree>
    <p:extLst>
      <p:ext uri="{BB962C8B-B14F-4D97-AF65-F5344CB8AC3E}">
        <p14:creationId xmlns:p14="http://schemas.microsoft.com/office/powerpoint/2010/main" val="1216185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3.2. Cabecera</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Etiqueta HTML</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679572"/>
            <a:ext cx="8825659" cy="371162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Etiqueta 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Lo siguiente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escribiremos es la </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directiva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html</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&gt;,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dentro de la cual se incluyen dos grandes bloques: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cabecera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y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cuerpo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76A2C367-0455-2DE2-E1B4-A0B570D7FA03}"/>
              </a:ext>
            </a:extLst>
          </p:cNvPr>
          <p:cNvSpPr txBox="1"/>
          <p:nvPr/>
        </p:nvSpPr>
        <p:spPr>
          <a:xfrm>
            <a:off x="3801534" y="2222142"/>
            <a:ext cx="2294466" cy="1200329"/>
          </a:xfrm>
          <a:prstGeom prst="rect">
            <a:avLst/>
          </a:prstGeom>
          <a:noFill/>
          <a:ln>
            <a:solidFill>
              <a:schemeClr val="tx1">
                <a:lumMod val="85000"/>
                <a:lumOff val="15000"/>
              </a:schemeClr>
            </a:solidFill>
          </a:ln>
        </p:spPr>
        <p:txBody>
          <a:bodyPr wrap="square" rtlCol="0">
            <a:spAutoFit/>
          </a:bodyPr>
          <a:lstStyle/>
          <a:p>
            <a:r>
              <a:rPr lang="es-ES" sz="1800" dirty="0">
                <a:solidFill>
                  <a:schemeClr val="tx1">
                    <a:lumMod val="85000"/>
                    <a:lumOff val="15000"/>
                  </a:schemeClr>
                </a:solidFill>
                <a:latin typeface="Century Gothic" panose="020B0502020202020204" pitchFamily="34" charset="0"/>
              </a:rPr>
              <a:t>&lt;!</a:t>
            </a:r>
            <a:r>
              <a:rPr lang="es-ES" sz="1800" dirty="0" err="1">
                <a:solidFill>
                  <a:schemeClr val="tx1">
                    <a:lumMod val="85000"/>
                    <a:lumOff val="15000"/>
                  </a:schemeClr>
                </a:solidFill>
                <a:latin typeface="Century Gothic" panose="020B0502020202020204" pitchFamily="34" charset="0"/>
              </a:rPr>
              <a:t>DOCTYPE</a:t>
            </a:r>
            <a:r>
              <a:rPr lang="es-ES" sz="1800" dirty="0">
                <a:solidFill>
                  <a:schemeClr val="tx1">
                    <a:lumMod val="85000"/>
                    <a:lumOff val="15000"/>
                  </a:schemeClr>
                </a:solidFill>
                <a:latin typeface="Century Gothic" panose="020B0502020202020204" pitchFamily="34" charset="0"/>
              </a:rPr>
              <a:t> </a:t>
            </a:r>
            <a:r>
              <a:rPr lang="es-ES" sz="1800" dirty="0" err="1">
                <a:solidFill>
                  <a:schemeClr val="tx1">
                    <a:lumMod val="85000"/>
                    <a:lumOff val="15000"/>
                  </a:schemeClr>
                </a:solidFill>
                <a:latin typeface="Century Gothic" panose="020B0502020202020204" pitchFamily="34" charset="0"/>
              </a:rPr>
              <a:t>html</a:t>
            </a:r>
            <a:r>
              <a:rPr lang="es-ES" sz="1800" dirty="0">
                <a:solidFill>
                  <a:schemeClr val="tx1">
                    <a:lumMod val="85000"/>
                    <a:lumOff val="15000"/>
                  </a:schemeClr>
                </a:solidFill>
                <a:latin typeface="Century Gothic" panose="020B0502020202020204" pitchFamily="34" charset="0"/>
              </a:rPr>
              <a:t>&gt;</a:t>
            </a:r>
          </a:p>
          <a:p>
            <a:r>
              <a:rPr lang="es-ES" sz="1800" b="1" dirty="0">
                <a:solidFill>
                  <a:srgbClr val="00B0F0"/>
                </a:solidFill>
                <a:latin typeface="Century Gothic" panose="020B0502020202020204" pitchFamily="34" charset="0"/>
              </a:rPr>
              <a:t>&lt;</a:t>
            </a:r>
            <a:r>
              <a:rPr lang="es-ES" sz="1800" b="1" dirty="0" err="1">
                <a:solidFill>
                  <a:srgbClr val="00B0F0"/>
                </a:solidFill>
                <a:latin typeface="Century Gothic" panose="020B0502020202020204" pitchFamily="34" charset="0"/>
              </a:rPr>
              <a:t>html</a:t>
            </a:r>
            <a:r>
              <a:rPr lang="es-ES" sz="1800" b="1" dirty="0">
                <a:solidFill>
                  <a:srgbClr val="00B0F0"/>
                </a:solidFill>
                <a:latin typeface="Century Gothic" panose="020B0502020202020204" pitchFamily="34" charset="0"/>
              </a:rPr>
              <a:t>&gt;</a:t>
            </a:r>
          </a:p>
          <a:p>
            <a:r>
              <a:rPr lang="es-ES" sz="1800" dirty="0">
                <a:solidFill>
                  <a:schemeClr val="tx1">
                    <a:lumMod val="85000"/>
                    <a:lumOff val="15000"/>
                  </a:schemeClr>
                </a:solidFill>
                <a:latin typeface="Century Gothic" panose="020B0502020202020204" pitchFamily="34" charset="0"/>
              </a:rPr>
              <a:t>…</a:t>
            </a:r>
          </a:p>
          <a:p>
            <a:r>
              <a:rPr lang="es-ES" sz="1800" b="1" dirty="0">
                <a:solidFill>
                  <a:srgbClr val="00B0F0"/>
                </a:solidFill>
                <a:latin typeface="Century Gothic" panose="020B0502020202020204" pitchFamily="34" charset="0"/>
              </a:rPr>
              <a:t>&lt;/</a:t>
            </a:r>
            <a:r>
              <a:rPr lang="es-ES" sz="1800" b="1" dirty="0" err="1">
                <a:solidFill>
                  <a:srgbClr val="00B0F0"/>
                </a:solidFill>
                <a:latin typeface="Century Gothic" panose="020B0502020202020204" pitchFamily="34" charset="0"/>
              </a:rPr>
              <a:t>html</a:t>
            </a:r>
            <a:r>
              <a:rPr lang="es-ES" sz="1800" b="1" dirty="0">
                <a:solidFill>
                  <a:srgbClr val="00B0F0"/>
                </a:solidFill>
                <a:latin typeface="Century Gothic" panose="020B0502020202020204" pitchFamily="34" charset="0"/>
              </a:rPr>
              <a:t>&gt;</a:t>
            </a:r>
          </a:p>
        </p:txBody>
      </p:sp>
    </p:spTree>
    <p:extLst>
      <p:ext uri="{BB962C8B-B14F-4D97-AF65-F5344CB8AC3E}">
        <p14:creationId xmlns:p14="http://schemas.microsoft.com/office/powerpoint/2010/main" val="46413784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190</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9"/>
              <a:tabLst/>
              <a:defRPr/>
            </a:pPr>
            <a:r>
              <a:rPr lang="es-ES" sz="3600" dirty="0">
                <a:solidFill>
                  <a:srgbClr val="EF53A5"/>
                </a:solidFill>
                <a:latin typeface="Century Gothic"/>
                <a:ea typeface="Century Gothic"/>
                <a:cs typeface="Century Gothic"/>
                <a:sym typeface="Century Gothic"/>
              </a:rPr>
              <a:t>Tablas</a:t>
            </a:r>
            <a:endPar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endParaRP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9</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 Estructura básica</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9</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.2. Formatos de tablas: bordes, alineación, tamaño, etc.</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9</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.3. Formato de contenido de celdas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9.4. Agrupamiento de filas y columnas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9.5. Tablas anidadas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9.6. Buenas prácticas en el uso de las tablas</a:t>
            </a:r>
            <a:endPar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12818095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startAt="9"/>
            </a:pPr>
            <a:r>
              <a:rPr lang="es-ES" dirty="0"/>
              <a:t>Tablas</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191</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80"/>
            <a:ext cx="10227749" cy="1950720"/>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dirty="0">
                <a:solidFill>
                  <a:schemeClr val="tx1">
                    <a:lumMod val="85000"/>
                    <a:lumOff val="15000"/>
                  </a:schemeClr>
                </a:solidFill>
              </a:rPr>
              <a:t>Las</a:t>
            </a:r>
            <a:r>
              <a:rPr lang="es-ES" b="1" dirty="0">
                <a:solidFill>
                  <a:schemeClr val="accent1"/>
                </a:solidFill>
              </a:rPr>
              <a:t> tablas </a:t>
            </a:r>
            <a:r>
              <a:rPr lang="es-ES" dirty="0">
                <a:solidFill>
                  <a:schemeClr val="tx1">
                    <a:lumMod val="85000"/>
                    <a:lumOff val="15000"/>
                  </a:schemeClr>
                </a:solidFill>
              </a:rPr>
              <a:t>son</a:t>
            </a:r>
            <a:r>
              <a:rPr lang="es-ES" b="1" dirty="0">
                <a:solidFill>
                  <a:schemeClr val="accent1"/>
                </a:solidFill>
              </a:rPr>
              <a:t> </a:t>
            </a:r>
            <a:r>
              <a:rPr lang="es-ES" dirty="0">
                <a:solidFill>
                  <a:schemeClr val="tx1">
                    <a:lumMod val="85000"/>
                    <a:lumOff val="15000"/>
                  </a:schemeClr>
                </a:solidFill>
              </a:rPr>
              <a:t>elementos </a:t>
            </a:r>
            <a:r>
              <a:rPr lang="es-ES" b="1" dirty="0">
                <a:solidFill>
                  <a:schemeClr val="accent6"/>
                </a:solidFill>
              </a:rPr>
              <a:t>muy utilizados en HTML</a:t>
            </a:r>
            <a:r>
              <a:rPr lang="es-ES" dirty="0">
                <a:solidFill>
                  <a:schemeClr val="tx1">
                    <a:lumMod val="85000"/>
                    <a:lumOff val="15000"/>
                  </a:schemeClr>
                </a:solidFill>
              </a:rPr>
              <a:t>.</a:t>
            </a:r>
          </a:p>
          <a:p>
            <a:pPr marL="342900" lvl="0" indent="-342900">
              <a:spcBef>
                <a:spcPts val="0"/>
              </a:spcBef>
              <a:buClr>
                <a:srgbClr val="B31166"/>
              </a:buClr>
            </a:pPr>
            <a:r>
              <a:rPr lang="es-ES" sz="1800" dirty="0">
                <a:solidFill>
                  <a:schemeClr val="tx1">
                    <a:lumMod val="85000"/>
                    <a:lumOff val="15000"/>
                  </a:schemeClr>
                </a:solidFill>
              </a:rPr>
              <a:t>Veamos la manera de </a:t>
            </a:r>
            <a:r>
              <a:rPr lang="es-ES" sz="1800" b="1" dirty="0">
                <a:solidFill>
                  <a:schemeClr val="accent4"/>
                </a:solidFill>
              </a:rPr>
              <a:t>implementar y configurar </a:t>
            </a:r>
            <a:r>
              <a:rPr lang="es-ES" dirty="0">
                <a:solidFill>
                  <a:schemeClr val="tx1">
                    <a:lumMod val="85000"/>
                    <a:lumOff val="15000"/>
                  </a:schemeClr>
                </a:solidFill>
              </a:rPr>
              <a:t>este tipo de elementos en las páginas web.</a:t>
            </a:r>
            <a:endParaRPr lang="es-ES" sz="1800" dirty="0">
              <a:solidFill>
                <a:schemeClr val="tx1">
                  <a:lumMod val="85000"/>
                  <a:lumOff val="15000"/>
                </a:schemeClr>
              </a:solidFill>
            </a:endParaRPr>
          </a:p>
        </p:txBody>
      </p:sp>
    </p:spTree>
    <p:extLst>
      <p:ext uri="{BB962C8B-B14F-4D97-AF65-F5344CB8AC3E}">
        <p14:creationId xmlns:p14="http://schemas.microsoft.com/office/powerpoint/2010/main" val="435037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9.1. Estructura básica</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192</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829733"/>
            <a:ext cx="8825658" cy="364648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600" b="1" i="0" u="none" strike="noStrike" kern="0" cap="none" spc="0" normalizeH="0" baseline="0" noProof="0" dirty="0">
                <a:ln>
                  <a:noFill/>
                </a:ln>
                <a:solidFill>
                  <a:srgbClr val="B31166"/>
                </a:solidFill>
                <a:effectLst/>
                <a:uLnTx/>
                <a:uFillTx/>
                <a:latin typeface="Century Gothic"/>
                <a:cs typeface="Arial"/>
                <a:sym typeface="Century Gothic"/>
              </a:rPr>
              <a:t>Estructura básica</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conjunto de </a:t>
            </a:r>
            <a:r>
              <a:rPr kumimoji="0" lang="es-ES" sz="1600" b="1" i="0" u="none" strike="noStrike" kern="0" cap="none" spc="0" normalizeH="0" baseline="0" noProof="0" dirty="0">
                <a:ln>
                  <a:noFill/>
                </a:ln>
                <a:solidFill>
                  <a:schemeClr val="accent4"/>
                </a:solidFill>
                <a:effectLst/>
                <a:uLnTx/>
                <a:uFillTx/>
                <a:latin typeface="Century Gothic"/>
                <a:cs typeface="Arial"/>
                <a:sym typeface="Century Gothic"/>
              </a:rPr>
              <a:t>filas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donde cada una de ellas alberga un determinado número de </a:t>
            </a:r>
            <a:r>
              <a:rPr kumimoji="0" lang="es-ES" sz="1600" b="1" i="0" u="none" strike="noStrike" kern="0" cap="none" spc="0" normalizeH="0" baseline="0" noProof="0" dirty="0">
                <a:ln>
                  <a:noFill/>
                </a:ln>
                <a:solidFill>
                  <a:schemeClr val="accent5"/>
                </a:solidFill>
                <a:effectLst/>
                <a:uLnTx/>
                <a:uFillTx/>
                <a:latin typeface="Century Gothic"/>
                <a:cs typeface="Arial"/>
                <a:sym typeface="Century Gothic"/>
              </a:rPr>
              <a:t>celdas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dentro de las cuales se insertan los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datos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que se desean estructurar.</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Se puede definir con </a:t>
            </a:r>
            <a:r>
              <a:rPr kumimoji="0" lang="es-ES" sz="1600" b="1" i="0" u="none" strike="noStrike" kern="0" cap="none" spc="0" normalizeH="0" baseline="0" noProof="0" dirty="0">
                <a:ln>
                  <a:noFill/>
                </a:ln>
                <a:solidFill>
                  <a:schemeClr val="accent4"/>
                </a:solidFill>
                <a:effectLst/>
                <a:uLnTx/>
                <a:uFillTx/>
                <a:latin typeface="Century Gothic"/>
                <a:cs typeface="Arial"/>
                <a:sym typeface="Century Gothic"/>
              </a:rPr>
              <a:t>tres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600" b="1" i="0" u="none" strike="noStrike" kern="0" cap="none" spc="0" normalizeH="0" baseline="0" noProof="0" dirty="0">
                <a:ln>
                  <a:noFill/>
                </a:ln>
                <a:solidFill>
                  <a:srgbClr val="E9943A"/>
                </a:solidFill>
                <a:effectLst/>
                <a:uLnTx/>
                <a:uFillTx/>
                <a:latin typeface="Century Gothic"/>
                <a:cs typeface="Arial"/>
                <a:sym typeface="Century Gothic"/>
              </a:rPr>
              <a:t>etiquetas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&lt;</a:t>
            </a:r>
            <a:r>
              <a:rPr lang="es-ES" sz="1600" b="1" dirty="0">
                <a:solidFill>
                  <a:srgbClr val="00B0F0"/>
                </a:solidFill>
                <a:latin typeface="Century Gothic"/>
                <a:sym typeface="Century Gothic"/>
              </a:rPr>
              <a:t>table</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&gt;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contiene la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tabla principal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Dentro se insertar las filas y columnas.</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&lt;</a:t>
            </a:r>
            <a:r>
              <a:rPr lang="es-ES" sz="1600" b="1" dirty="0" err="1">
                <a:solidFill>
                  <a:srgbClr val="00B0F0"/>
                </a:solidFill>
                <a:latin typeface="Century Gothic"/>
                <a:sym typeface="Century Gothic"/>
              </a:rPr>
              <a:t>tr</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&gt;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etiqueta de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fila</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Cada fila contiene un determinado número de celdas.</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&lt;</a:t>
            </a:r>
            <a:r>
              <a:rPr lang="es-ES" sz="1600" b="1" dirty="0" err="1">
                <a:solidFill>
                  <a:srgbClr val="00B0F0"/>
                </a:solidFill>
                <a:latin typeface="Century Gothic"/>
                <a:sym typeface="Century Gothic"/>
              </a:rPr>
              <a:t>td</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&gt;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 </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etiqueta de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celda</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Dentro de ella se escribe el contenido que se desean incluir.</a:t>
            </a:r>
          </a:p>
          <a:p>
            <a:pPr marL="627063" indent="-342900">
              <a:spcBef>
                <a:spcPts val="1000"/>
              </a:spcBef>
              <a:buClr>
                <a:srgbClr val="B31166"/>
              </a:buClr>
              <a:buSzPts val="1440"/>
              <a:buFont typeface="Arial" panose="020B0604020202020204" pitchFamily="34" charset="0"/>
              <a:buChar char="•"/>
              <a:defRPr/>
            </a:pPr>
            <a:r>
              <a:rPr lang="es-ES" sz="1600" dirty="0">
                <a:solidFill>
                  <a:srgbClr val="000000">
                    <a:lumMod val="85000"/>
                    <a:lumOff val="15000"/>
                  </a:srgbClr>
                </a:solidFill>
                <a:latin typeface="Century Gothic"/>
                <a:sym typeface="Century Gothic"/>
              </a:rPr>
              <a:t>Las tablas se visualizan </a:t>
            </a:r>
            <a:r>
              <a:rPr lang="es-ES" sz="1600" b="1" dirty="0">
                <a:solidFill>
                  <a:schemeClr val="accent4"/>
                </a:solidFill>
                <a:latin typeface="Century Gothic"/>
                <a:sym typeface="Century Gothic"/>
              </a:rPr>
              <a:t>sin bordes en HTML</a:t>
            </a:r>
            <a:r>
              <a:rPr lang="es-ES" sz="1600" dirty="0">
                <a:solidFill>
                  <a:srgbClr val="000000">
                    <a:lumMod val="85000"/>
                    <a:lumOff val="15000"/>
                  </a:srgbClr>
                </a:solidFill>
                <a:latin typeface="Century Gothic"/>
                <a:sym typeface="Century Gothic"/>
              </a:rPr>
              <a:t>. Pueden ser </a:t>
            </a:r>
            <a:r>
              <a:rPr lang="es-ES" sz="1600" b="1" dirty="0">
                <a:solidFill>
                  <a:schemeClr val="accent5"/>
                </a:solidFill>
                <a:latin typeface="Century Gothic"/>
                <a:sym typeface="Century Gothic"/>
              </a:rPr>
              <a:t>modificadas</a:t>
            </a:r>
            <a:r>
              <a:rPr lang="es-ES" sz="1600" dirty="0">
                <a:solidFill>
                  <a:srgbClr val="000000">
                    <a:lumMod val="85000"/>
                    <a:lumOff val="15000"/>
                  </a:srgbClr>
                </a:solidFill>
                <a:latin typeface="Century Gothic"/>
                <a:sym typeface="Century Gothic"/>
              </a:rPr>
              <a:t> con </a:t>
            </a:r>
            <a:r>
              <a:rPr lang="es-ES" sz="1600" b="1" dirty="0">
                <a:solidFill>
                  <a:schemeClr val="accent6"/>
                </a:solidFill>
                <a:latin typeface="Century Gothic"/>
                <a:sym typeface="Century Gothic"/>
              </a:rPr>
              <a:t>CSS</a:t>
            </a:r>
            <a:r>
              <a:rPr lang="es-ES" sz="1600" dirty="0">
                <a:solidFill>
                  <a:srgbClr val="000000">
                    <a:lumMod val="85000"/>
                    <a:lumOff val="15000"/>
                  </a:srgbClr>
                </a:solidFill>
                <a:latin typeface="Century Gothic"/>
                <a:sym typeface="Century Gothic"/>
              </a:rPr>
              <a:t> o con el </a:t>
            </a:r>
            <a:r>
              <a:rPr lang="es-ES" sz="1600" b="1" dirty="0">
                <a:solidFill>
                  <a:schemeClr val="accent6"/>
                </a:solidFill>
                <a:latin typeface="Century Gothic"/>
                <a:sym typeface="Century Gothic"/>
              </a:rPr>
              <a:t>atributo</a:t>
            </a:r>
            <a:r>
              <a:rPr lang="es-ES" sz="1600" dirty="0">
                <a:solidFill>
                  <a:srgbClr val="000000">
                    <a:lumMod val="85000"/>
                    <a:lumOff val="15000"/>
                  </a:srgbClr>
                </a:solidFill>
                <a:latin typeface="Century Gothic"/>
                <a:sym typeface="Century Gothic"/>
              </a:rPr>
              <a:t> </a:t>
            </a:r>
            <a:r>
              <a:rPr lang="es-ES" sz="1600" b="1" dirty="0" err="1">
                <a:solidFill>
                  <a:srgbClr val="00B0F0"/>
                </a:solidFill>
                <a:latin typeface="Century Gothic"/>
                <a:sym typeface="Century Gothic"/>
              </a:rPr>
              <a:t>border</a:t>
            </a:r>
            <a:r>
              <a:rPr lang="es-ES" sz="1600" dirty="0">
                <a:solidFill>
                  <a:srgbClr val="000000">
                    <a:lumMod val="85000"/>
                    <a:lumOff val="15000"/>
                  </a:srgbClr>
                </a:solidFill>
                <a:latin typeface="Century Gothic"/>
                <a:sym typeface="Century Gothic"/>
              </a:rPr>
              <a:t> (define el número de píxeles de la tabla principal </a:t>
            </a:r>
            <a:r>
              <a:rPr lang="es-ES" sz="1600" b="1" dirty="0">
                <a:solidFill>
                  <a:srgbClr val="00B0F0"/>
                </a:solidFill>
                <a:latin typeface="Century Gothic"/>
                <a:sym typeface="Century Gothic"/>
              </a:rPr>
              <a:t>dentro</a:t>
            </a:r>
            <a:r>
              <a:rPr lang="es-ES" sz="1600" dirty="0">
                <a:solidFill>
                  <a:srgbClr val="000000">
                    <a:lumMod val="85000"/>
                    <a:lumOff val="15000"/>
                  </a:srgbClr>
                </a:solidFill>
                <a:latin typeface="Century Gothic"/>
                <a:sym typeface="Century Gothic"/>
              </a:rPr>
              <a:t> de </a:t>
            </a:r>
            <a:r>
              <a:rPr lang="es-ES" sz="1600" b="1" dirty="0">
                <a:solidFill>
                  <a:srgbClr val="00B0F0"/>
                </a:solidFill>
                <a:latin typeface="Century Gothic"/>
                <a:sym typeface="Century Gothic"/>
              </a:rPr>
              <a:t>&lt;table&gt;</a:t>
            </a:r>
            <a:r>
              <a:rPr lang="es-ES" sz="1600" dirty="0">
                <a:solidFill>
                  <a:schemeClr val="tx1">
                    <a:lumMod val="85000"/>
                    <a:lumOff val="15000"/>
                  </a:schemeClr>
                </a:solidFill>
                <a:latin typeface="Century Gothic"/>
                <a:sym typeface="Century Gothic"/>
              </a:rPr>
              <a:t>.</a:t>
            </a:r>
          </a:p>
        </p:txBody>
      </p:sp>
    </p:spTree>
    <p:extLst>
      <p:ext uri="{BB962C8B-B14F-4D97-AF65-F5344CB8AC3E}">
        <p14:creationId xmlns:p14="http://schemas.microsoft.com/office/powerpoint/2010/main" val="31271960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524933"/>
            <a:ext cx="10426217" cy="59097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fragmento </a:t>
            </a:r>
            <a:r>
              <a:rPr lang="es-ES" sz="1800" dirty="0">
                <a:solidFill>
                  <a:srgbClr val="000000">
                    <a:lumMod val="85000"/>
                    <a:lumOff val="15000"/>
                  </a:srgbClr>
                </a:solidFill>
                <a:latin typeface="Century Gothic"/>
                <a:ea typeface="Century Gothic"/>
                <a:cs typeface="Century Gothic"/>
                <a:sym typeface="Century Gothic"/>
              </a:rPr>
              <a:t>de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código HTML correspondiente a una </a:t>
            </a:r>
            <a:r>
              <a:rPr lang="es-ES" sz="1800" dirty="0">
                <a:solidFill>
                  <a:srgbClr val="000000">
                    <a:lumMod val="85000"/>
                    <a:lumOff val="15000"/>
                  </a:srgbClr>
                </a:solidFill>
                <a:latin typeface="Century Gothic"/>
                <a:ea typeface="Century Gothic"/>
                <a:cs typeface="Century Gothic"/>
                <a:sym typeface="Century Gothic"/>
              </a:rPr>
              <a:t>tabla básica constituida por 4 filas y 2 columnas.</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592591" y="1818018"/>
            <a:ext cx="9583874" cy="4401205"/>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&lt;table </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border</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="1"&gt;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dirty="0">
                <a:solidFill>
                  <a:srgbClr val="000000">
                    <a:lumMod val="85000"/>
                    <a:lumOff val="15000"/>
                  </a:srgbClr>
                </a:solidFill>
                <a:latin typeface="Century Gothic" panose="020B0502020202020204" pitchFamily="34" charset="0"/>
              </a:rPr>
              <a:t>	</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1&lt;/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2&lt;/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3&lt;/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4&lt;/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5&lt;/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6&lt;/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7&lt;/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8&lt;/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&lt;/table&gt;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dirty="0">
                <a:solidFill>
                  <a:srgbClr val="000000">
                    <a:lumMod val="85000"/>
                    <a:lumOff val="15000"/>
                  </a:srgbClr>
                </a:solidFill>
                <a:latin typeface="Century Gothic" panose="020B0502020202020204" pitchFamily="34" charset="0"/>
              </a:rPr>
              <a:t>…</a:t>
            </a:r>
            <a:endParaRPr kumimoji="0" lang="es-ES"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42778852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440267"/>
            <a:ext cx="10426217" cy="5994399"/>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8" name="Imagen 7">
            <a:extLst>
              <a:ext uri="{FF2B5EF4-FFF2-40B4-BE49-F238E27FC236}">
                <a16:creationId xmlns:a16="http://schemas.microsoft.com/office/drawing/2014/main" id="{2A5F2FAC-5D1C-E42D-EB5B-C2C4E13F12B4}"/>
              </a:ext>
            </a:extLst>
          </p:cNvPr>
          <p:cNvPicPr>
            <a:picLocks noChangeAspect="1"/>
          </p:cNvPicPr>
          <p:nvPr/>
        </p:nvPicPr>
        <p:blipFill rotWithShape="1">
          <a:blip r:embed="rId2"/>
          <a:srcRect b="10104"/>
          <a:stretch/>
        </p:blipFill>
        <p:spPr>
          <a:xfrm>
            <a:off x="1406128" y="1232866"/>
            <a:ext cx="9956800" cy="5032349"/>
          </a:xfrm>
          <a:prstGeom prst="rect">
            <a:avLst/>
          </a:prstGeom>
          <a:ln>
            <a:solidFill>
              <a:schemeClr val="tx1">
                <a:lumMod val="85000"/>
                <a:lumOff val="15000"/>
              </a:schemeClr>
            </a:solidFill>
          </a:ln>
        </p:spPr>
      </p:pic>
    </p:spTree>
    <p:extLst>
      <p:ext uri="{BB962C8B-B14F-4D97-AF65-F5344CB8AC3E}">
        <p14:creationId xmlns:p14="http://schemas.microsoft.com/office/powerpoint/2010/main" val="1558732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9.2. Formato de tablas: bordes, alineación, tamaño, etc.</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195</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829733"/>
            <a:ext cx="8825658" cy="364648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600" b="1" i="0" u="none" strike="noStrike" kern="0" cap="none" spc="0" normalizeH="0" baseline="0" noProof="0" dirty="0">
                <a:ln>
                  <a:noFill/>
                </a:ln>
                <a:solidFill>
                  <a:srgbClr val="B31166"/>
                </a:solidFill>
                <a:effectLst/>
                <a:uLnTx/>
                <a:uFillTx/>
                <a:latin typeface="Century Gothic"/>
                <a:cs typeface="Arial"/>
                <a:sym typeface="Century Gothic"/>
              </a:rPr>
              <a:t>Formato de tablas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la nueva especificación HTML5 recomienda </a:t>
            </a:r>
            <a:r>
              <a:rPr kumimoji="0" lang="es-ES" sz="1600" b="1" i="0" u="none" strike="noStrike" kern="0" cap="none" spc="0" normalizeH="0" baseline="0" noProof="0" dirty="0">
                <a:ln>
                  <a:noFill/>
                </a:ln>
                <a:solidFill>
                  <a:schemeClr val="accent4"/>
                </a:solidFill>
                <a:effectLst/>
                <a:uLnTx/>
                <a:uFillTx/>
                <a:latin typeface="Century Gothic"/>
                <a:cs typeface="Arial"/>
                <a:sym typeface="Century Gothic"/>
              </a:rPr>
              <a:t>hojas de estilo CSS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Pero existen </a:t>
            </a:r>
            <a:r>
              <a:rPr kumimoji="0" lang="es-ES" sz="1600" b="1" i="0" u="none" strike="noStrike" kern="0" cap="none" spc="0" normalizeH="0" baseline="0" noProof="0" dirty="0">
                <a:ln>
                  <a:noFill/>
                </a:ln>
                <a:solidFill>
                  <a:schemeClr val="accent4"/>
                </a:solidFill>
                <a:effectLst/>
                <a:uLnTx/>
                <a:uFillTx/>
                <a:latin typeface="Century Gothic"/>
                <a:cs typeface="Arial"/>
                <a:sym typeface="Century Gothic"/>
              </a:rPr>
              <a:t>atributos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(no reconocidos por HTML5 pero soportados por la mayoría de los navegadores) que permiten modificar la apariencia de estos elementos.</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align</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alineación</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 la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tabla</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el documento. Posibles valores: </a:t>
            </a: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left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(izquierda), </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center</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(centro) y </a:t>
            </a: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right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(derecha).</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border</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se habilita la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visualización</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 los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bordes</a:t>
            </a:r>
            <a:r>
              <a:rPr lang="es-ES" sz="1600" dirty="0">
                <a:solidFill>
                  <a:srgbClr val="000000">
                    <a:lumMod val="85000"/>
                    <a:lumOff val="15000"/>
                  </a:srgbClr>
                </a:solidFill>
                <a:latin typeface="Century Gothic"/>
                <a:sym typeface="Century Gothic"/>
              </a:rPr>
              <a:t> (0, 1, 2… en píxeles).</a:t>
            </a: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width</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ancho</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 la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tabla</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píxeles).</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cellpadding</a:t>
            </a:r>
            <a:r>
              <a:rPr lang="es-ES" sz="1600" dirty="0">
                <a:solidFill>
                  <a:srgbClr val="000000">
                    <a:lumMod val="85000"/>
                    <a:lumOff val="15000"/>
                  </a:srgbClr>
                </a:solidFill>
                <a:latin typeface="Century Gothic"/>
                <a:sym typeface="Century Gothic"/>
              </a:rPr>
              <a:t>: modifica el </a:t>
            </a:r>
            <a:r>
              <a:rPr lang="es-ES" sz="1600" b="1" dirty="0">
                <a:solidFill>
                  <a:schemeClr val="accent6"/>
                </a:solidFill>
                <a:latin typeface="Century Gothic"/>
                <a:sym typeface="Century Gothic"/>
              </a:rPr>
              <a:t>espacio</a:t>
            </a:r>
            <a:r>
              <a:rPr lang="es-ES" sz="1600" dirty="0">
                <a:solidFill>
                  <a:srgbClr val="000000">
                    <a:lumMod val="85000"/>
                    <a:lumOff val="15000"/>
                  </a:srgbClr>
                </a:solidFill>
                <a:latin typeface="Century Gothic"/>
                <a:sym typeface="Century Gothic"/>
              </a:rPr>
              <a:t> (en píxeles) que existe </a:t>
            </a:r>
            <a:r>
              <a:rPr lang="es-ES" sz="1600" b="1" dirty="0">
                <a:solidFill>
                  <a:schemeClr val="accent6"/>
                </a:solidFill>
                <a:latin typeface="Century Gothic"/>
                <a:sym typeface="Century Gothic"/>
              </a:rPr>
              <a:t>entre las celdas de la tabla y el contenido </a:t>
            </a:r>
            <a:r>
              <a:rPr lang="es-ES" sz="1600" dirty="0">
                <a:solidFill>
                  <a:srgbClr val="000000">
                    <a:lumMod val="85000"/>
                    <a:lumOff val="15000"/>
                  </a:srgbClr>
                </a:solidFill>
                <a:latin typeface="Century Gothic"/>
                <a:sym typeface="Century Gothic"/>
              </a:rPr>
              <a:t>que albergan.</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a:solidFill>
                  <a:srgbClr val="00B0F0"/>
                </a:solidFill>
                <a:latin typeface="Century Gothic"/>
                <a:sym typeface="Century Gothic"/>
              </a:rPr>
              <a:t>c</a:t>
            </a: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ellspacing</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modifica el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espacio</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píxeles) que hay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entre las celdas de la tabla.</a:t>
            </a:r>
          </a:p>
        </p:txBody>
      </p:sp>
    </p:spTree>
    <p:extLst>
      <p:ext uri="{BB962C8B-B14F-4D97-AF65-F5344CB8AC3E}">
        <p14:creationId xmlns:p14="http://schemas.microsoft.com/office/powerpoint/2010/main" val="15602499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25</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Elabore un documento web que contenga una tabla que muestre algunos de sus datos personales (nombre, dirección, teléfono, domicilio, etc.). Para ello, debe tener en cuenta las siguientes consideraciones:</a:t>
            </a:r>
          </a:p>
          <a:p>
            <a:pPr marL="627063" lvl="0" indent="-342900">
              <a:spcBef>
                <a:spcPts val="0"/>
              </a:spcBef>
              <a:buSzPts val="1600"/>
              <a:buFont typeface="Arial" panose="020B0604020202020204" pitchFamily="34" charset="0"/>
              <a:buChar char="•"/>
            </a:pPr>
            <a:r>
              <a:rPr lang="es-ES" dirty="0"/>
              <a:t>Los bordes que delimitan la tabla y sus celdas deben visualizarse.</a:t>
            </a:r>
          </a:p>
          <a:p>
            <a:pPr marL="627063" lvl="0" indent="-342900">
              <a:spcBef>
                <a:spcPts val="0"/>
              </a:spcBef>
              <a:buSzPts val="1600"/>
              <a:buFont typeface="Arial" panose="020B0604020202020204" pitchFamily="34" charset="0"/>
              <a:buChar char="•"/>
            </a:pPr>
            <a:r>
              <a:rPr lang="es-ES" dirty="0"/>
              <a:t>El ancho de la tabla será de 600 píxeles.</a:t>
            </a:r>
          </a:p>
          <a:p>
            <a:pPr marL="627063" lvl="0" indent="-342900">
              <a:spcBef>
                <a:spcPts val="0"/>
              </a:spcBef>
              <a:buSzPts val="1600"/>
              <a:buFont typeface="Arial" panose="020B0604020202020204" pitchFamily="34" charset="0"/>
              <a:buChar char="•"/>
            </a:pPr>
            <a:r>
              <a:rPr lang="es-ES" dirty="0"/>
              <a:t>Ta tabla debe aparecer centrada en el documento.</a:t>
            </a: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196</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5680633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258326" y="423333"/>
            <a:ext cx="10004076" cy="613893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515391" y="1259084"/>
            <a:ext cx="9489946" cy="4862870"/>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&lt;!DOCTYPE 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26924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&lt;title&gt;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Actividad</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25&lt;/title&gt;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charset="UTF-8"/&gt;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border="1" align="center" width="600"&gt;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NOMBRE</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APELLIDOS</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DNI</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DIRECCIÓN</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&lt;td&gt;C.P.&lt;/td&gt;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&lt;td&gt;CIUDAD&lt;/td&gt;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TELÉFONO</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&lt;td&gt;Nuria&lt;/td&gt;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&lt;td&gt;Espinosa&lt;/td&gt;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&lt;td&gt;11223344A&lt;/td&gt;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&lt;td&gt;Avda. Jorge Luis Borges, 15&lt;/td&gt;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&lt;td&gt;29010&lt;/td&gt;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&lt;td&gt;Málaga&lt;/td&gt;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&lt;td&gt;666123456&lt;/td&gt;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lumMod val="85000"/>
                    <a:lumOff val="15000"/>
                  </a:srgbClr>
                </a:solidFill>
                <a:latin typeface="Century Gothic" panose="020B0502020202020204" pitchFamily="34" charset="0"/>
              </a:rPr>
              <a:t>		</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endParaRPr kumimoji="0" lang="en-US" sz="10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25517542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198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443841"/>
            <a:ext cx="10004076" cy="4956959"/>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8" name="Imagen 7">
            <a:extLst>
              <a:ext uri="{FF2B5EF4-FFF2-40B4-BE49-F238E27FC236}">
                <a16:creationId xmlns:a16="http://schemas.microsoft.com/office/drawing/2014/main" id="{DDE7331E-1F93-5B89-5203-B09C6C6CD57E}"/>
              </a:ext>
            </a:extLst>
          </p:cNvPr>
          <p:cNvPicPr>
            <a:picLocks noChangeAspect="1"/>
          </p:cNvPicPr>
          <p:nvPr/>
        </p:nvPicPr>
        <p:blipFill rotWithShape="1">
          <a:blip r:embed="rId2"/>
          <a:srcRect b="61487"/>
          <a:stretch/>
        </p:blipFill>
        <p:spPr>
          <a:xfrm>
            <a:off x="1422632" y="2567790"/>
            <a:ext cx="9532137" cy="2063989"/>
          </a:xfrm>
          <a:prstGeom prst="rect">
            <a:avLst/>
          </a:prstGeom>
          <a:ln>
            <a:solidFill>
              <a:schemeClr val="tx1">
                <a:lumMod val="85000"/>
                <a:lumOff val="15000"/>
              </a:schemeClr>
            </a:solidFill>
          </a:ln>
        </p:spPr>
      </p:pic>
    </p:spTree>
    <p:extLst>
      <p:ext uri="{BB962C8B-B14F-4D97-AF65-F5344CB8AC3E}">
        <p14:creationId xmlns:p14="http://schemas.microsoft.com/office/powerpoint/2010/main" val="28283137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26</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Investigue en internet acerca de las reglas CSS que permiten modificar el estilo de las tablas HTML. Vuelva a escribir el documento de la actividad anterior utilizando estas propiedades y sin hacer uso de cualquier de los atributos vistos en este apartado.</a:t>
            </a: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199</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2177855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2"/>
          <p:cNvSpPr txBox="1">
            <a:spLocks noGrp="1"/>
          </p:cNvSpPr>
          <p:nvPr>
            <p:ph type="title"/>
          </p:nvPr>
        </p:nvSpPr>
        <p:spPr>
          <a:xfrm>
            <a:off x="1139189" y="1828800"/>
            <a:ext cx="3227860" cy="160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2800"/>
              <a:buFont typeface="Century Gothic"/>
              <a:buNone/>
            </a:pPr>
            <a:r>
              <a:rPr lang="es-ES" sz="2800" dirty="0"/>
              <a:t>CAPÍTULO 3</a:t>
            </a:r>
            <a:br>
              <a:rPr lang="es-ES" sz="2800" dirty="0"/>
            </a:br>
            <a:r>
              <a:rPr lang="es-ES" sz="2800" dirty="0"/>
              <a:t>Índice</a:t>
            </a:r>
            <a:endParaRPr dirty="0"/>
          </a:p>
        </p:txBody>
      </p:sp>
      <p:sp>
        <p:nvSpPr>
          <p:cNvPr id="539" name="Google Shape;539;p2"/>
          <p:cNvSpPr txBox="1">
            <a:spLocks noGrp="1"/>
          </p:cNvSpPr>
          <p:nvPr>
            <p:ph type="body" idx="1"/>
          </p:nvPr>
        </p:nvSpPr>
        <p:spPr>
          <a:xfrm>
            <a:off x="5591960" y="1063416"/>
            <a:ext cx="5774978" cy="4848653"/>
          </a:xfrm>
          <a:prstGeom prst="rect">
            <a:avLst/>
          </a:prstGeom>
          <a:noFill/>
          <a:ln>
            <a:noFill/>
          </a:ln>
        </p:spPr>
        <p:txBody>
          <a:bodyPr spcFirstLastPara="1" wrap="square" lIns="91425" tIns="45700" rIns="91425" bIns="45700" anchor="ctr" anchorCtr="0">
            <a:normAutofit lnSpcReduction="10000"/>
          </a:bodyPr>
          <a:lstStyle/>
          <a:p>
            <a:pPr marL="342900" lvl="0" indent="-342900">
              <a:spcBef>
                <a:spcPts val="0"/>
              </a:spcBef>
              <a:buFont typeface="Century Gothic"/>
              <a:buAutoNum type="arabicPeriod"/>
            </a:pPr>
            <a:r>
              <a:rPr lang="es-ES" dirty="0">
                <a:solidFill>
                  <a:schemeClr val="accent1"/>
                </a:solidFill>
              </a:rPr>
              <a:t>Introducción</a:t>
            </a:r>
          </a:p>
          <a:p>
            <a:pPr marL="342900" lvl="0" indent="-342900">
              <a:spcBef>
                <a:spcPts val="0"/>
              </a:spcBef>
              <a:buFont typeface="Century Gothic"/>
              <a:buAutoNum type="arabicPeriod"/>
            </a:pPr>
            <a:r>
              <a:rPr lang="es-ES" dirty="0">
                <a:solidFill>
                  <a:schemeClr val="accent1"/>
                </a:solidFill>
              </a:rPr>
              <a:t>Historia de HTML y </a:t>
            </a:r>
            <a:r>
              <a:rPr lang="es-ES" dirty="0" err="1">
                <a:solidFill>
                  <a:schemeClr val="accent1"/>
                </a:solidFill>
              </a:rPr>
              <a:t>XHTML</a:t>
            </a:r>
            <a:r>
              <a:rPr lang="es-ES" dirty="0">
                <a:solidFill>
                  <a:schemeClr val="accent1"/>
                </a:solidFill>
              </a:rPr>
              <a:t>. Diferencias entre versiones</a:t>
            </a:r>
          </a:p>
          <a:p>
            <a:pPr marL="342900" lvl="0" indent="-342900">
              <a:spcBef>
                <a:spcPts val="0"/>
              </a:spcBef>
              <a:buFont typeface="Century Gothic"/>
              <a:buAutoNum type="arabicPeriod"/>
            </a:pPr>
            <a:r>
              <a:rPr lang="es-ES" dirty="0">
                <a:solidFill>
                  <a:schemeClr val="accent1"/>
                </a:solidFill>
              </a:rPr>
              <a:t>Escritura de un documento</a:t>
            </a:r>
          </a:p>
          <a:p>
            <a:pPr marL="342900" lvl="0" indent="-342900">
              <a:spcBef>
                <a:spcPts val="0"/>
              </a:spcBef>
              <a:buFont typeface="Century Gothic"/>
              <a:buAutoNum type="arabicPeriod"/>
            </a:pPr>
            <a:r>
              <a:rPr lang="es-ES" dirty="0">
                <a:solidFill>
                  <a:schemeClr val="accent1"/>
                </a:solidFill>
              </a:rPr>
              <a:t>Color</a:t>
            </a:r>
          </a:p>
          <a:p>
            <a:pPr marL="342900" lvl="0" indent="-342900">
              <a:spcBef>
                <a:spcPts val="0"/>
              </a:spcBef>
              <a:buFont typeface="Century Gothic"/>
              <a:buAutoNum type="arabicPeriod"/>
            </a:pPr>
            <a:r>
              <a:rPr lang="es-ES" dirty="0">
                <a:solidFill>
                  <a:schemeClr val="accent1"/>
                </a:solidFill>
              </a:rPr>
              <a:t>Texto</a:t>
            </a:r>
          </a:p>
          <a:p>
            <a:pPr marL="342900" lvl="0" indent="-342900">
              <a:spcBef>
                <a:spcPts val="0"/>
              </a:spcBef>
              <a:buFont typeface="Century Gothic"/>
              <a:buAutoNum type="arabicPeriod"/>
            </a:pPr>
            <a:r>
              <a:rPr lang="es-ES" dirty="0">
                <a:solidFill>
                  <a:schemeClr val="accent1"/>
                </a:solidFill>
              </a:rPr>
              <a:t>Enlaces de hipertexto</a:t>
            </a:r>
          </a:p>
          <a:p>
            <a:pPr marL="342900" lvl="0" indent="-342900">
              <a:spcBef>
                <a:spcPts val="0"/>
              </a:spcBef>
              <a:buFont typeface="Century Gothic"/>
              <a:buAutoNum type="arabicPeriod"/>
            </a:pPr>
            <a:r>
              <a:rPr lang="es-ES" dirty="0">
                <a:solidFill>
                  <a:schemeClr val="accent1"/>
                </a:solidFill>
              </a:rPr>
              <a:t>Imágenes</a:t>
            </a:r>
          </a:p>
          <a:p>
            <a:pPr marL="342900" lvl="0" indent="-342900">
              <a:spcBef>
                <a:spcPts val="0"/>
              </a:spcBef>
              <a:buFont typeface="Century Gothic"/>
              <a:buAutoNum type="arabicPeriod"/>
            </a:pPr>
            <a:r>
              <a:rPr lang="es-ES" dirty="0">
                <a:solidFill>
                  <a:schemeClr val="accent1"/>
                </a:solidFill>
              </a:rPr>
              <a:t>Listas</a:t>
            </a:r>
          </a:p>
          <a:p>
            <a:pPr marL="342900" lvl="0" indent="-342900">
              <a:spcBef>
                <a:spcPts val="0"/>
              </a:spcBef>
              <a:buFont typeface="Century Gothic"/>
              <a:buAutoNum type="arabicPeriod"/>
            </a:pPr>
            <a:r>
              <a:rPr lang="es-ES" dirty="0">
                <a:solidFill>
                  <a:schemeClr val="accent1"/>
                </a:solidFill>
              </a:rPr>
              <a:t>Tablas</a:t>
            </a:r>
          </a:p>
          <a:p>
            <a:pPr marL="342900" lvl="0" indent="-342900">
              <a:spcBef>
                <a:spcPts val="0"/>
              </a:spcBef>
              <a:buFont typeface="Century Gothic"/>
              <a:buAutoNum type="arabicPeriod"/>
            </a:pPr>
            <a:r>
              <a:rPr lang="es-ES" dirty="0">
                <a:solidFill>
                  <a:schemeClr val="accent1"/>
                </a:solidFill>
              </a:rPr>
              <a:t>Marcos (</a:t>
            </a:r>
            <a:r>
              <a:rPr lang="es-ES" i="1" dirty="0" err="1">
                <a:solidFill>
                  <a:schemeClr val="accent1"/>
                </a:solidFill>
              </a:rPr>
              <a:t>frames</a:t>
            </a:r>
            <a:r>
              <a:rPr lang="es-ES" dirty="0">
                <a:solidFill>
                  <a:schemeClr val="accent1"/>
                </a:solidFill>
              </a:rPr>
              <a:t>)</a:t>
            </a:r>
          </a:p>
          <a:p>
            <a:pPr marL="342900" lvl="0" indent="-342900">
              <a:spcBef>
                <a:spcPts val="0"/>
              </a:spcBef>
              <a:buFont typeface="Century Gothic"/>
              <a:buAutoNum type="arabicPeriod"/>
            </a:pPr>
            <a:r>
              <a:rPr lang="es-ES" dirty="0">
                <a:solidFill>
                  <a:schemeClr val="accent1"/>
                </a:solidFill>
              </a:rPr>
              <a:t>Formularios</a:t>
            </a:r>
          </a:p>
          <a:p>
            <a:pPr marL="342900" lvl="0" indent="-342900">
              <a:spcBef>
                <a:spcPts val="0"/>
              </a:spcBef>
              <a:buFont typeface="Century Gothic"/>
              <a:buAutoNum type="arabicPeriod"/>
            </a:pPr>
            <a:r>
              <a:rPr lang="es-ES" dirty="0">
                <a:solidFill>
                  <a:schemeClr val="accent1"/>
                </a:solidFill>
              </a:rPr>
              <a:t>Elementos específicos para tecnologías móviles</a:t>
            </a:r>
          </a:p>
          <a:p>
            <a:pPr marL="342900" lvl="0" indent="-342900">
              <a:spcBef>
                <a:spcPts val="0"/>
              </a:spcBef>
              <a:buFont typeface="Century Gothic"/>
              <a:buAutoNum type="arabicPeriod"/>
            </a:pPr>
            <a:r>
              <a:rPr lang="es-ES" dirty="0">
                <a:solidFill>
                  <a:schemeClr val="accent1"/>
                </a:solidFill>
              </a:rPr>
              <a:t>Elementos en desuso (</a:t>
            </a:r>
            <a:r>
              <a:rPr lang="es-ES" i="1" dirty="0" err="1">
                <a:solidFill>
                  <a:schemeClr val="accent1"/>
                </a:solidFill>
              </a:rPr>
              <a:t>deprecated</a:t>
            </a:r>
            <a:r>
              <a:rPr lang="es-ES" dirty="0">
                <a:solidFill>
                  <a:schemeClr val="accent1"/>
                </a:solidFill>
              </a:rPr>
              <a:t>)</a:t>
            </a:r>
          </a:p>
          <a:p>
            <a:pPr marL="342900" lvl="0" indent="-342900">
              <a:spcBef>
                <a:spcPts val="0"/>
              </a:spcBef>
              <a:buFont typeface="Century Gothic"/>
              <a:buAutoNum type="arabicPeriod"/>
            </a:pPr>
            <a:r>
              <a:rPr lang="es-ES" dirty="0">
                <a:solidFill>
                  <a:schemeClr val="accent1"/>
                </a:solidFill>
              </a:rPr>
              <a:t>Resumen</a:t>
            </a:r>
          </a:p>
          <a:p>
            <a:pPr marL="0" lvl="0" indent="0">
              <a:spcBef>
                <a:spcPts val="0"/>
              </a:spcBef>
              <a:buNone/>
            </a:pPr>
            <a:endParaRPr lang="es-ES" dirty="0">
              <a:solidFill>
                <a:schemeClr val="accent1"/>
              </a:solidFill>
            </a:endParaRPr>
          </a:p>
          <a:p>
            <a:pPr marL="0" lvl="0" indent="0" algn="l" rtl="0">
              <a:spcBef>
                <a:spcPts val="1000"/>
              </a:spcBef>
              <a:spcAft>
                <a:spcPts val="0"/>
              </a:spcAft>
              <a:buSzPts val="1440"/>
              <a:buNone/>
            </a:pPr>
            <a:r>
              <a:rPr lang="es-ES" dirty="0">
                <a:solidFill>
                  <a:schemeClr val="accent1"/>
                </a:solidFill>
              </a:rPr>
              <a:t>EJERCICIOS DE REPASO Y AUTOEVALUACIÓN</a:t>
            </a:r>
            <a:endParaRPr dirty="0"/>
          </a:p>
        </p:txBody>
      </p:sp>
      <p:sp>
        <p:nvSpPr>
          <p:cNvPr id="540" name="Google Shape;540;p2"/>
          <p:cNvSpPr txBox="1">
            <a:spLocks noGrp="1"/>
          </p:cNvSpPr>
          <p:nvPr>
            <p:ph type="body" idx="2"/>
          </p:nvPr>
        </p:nvSpPr>
        <p:spPr>
          <a:xfrm>
            <a:off x="1139189" y="3662199"/>
            <a:ext cx="2793158" cy="9799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t>UF1841</a:t>
            </a:r>
            <a:endParaRPr dirty="0"/>
          </a:p>
        </p:txBody>
      </p:sp>
      <p:sp>
        <p:nvSpPr>
          <p:cNvPr id="541" name="Google Shape;541;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s-ES"/>
              <a:t>2</a:t>
            </a:fld>
            <a:endParaRPr dirty="0"/>
          </a:p>
        </p:txBody>
      </p:sp>
    </p:spTree>
    <p:extLst>
      <p:ext uri="{BB962C8B-B14F-4D97-AF65-F5344CB8AC3E}">
        <p14:creationId xmlns:p14="http://schemas.microsoft.com/office/powerpoint/2010/main" val="332933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3.2. Cabecera</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Etiqueta &lt;head&gt;</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3" y="-1"/>
            <a:ext cx="8825659" cy="4476215"/>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Etiqueta cabecera &lt;head&gt;</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Tiene la siguiente </a:t>
            </a:r>
            <a:r>
              <a:rPr kumimoji="0" lang="es-ES" b="1" i="0" u="none" strike="noStrike" kern="0" cap="none" spc="0" normalizeH="0" baseline="0" noProof="0" dirty="0">
                <a:ln>
                  <a:noFill/>
                </a:ln>
                <a:solidFill>
                  <a:schemeClr val="accent4"/>
                </a:solidFill>
                <a:effectLst/>
                <a:uLnTx/>
                <a:uFillTx/>
                <a:latin typeface="Century Gothic"/>
                <a:cs typeface="Arial"/>
                <a:sym typeface="Century Gothic"/>
              </a:rPr>
              <a:t>sintaxis</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dirty="0">
              <a:solidFill>
                <a:schemeClr val="tx1">
                  <a:lumMod val="85000"/>
                  <a:lumOff val="15000"/>
                </a:schemeClr>
              </a:solidFill>
              <a:latin typeface="Century Gothic"/>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dirty="0">
              <a:solidFill>
                <a:schemeClr val="tx1">
                  <a:lumMod val="85000"/>
                  <a:lumOff val="15000"/>
                </a:schemeClr>
              </a:solidFill>
              <a:latin typeface="Century Gothic"/>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1" i="0" u="none" strike="noStrike" kern="0" cap="none" spc="0" normalizeH="0" baseline="0" noProof="0" dirty="0">
                <a:ln>
                  <a:noFill/>
                </a:ln>
                <a:solidFill>
                  <a:schemeClr val="accent4"/>
                </a:solidFill>
                <a:effectLst/>
                <a:uLnTx/>
                <a:uFillTx/>
                <a:latin typeface="Century Gothic"/>
                <a:cs typeface="Arial"/>
                <a:sym typeface="Century Gothic"/>
              </a:rPr>
              <a:t>Nos va a permitir</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982663" lvl="1" indent="-342900">
              <a:spcBef>
                <a:spcPts val="1000"/>
              </a:spcBef>
              <a:buClr>
                <a:srgbClr val="B31166"/>
              </a:buClr>
              <a:buSzPts val="1440"/>
              <a:buFont typeface="Arial" panose="020B0604020202020204" pitchFamily="34" charset="0"/>
              <a:buChar char="•"/>
              <a:defRPr/>
            </a:pPr>
            <a:r>
              <a:rPr lang="es-ES" dirty="0">
                <a:solidFill>
                  <a:schemeClr val="tx1">
                    <a:lumMod val="85000"/>
                    <a:lumOff val="15000"/>
                  </a:schemeClr>
                </a:solidFill>
                <a:latin typeface="Century Gothic"/>
                <a:sym typeface="Century Gothic"/>
              </a:rPr>
              <a:t>Definir el </a:t>
            </a:r>
            <a:r>
              <a:rPr lang="es-ES" b="1" dirty="0">
                <a:solidFill>
                  <a:schemeClr val="accent5"/>
                </a:solidFill>
                <a:latin typeface="Century Gothic"/>
                <a:sym typeface="Century Gothic"/>
              </a:rPr>
              <a:t>título</a:t>
            </a:r>
            <a:r>
              <a:rPr lang="es-ES" dirty="0">
                <a:solidFill>
                  <a:schemeClr val="tx1">
                    <a:lumMod val="85000"/>
                    <a:lumOff val="15000"/>
                  </a:schemeClr>
                </a:solidFill>
                <a:latin typeface="Century Gothic"/>
                <a:sym typeface="Century Gothic"/>
              </a:rPr>
              <a:t> del </a:t>
            </a:r>
            <a:r>
              <a:rPr lang="es-ES" b="1" dirty="0">
                <a:solidFill>
                  <a:schemeClr val="accent5"/>
                </a:solidFill>
                <a:latin typeface="Century Gothic"/>
                <a:sym typeface="Century Gothic"/>
              </a:rPr>
              <a:t>documento</a:t>
            </a:r>
            <a:r>
              <a:rPr lang="es-ES" dirty="0">
                <a:solidFill>
                  <a:schemeClr val="tx1">
                    <a:lumMod val="85000"/>
                    <a:lumOff val="15000"/>
                  </a:schemeClr>
                </a:solidFill>
                <a:latin typeface="Century Gothic"/>
                <a:sym typeface="Century Gothic"/>
              </a:rPr>
              <a:t> web.</a:t>
            </a:r>
          </a:p>
          <a:p>
            <a:pPr marL="982663" lvl="1" indent="-342900">
              <a:spcBef>
                <a:spcPts val="1000"/>
              </a:spcBef>
              <a:buClr>
                <a:srgbClr val="B31166"/>
              </a:buClr>
              <a:buSzPts val="1440"/>
              <a:buFont typeface="Arial" panose="020B0604020202020204" pitchFamily="34" charset="0"/>
              <a:buChar char="•"/>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Declarar la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codificación de caracteres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 utilizar.</a:t>
            </a:r>
          </a:p>
          <a:p>
            <a:pPr marL="982663" lvl="1" indent="-342900">
              <a:spcBef>
                <a:spcPts val="1000"/>
              </a:spcBef>
              <a:buClr>
                <a:srgbClr val="B31166"/>
              </a:buClr>
              <a:buSzPts val="1440"/>
              <a:buFont typeface="Arial" panose="020B0604020202020204" pitchFamily="34" charset="0"/>
              <a:buChar char="•"/>
              <a:defRPr/>
            </a:pPr>
            <a:r>
              <a:rPr lang="es-ES" dirty="0">
                <a:solidFill>
                  <a:schemeClr val="tx1">
                    <a:lumMod val="85000"/>
                    <a:lumOff val="15000"/>
                  </a:schemeClr>
                </a:solidFill>
                <a:latin typeface="Century Gothic"/>
                <a:sym typeface="Century Gothic"/>
              </a:rPr>
              <a:t>Indicar </a:t>
            </a:r>
            <a:r>
              <a:rPr lang="es-ES" b="1" dirty="0">
                <a:solidFill>
                  <a:schemeClr val="accent5"/>
                </a:solidFill>
                <a:latin typeface="Century Gothic"/>
                <a:sym typeface="Century Gothic"/>
              </a:rPr>
              <a:t>información relacionada </a:t>
            </a:r>
            <a:r>
              <a:rPr lang="es-ES" dirty="0">
                <a:solidFill>
                  <a:schemeClr val="tx1">
                    <a:lumMod val="85000"/>
                    <a:lumOff val="15000"/>
                  </a:schemeClr>
                </a:solidFill>
                <a:latin typeface="Century Gothic"/>
                <a:sym typeface="Century Gothic"/>
              </a:rPr>
              <a:t>con el documento en sí.</a:t>
            </a:r>
          </a:p>
          <a:p>
            <a:pPr marL="982663" lvl="1" indent="-342900">
              <a:spcBef>
                <a:spcPts val="1000"/>
              </a:spcBef>
              <a:buClr>
                <a:srgbClr val="B31166"/>
              </a:buClr>
              <a:buSzPts val="1440"/>
              <a:buFont typeface="Arial" panose="020B0604020202020204" pitchFamily="34" charset="0"/>
              <a:buChar char="•"/>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Incorporar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archivos externos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con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estilos CSS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y </a:t>
            </a:r>
            <a:r>
              <a:rPr kumimoji="0" lang="es-ES" b="1" i="0" u="none" strike="noStrike" kern="0" cap="none" spc="0" normalizeH="0" baseline="0" noProof="0" dirty="0">
                <a:ln>
                  <a:noFill/>
                </a:ln>
                <a:solidFill>
                  <a:schemeClr val="accent6"/>
                </a:solidFill>
                <a:effectLst/>
                <a:uLnTx/>
                <a:uFillTx/>
                <a:latin typeface="Century Gothic"/>
                <a:cs typeface="Arial"/>
                <a:sym typeface="Century Gothic"/>
              </a:rPr>
              <a:t>código JavaScript</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982663" lvl="1" indent="-342900">
              <a:spcBef>
                <a:spcPts val="1000"/>
              </a:spcBef>
              <a:buClr>
                <a:srgbClr val="B31166"/>
              </a:buClr>
              <a:buSzPts val="1440"/>
              <a:buFont typeface="Arial" panose="020B0604020202020204" pitchFamily="34" charset="0"/>
              <a:buChar char="•"/>
              <a:defRPr/>
            </a:pPr>
            <a:r>
              <a:rPr lang="es-ES" b="1" dirty="0">
                <a:solidFill>
                  <a:schemeClr val="accent5"/>
                </a:solidFill>
                <a:latin typeface="Century Gothic"/>
                <a:sym typeface="Century Gothic"/>
              </a:rPr>
              <a:t>Escribir código </a:t>
            </a:r>
            <a:r>
              <a:rPr lang="es-ES" b="1" dirty="0">
                <a:solidFill>
                  <a:schemeClr val="accent6"/>
                </a:solidFill>
                <a:latin typeface="Century Gothic"/>
                <a:sym typeface="Century Gothic"/>
              </a:rPr>
              <a:t>JavaScript</a:t>
            </a:r>
            <a:r>
              <a:rPr lang="es-ES" dirty="0">
                <a:solidFill>
                  <a:schemeClr val="accent6"/>
                </a:solidFill>
                <a:latin typeface="Century Gothic"/>
                <a:sym typeface="Century Gothic"/>
              </a:rPr>
              <a:t> </a:t>
            </a:r>
            <a:r>
              <a:rPr lang="es-ES" dirty="0">
                <a:solidFill>
                  <a:schemeClr val="tx1">
                    <a:lumMod val="85000"/>
                    <a:lumOff val="15000"/>
                  </a:schemeClr>
                </a:solidFill>
                <a:latin typeface="Century Gothic"/>
                <a:sym typeface="Century Gothic"/>
              </a:rPr>
              <a:t>y </a:t>
            </a:r>
            <a:r>
              <a:rPr lang="es-ES" b="1" dirty="0">
                <a:solidFill>
                  <a:schemeClr val="accent6"/>
                </a:solidFill>
                <a:latin typeface="Century Gothic"/>
                <a:sym typeface="Century Gothic"/>
              </a:rPr>
              <a:t>CSS</a:t>
            </a:r>
            <a:r>
              <a:rPr lang="es-ES" dirty="0">
                <a:solidFill>
                  <a:schemeClr val="tx1">
                    <a:lumMod val="85000"/>
                    <a:lumOff val="15000"/>
                  </a:schemeClr>
                </a:solidFill>
                <a:latin typeface="Century Gothic"/>
                <a:sym typeface="Century Gothic"/>
              </a:rPr>
              <a:t>.</a:t>
            </a:r>
          </a:p>
          <a:p>
            <a:pPr marL="711200" indent="-342900">
              <a:spcBef>
                <a:spcPts val="1000"/>
              </a:spcBef>
              <a:buClr>
                <a:srgbClr val="B31166"/>
              </a:buClr>
              <a:buSzPts val="1440"/>
              <a:buFont typeface="Arial" panose="020B0604020202020204" pitchFamily="34" charset="0"/>
              <a:buChar char="•"/>
              <a:defRPr/>
            </a:pPr>
            <a:r>
              <a:rPr lang="es-ES" b="1" dirty="0">
                <a:solidFill>
                  <a:schemeClr val="accent5"/>
                </a:solidFill>
                <a:latin typeface="Century Gothic"/>
                <a:sym typeface="Century Gothic"/>
              </a:rPr>
              <a:t>Excepto el título del documento</a:t>
            </a:r>
            <a:r>
              <a:rPr lang="es-ES" dirty="0">
                <a:solidFill>
                  <a:schemeClr val="tx1">
                    <a:lumMod val="85000"/>
                    <a:lumOff val="15000"/>
                  </a:schemeClr>
                </a:solidFill>
                <a:latin typeface="Century Gothic"/>
                <a:sym typeface="Century Gothic"/>
              </a:rPr>
              <a:t>, casi toda la información incluida en &lt;head&gt; </a:t>
            </a:r>
            <a:r>
              <a:rPr lang="es-ES" b="1" dirty="0">
                <a:solidFill>
                  <a:schemeClr val="accent4"/>
                </a:solidFill>
                <a:latin typeface="Century Gothic"/>
                <a:sym typeface="Century Gothic"/>
              </a:rPr>
              <a:t>no es visualizada por el usuario</a:t>
            </a:r>
            <a:r>
              <a:rPr lang="es-ES" dirty="0">
                <a:solidFill>
                  <a:schemeClr val="tx1">
                    <a:lumMod val="85000"/>
                    <a:lumOff val="15000"/>
                  </a:schemeClr>
                </a:solidFill>
                <a:latin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i="0" u="none" strike="noStrike" kern="0" cap="none" spc="0" normalizeH="0" baseline="0" noProof="0" dirty="0">
              <a:ln>
                <a:noFill/>
              </a:ln>
              <a:solidFill>
                <a:schemeClr val="tx1">
                  <a:lumMod val="85000"/>
                  <a:lumOff val="15000"/>
                </a:scheme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76A2C367-0455-2DE2-E1B4-A0B570D7FA03}"/>
              </a:ext>
            </a:extLst>
          </p:cNvPr>
          <p:cNvSpPr txBox="1"/>
          <p:nvPr/>
        </p:nvSpPr>
        <p:spPr>
          <a:xfrm>
            <a:off x="4526383" y="661912"/>
            <a:ext cx="1041399" cy="1169551"/>
          </a:xfrm>
          <a:prstGeom prst="rect">
            <a:avLst/>
          </a:prstGeom>
          <a:noFill/>
          <a:ln>
            <a:solidFill>
              <a:schemeClr val="tx1">
                <a:lumMod val="85000"/>
                <a:lumOff val="15000"/>
              </a:schemeClr>
            </a:solidFill>
          </a:ln>
        </p:spPr>
        <p:txBody>
          <a:bodyPr wrap="square" rtlCol="0">
            <a:spAutoFit/>
          </a:bodyPr>
          <a:lstStyle/>
          <a:p>
            <a:r>
              <a:rPr lang="es-ES" dirty="0">
                <a:solidFill>
                  <a:schemeClr val="tx1">
                    <a:lumMod val="85000"/>
                    <a:lumOff val="15000"/>
                  </a:schemeClr>
                </a:solidFill>
                <a:latin typeface="Century Gothic" panose="020B0502020202020204" pitchFamily="34" charset="0"/>
              </a:rPr>
              <a:t>…</a:t>
            </a:r>
          </a:p>
          <a:p>
            <a:r>
              <a:rPr lang="es-ES" b="1" dirty="0">
                <a:solidFill>
                  <a:srgbClr val="00B0F0"/>
                </a:solidFill>
                <a:latin typeface="Century Gothic" panose="020B0502020202020204" pitchFamily="34" charset="0"/>
              </a:rPr>
              <a:t>&lt;head&gt;</a:t>
            </a:r>
          </a:p>
          <a:p>
            <a:r>
              <a:rPr lang="es-ES" b="1" dirty="0">
                <a:solidFill>
                  <a:srgbClr val="00B0F0"/>
                </a:solidFill>
                <a:latin typeface="Century Gothic" panose="020B0502020202020204" pitchFamily="34" charset="0"/>
              </a:rPr>
              <a:t>…</a:t>
            </a:r>
          </a:p>
          <a:p>
            <a:r>
              <a:rPr lang="es-ES" b="1" dirty="0">
                <a:solidFill>
                  <a:srgbClr val="00B0F0"/>
                </a:solidFill>
                <a:latin typeface="Century Gothic" panose="020B0502020202020204" pitchFamily="34" charset="0"/>
              </a:rPr>
              <a:t>&lt;/head&gt;</a:t>
            </a:r>
          </a:p>
          <a:p>
            <a:r>
              <a:rPr lang="es-ES" dirty="0">
                <a:solidFill>
                  <a:schemeClr val="tx1">
                    <a:lumMod val="85000"/>
                    <a:lumOff val="15000"/>
                  </a:schemeClr>
                </a:solidFill>
                <a:latin typeface="Century Gothic" panose="020B0502020202020204" pitchFamily="34" charset="0"/>
              </a:rPr>
              <a:t>…</a:t>
            </a:r>
          </a:p>
        </p:txBody>
      </p:sp>
    </p:spTree>
    <p:extLst>
      <p:ext uri="{BB962C8B-B14F-4D97-AF65-F5344CB8AC3E}">
        <p14:creationId xmlns:p14="http://schemas.microsoft.com/office/powerpoint/2010/main" val="162274104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9.3. Formato de contenido de celdas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200</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491067"/>
            <a:ext cx="8825658" cy="398514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600" b="1" i="0" u="none" strike="noStrike" kern="0" cap="none" spc="0" normalizeH="0" baseline="0" noProof="0" dirty="0">
                <a:ln>
                  <a:noFill/>
                </a:ln>
                <a:solidFill>
                  <a:srgbClr val="B31166"/>
                </a:solidFill>
                <a:effectLst/>
                <a:uLnTx/>
                <a:uFillTx/>
                <a:latin typeface="Century Gothic"/>
                <a:cs typeface="Arial"/>
                <a:sym typeface="Century Gothic"/>
              </a:rPr>
              <a:t>Formato de </a:t>
            </a:r>
            <a:r>
              <a:rPr lang="es-ES" sz="1600" b="1" dirty="0">
                <a:solidFill>
                  <a:srgbClr val="B31166"/>
                </a:solidFill>
                <a:latin typeface="Century Gothic"/>
                <a:sym typeface="Century Gothic"/>
              </a:rPr>
              <a:t>celda</a:t>
            </a:r>
            <a:r>
              <a:rPr kumimoji="0" lang="es-ES" sz="1600" b="1" i="0" u="none" strike="noStrike" kern="0" cap="none" spc="0" normalizeH="0" baseline="0" noProof="0" dirty="0">
                <a:ln>
                  <a:noFill/>
                </a:ln>
                <a:solidFill>
                  <a:srgbClr val="B31166"/>
                </a:solidFill>
                <a:effectLst/>
                <a:uLnTx/>
                <a:uFillTx/>
                <a:latin typeface="Century Gothic"/>
                <a:cs typeface="Arial"/>
                <a:sym typeface="Century Gothic"/>
              </a:rPr>
              <a:t>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a:t>
            </a:r>
            <a:r>
              <a:rPr lang="es-ES" sz="1600" dirty="0">
                <a:solidFill>
                  <a:srgbClr val="000000">
                    <a:lumMod val="85000"/>
                    <a:lumOff val="15000"/>
                  </a:srgbClr>
                </a:solidFill>
                <a:latin typeface="Century Gothic"/>
                <a:sym typeface="Century Gothic"/>
              </a:rPr>
              <a:t>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as etiquetas </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&lt;</a:t>
            </a: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td</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&gt; </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también se pueden incluir </a:t>
            </a:r>
            <a:r>
              <a:rPr kumimoji="0" lang="es-ES" sz="1600" b="1" i="0" u="none" strike="noStrike" kern="0" cap="none" spc="0" normalizeH="0" baseline="0" noProof="0" dirty="0">
                <a:ln>
                  <a:noFill/>
                </a:ln>
                <a:solidFill>
                  <a:schemeClr val="accent4"/>
                </a:solidFill>
                <a:effectLst/>
                <a:uLnTx/>
                <a:uFillTx/>
                <a:latin typeface="Century Gothic"/>
                <a:cs typeface="Arial"/>
                <a:sym typeface="Century Gothic"/>
              </a:rPr>
              <a:t>atributos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que permiten modificar el estilos de las celdas y su contenido:</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align</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600" b="1" i="0" u="none" strike="noStrike" kern="0" cap="none" spc="0" normalizeH="0" baseline="0" noProof="0" dirty="0">
                <a:ln>
                  <a:noFill/>
                </a:ln>
                <a:solidFill>
                  <a:srgbClr val="D53DD0"/>
                </a:solidFill>
                <a:effectLst/>
                <a:uLnTx/>
                <a:uFillTx/>
                <a:latin typeface="Century Gothic"/>
                <a:cs typeface="Arial"/>
                <a:sym typeface="Century Gothic"/>
              </a:rPr>
              <a:t>alineación</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del contenido de la </a:t>
            </a:r>
            <a:r>
              <a:rPr lang="es-ES" sz="1600" b="1" dirty="0">
                <a:solidFill>
                  <a:srgbClr val="D53DD0"/>
                </a:solidFill>
                <a:latin typeface="Century Gothic"/>
                <a:sym typeface="Century Gothic"/>
              </a:rPr>
              <a:t>celda</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Posibles valores: </a:t>
            </a: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left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(izquierda), </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center</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(centro) y </a:t>
            </a: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right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(derecha).</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bgcolor</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lang="es-ES" sz="1600" dirty="0">
                <a:solidFill>
                  <a:srgbClr val="000000">
                    <a:lumMod val="85000"/>
                    <a:lumOff val="15000"/>
                  </a:srgbClr>
                </a:solidFill>
                <a:latin typeface="Century Gothic"/>
                <a:sym typeface="Century Gothic"/>
              </a:rPr>
              <a:t>especifica el color de fondo de la celda.</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width</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especifica el</a:t>
            </a:r>
            <a:r>
              <a:rPr kumimoji="0" lang="es-ES" sz="1600" b="1" i="0" u="none" strike="noStrike" kern="0" cap="none" spc="0" normalizeH="0" baseline="0" noProof="0" dirty="0">
                <a:ln>
                  <a:noFill/>
                </a:ln>
                <a:solidFill>
                  <a:srgbClr val="00B0F0"/>
                </a:solidFill>
                <a:effectLst/>
                <a:uLnTx/>
                <a:uFillTx/>
                <a:latin typeface="Century Gothic"/>
                <a:cs typeface="Arial"/>
                <a:sym typeface="Century Gothic"/>
              </a:rPr>
              <a:t> </a:t>
            </a:r>
            <a:r>
              <a:rPr kumimoji="0" lang="es-ES" sz="1600" b="1" i="0" u="none" strike="noStrike" kern="0" cap="none" spc="0" normalizeH="0" baseline="0" noProof="0" dirty="0">
                <a:ln>
                  <a:noFill/>
                </a:ln>
                <a:solidFill>
                  <a:srgbClr val="D53DD0"/>
                </a:solidFill>
                <a:effectLst/>
                <a:uLnTx/>
                <a:uFillTx/>
                <a:latin typeface="Century Gothic"/>
                <a:cs typeface="Arial"/>
                <a:sym typeface="Century Gothic"/>
              </a:rPr>
              <a:t>ancho</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 la </a:t>
            </a:r>
            <a:r>
              <a:rPr lang="es-ES" sz="1600" b="1" dirty="0">
                <a:solidFill>
                  <a:srgbClr val="D53DD0"/>
                </a:solidFill>
                <a:latin typeface="Century Gothic"/>
                <a:sym typeface="Century Gothic"/>
              </a:rPr>
              <a:t>celda</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píxeles).</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height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lang="es-ES" sz="1600" dirty="0">
                <a:solidFill>
                  <a:srgbClr val="000000">
                    <a:lumMod val="85000"/>
                    <a:lumOff val="15000"/>
                  </a:srgbClr>
                </a:solidFill>
                <a:latin typeface="Century Gothic"/>
                <a:sym typeface="Century Gothic"/>
              </a:rPr>
              <a:t>especifica</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el </a:t>
            </a:r>
            <a:r>
              <a:rPr lang="es-ES" sz="1600" b="1" dirty="0">
                <a:solidFill>
                  <a:srgbClr val="D53DD0"/>
                </a:solidFill>
                <a:latin typeface="Century Gothic"/>
                <a:sym typeface="Century Gothic"/>
              </a:rPr>
              <a:t>alto</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lang="es-ES" sz="1600" dirty="0">
                <a:solidFill>
                  <a:srgbClr val="000000">
                    <a:lumMod val="85000"/>
                    <a:lumOff val="15000"/>
                  </a:srgbClr>
                </a:solidFill>
                <a:latin typeface="Century Gothic"/>
                <a:sym typeface="Century Gothic"/>
              </a:rPr>
              <a:t>de la </a:t>
            </a:r>
            <a:r>
              <a:rPr lang="es-ES" sz="1600" b="1" dirty="0">
                <a:solidFill>
                  <a:schemeClr val="accent6"/>
                </a:solidFill>
                <a:latin typeface="Century Gothic"/>
                <a:sym typeface="Century Gothic"/>
              </a:rPr>
              <a:t>celda</a:t>
            </a:r>
            <a:r>
              <a:rPr lang="es-ES" sz="1600" b="1" dirty="0">
                <a:solidFill>
                  <a:srgbClr val="000000">
                    <a:lumMod val="85000"/>
                    <a:lumOff val="15000"/>
                  </a:srgbClr>
                </a:solidFill>
                <a:latin typeface="Century Gothic"/>
                <a:sym typeface="Century Gothic"/>
              </a:rPr>
              <a:t> </a:t>
            </a:r>
            <a:r>
              <a:rPr lang="es-ES" sz="1600" dirty="0">
                <a:solidFill>
                  <a:srgbClr val="000000">
                    <a:lumMod val="85000"/>
                    <a:lumOff val="15000"/>
                  </a:srgbClr>
                </a:solidFill>
                <a:latin typeface="Century Gothic"/>
                <a:sym typeface="Century Gothic"/>
              </a:rPr>
              <a:t>(en píxeles).</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width</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modifica el </a:t>
            </a:r>
            <a:r>
              <a:rPr kumimoji="0" lang="es-ES" sz="1600" b="1" i="0" u="none" strike="noStrike" kern="0" cap="none" spc="0" normalizeH="0" baseline="0" noProof="0" dirty="0">
                <a:ln>
                  <a:noFill/>
                </a:ln>
                <a:solidFill>
                  <a:srgbClr val="D53DD0"/>
                </a:solidFill>
                <a:effectLst/>
                <a:uLnTx/>
                <a:uFillTx/>
                <a:latin typeface="Century Gothic"/>
                <a:cs typeface="Arial"/>
                <a:sym typeface="Century Gothic"/>
              </a:rPr>
              <a:t>espacio</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píxeles) que hay </a:t>
            </a:r>
            <a:r>
              <a:rPr kumimoji="0" lang="es-ES" sz="1600" b="1" i="0" u="none" strike="noStrike" kern="0" cap="none" spc="0" normalizeH="0" baseline="0" noProof="0" dirty="0">
                <a:ln>
                  <a:noFill/>
                </a:ln>
                <a:solidFill>
                  <a:srgbClr val="D53DD0"/>
                </a:solidFill>
                <a:effectLst/>
                <a:uLnTx/>
                <a:uFillTx/>
                <a:latin typeface="Century Gothic"/>
                <a:cs typeface="Arial"/>
                <a:sym typeface="Century Gothic"/>
              </a:rPr>
              <a:t>entre las celdas de la tabla.</a:t>
            </a:r>
          </a:p>
          <a:p>
            <a:pPr marL="342900" indent="-342900">
              <a:spcBef>
                <a:spcPts val="1000"/>
              </a:spcBef>
              <a:buClr>
                <a:srgbClr val="B31166"/>
              </a:buClr>
              <a:buSzPts val="1440"/>
              <a:buFont typeface="Noto Sans Symbols"/>
              <a:buChar char="►"/>
              <a:defRPr/>
            </a:pPr>
            <a:r>
              <a:rPr lang="es-ES" sz="1600" dirty="0">
                <a:solidFill>
                  <a:schemeClr val="tx1">
                    <a:lumMod val="85000"/>
                    <a:lumOff val="15000"/>
                  </a:schemeClr>
                </a:solidFill>
                <a:latin typeface="Century Gothic"/>
                <a:sym typeface="Century Gothic"/>
              </a:rPr>
              <a:t>Los atributos </a:t>
            </a:r>
            <a:r>
              <a:rPr lang="es-ES" sz="1600" b="1" dirty="0" err="1">
                <a:solidFill>
                  <a:srgbClr val="00B0F0"/>
                </a:solidFill>
                <a:latin typeface="Century Gothic"/>
                <a:sym typeface="Century Gothic"/>
              </a:rPr>
              <a:t>align</a:t>
            </a:r>
            <a:r>
              <a:rPr lang="es-ES" sz="1600" dirty="0">
                <a:solidFill>
                  <a:schemeClr val="tx1">
                    <a:lumMod val="85000"/>
                    <a:lumOff val="15000"/>
                  </a:schemeClr>
                </a:solidFill>
                <a:latin typeface="Century Gothic"/>
                <a:sym typeface="Century Gothic"/>
              </a:rPr>
              <a:t> y </a:t>
            </a:r>
            <a:r>
              <a:rPr lang="es-ES" sz="1600" b="1" dirty="0" err="1">
                <a:solidFill>
                  <a:srgbClr val="00B0F0"/>
                </a:solidFill>
                <a:latin typeface="Century Gothic"/>
                <a:sym typeface="Century Gothic"/>
              </a:rPr>
              <a:t>bgcolor</a:t>
            </a:r>
            <a:r>
              <a:rPr lang="es-ES" sz="1600" dirty="0">
                <a:solidFill>
                  <a:schemeClr val="tx1">
                    <a:lumMod val="85000"/>
                    <a:lumOff val="15000"/>
                  </a:schemeClr>
                </a:solidFill>
                <a:latin typeface="Century Gothic"/>
                <a:sym typeface="Century Gothic"/>
              </a:rPr>
              <a:t> </a:t>
            </a:r>
            <a:r>
              <a:rPr lang="es-ES" sz="1600" b="1" dirty="0">
                <a:solidFill>
                  <a:schemeClr val="accent4"/>
                </a:solidFill>
                <a:latin typeface="Century Gothic"/>
                <a:sym typeface="Century Gothic"/>
              </a:rPr>
              <a:t>no</a:t>
            </a:r>
            <a:r>
              <a:rPr lang="es-ES" sz="1600" dirty="0">
                <a:solidFill>
                  <a:schemeClr val="tx1">
                    <a:lumMod val="85000"/>
                    <a:lumOff val="15000"/>
                  </a:schemeClr>
                </a:solidFill>
                <a:latin typeface="Century Gothic"/>
                <a:sym typeface="Century Gothic"/>
              </a:rPr>
              <a:t> son </a:t>
            </a:r>
            <a:r>
              <a:rPr lang="es-ES" sz="1600" b="1" dirty="0">
                <a:solidFill>
                  <a:schemeClr val="accent4"/>
                </a:solidFill>
                <a:latin typeface="Century Gothic"/>
                <a:sym typeface="Century Gothic"/>
              </a:rPr>
              <a:t>soportados</a:t>
            </a:r>
            <a:r>
              <a:rPr lang="es-ES" sz="1600" dirty="0">
                <a:solidFill>
                  <a:schemeClr val="tx1">
                    <a:lumMod val="85000"/>
                    <a:lumOff val="15000"/>
                  </a:schemeClr>
                </a:solidFill>
                <a:latin typeface="Century Gothic"/>
                <a:sym typeface="Century Gothic"/>
              </a:rPr>
              <a:t> por la nueva especificación</a:t>
            </a:r>
            <a:r>
              <a:rPr lang="es-ES" sz="1600" b="1" dirty="0">
                <a:solidFill>
                  <a:schemeClr val="accent4"/>
                </a:solidFill>
                <a:latin typeface="Century Gothic"/>
                <a:sym typeface="Century Gothic"/>
              </a:rPr>
              <a:t> HTML5</a:t>
            </a:r>
            <a:r>
              <a:rPr lang="es-ES" sz="1600" dirty="0">
                <a:solidFill>
                  <a:schemeClr val="tx1">
                    <a:lumMod val="85000"/>
                    <a:lumOff val="15000"/>
                  </a:schemeClr>
                </a:solidFill>
                <a:latin typeface="Century Gothic"/>
                <a:sym typeface="Century Gothic"/>
              </a:rPr>
              <a:t>, aunque siguen siendo reconocidos por la mayoría de los navegadores.</a:t>
            </a:r>
          </a:p>
        </p:txBody>
      </p:sp>
    </p:spTree>
    <p:extLst>
      <p:ext uri="{BB962C8B-B14F-4D97-AF65-F5344CB8AC3E}">
        <p14:creationId xmlns:p14="http://schemas.microsoft.com/office/powerpoint/2010/main" val="11498599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524933"/>
            <a:ext cx="10426217" cy="59097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a:t>
            </a:r>
            <a:r>
              <a:rPr lang="es-ES" sz="1800" dirty="0">
                <a:solidFill>
                  <a:srgbClr val="000000">
                    <a:lumMod val="85000"/>
                    <a:lumOff val="15000"/>
                  </a:srgbClr>
                </a:solidFill>
                <a:latin typeface="Century Gothic"/>
                <a:ea typeface="Century Gothic"/>
                <a:cs typeface="Century Gothic"/>
                <a:sym typeface="Century Gothic"/>
              </a:rPr>
              <a:t>el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código HTML correspondiente a una tabla en la que se ha modificado la alineación del contenido de las celdas: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592591" y="1818018"/>
            <a:ext cx="9583874" cy="4524315"/>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&gt;Alineación de las celdas de una tabla&lt;/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border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="1"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width</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="600"&gt;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align</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left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1&lt;/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align</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="center"&gt;Elemento 2&lt;/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align</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right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3&lt;/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align</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left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4&lt;/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align</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="center"&gt;Elemento 5&lt;/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align</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right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 6&lt;/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752786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422400"/>
            <a:ext cx="10426217" cy="5012266"/>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6" name="Imagen 5">
            <a:extLst>
              <a:ext uri="{FF2B5EF4-FFF2-40B4-BE49-F238E27FC236}">
                <a16:creationId xmlns:a16="http://schemas.microsoft.com/office/drawing/2014/main" id="{02794079-35AB-1817-E956-443E8E012ABA}"/>
              </a:ext>
            </a:extLst>
          </p:cNvPr>
          <p:cNvPicPr>
            <a:picLocks noChangeAspect="1"/>
          </p:cNvPicPr>
          <p:nvPr/>
        </p:nvPicPr>
        <p:blipFill rotWithShape="1">
          <a:blip r:embed="rId2"/>
          <a:srcRect b="72110"/>
          <a:stretch/>
        </p:blipFill>
        <p:spPr>
          <a:xfrm>
            <a:off x="1338394" y="2498393"/>
            <a:ext cx="10092267" cy="1582541"/>
          </a:xfrm>
          <a:prstGeom prst="rect">
            <a:avLst/>
          </a:prstGeom>
          <a:ln>
            <a:solidFill>
              <a:schemeClr val="tx1">
                <a:lumMod val="85000"/>
                <a:lumOff val="15000"/>
              </a:schemeClr>
            </a:solidFill>
          </a:ln>
        </p:spPr>
      </p:pic>
    </p:spTree>
    <p:extLst>
      <p:ext uri="{BB962C8B-B14F-4D97-AF65-F5344CB8AC3E}">
        <p14:creationId xmlns:p14="http://schemas.microsoft.com/office/powerpoint/2010/main" val="9327421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9.4. Agrupamiento de filas y columnas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473199"/>
            <a:ext cx="8825658" cy="1320801"/>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Agrupamiento de filas y columnas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HTML existen </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etiquetas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que permiten establecer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agrupaciones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las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filas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y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columnas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 una tabla.</a:t>
            </a:r>
          </a:p>
        </p:txBody>
      </p:sp>
    </p:spTree>
    <p:extLst>
      <p:ext uri="{BB962C8B-B14F-4D97-AF65-F5344CB8AC3E}">
        <p14:creationId xmlns:p14="http://schemas.microsoft.com/office/powerpoint/2010/main" val="38765289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9.4. Agrupamiento de filas y columnas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204</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321335"/>
            <a:ext cx="8825658" cy="315488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Agrupaciones de filas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el caso de que se deseen establecer agrupaciones de filas que sirvan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para aplicarles estilos y formatos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se hace necesario utilizar las siguientes etiquetas:</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thead</a:t>
            </a:r>
            <a:r>
              <a:rPr lang="es-ES" sz="1800" b="1" dirty="0">
                <a:solidFill>
                  <a:srgbClr val="00B0F0"/>
                </a:solidFill>
                <a:latin typeface="Century Gothic"/>
                <a:sym typeface="Century Gothic"/>
              </a:rPr>
              <a:t>&gt;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para agrupar filas en la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cabecera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tbody</a:t>
            </a:r>
            <a:r>
              <a:rPr lang="es-ES" sz="1800" b="1" dirty="0">
                <a:solidFill>
                  <a:srgbClr val="00B0F0"/>
                </a:solidFill>
                <a:latin typeface="Century Gothic"/>
                <a:sym typeface="Century Gothic"/>
              </a:rPr>
              <a:t>&gt;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para agrupar filas que pertenecen al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cuerpo de la tabla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tfoot</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&gt;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para agrupar filas del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pie de la tabla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endParaRPr kumimoji="0" lang="es-ES" sz="1800" b="1" i="0" u="none" strike="noStrike" kern="0" cap="none" spc="0" normalizeH="0" baseline="0" noProof="0" dirty="0">
              <a:ln>
                <a:noFill/>
              </a:ln>
              <a:solidFill>
                <a:srgbClr val="D53DD0"/>
              </a:solidFill>
              <a:effectLst/>
              <a:uLnTx/>
              <a:uFillTx/>
              <a:latin typeface="Century Gothic"/>
              <a:cs typeface="Arial"/>
              <a:sym typeface="Century Gothic"/>
            </a:endParaRPr>
          </a:p>
        </p:txBody>
      </p:sp>
      <p:sp>
        <p:nvSpPr>
          <p:cNvPr id="2" name="Google Shape;639;p7">
            <a:extLst>
              <a:ext uri="{FF2B5EF4-FFF2-40B4-BE49-F238E27FC236}">
                <a16:creationId xmlns:a16="http://schemas.microsoft.com/office/drawing/2014/main" id="{CD55FE9D-C953-1377-7187-014324BAC7D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Agrupaciones de filas</a:t>
            </a:r>
            <a:endParaRPr dirty="0"/>
          </a:p>
        </p:txBody>
      </p:sp>
    </p:spTree>
    <p:extLst>
      <p:ext uri="{BB962C8B-B14F-4D97-AF65-F5344CB8AC3E}">
        <p14:creationId xmlns:p14="http://schemas.microsoft.com/office/powerpoint/2010/main" val="19472639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608667"/>
            <a:ext cx="10426217" cy="4825999"/>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El código que se muestra a continuación corresponde a una tabla en la que se ha utilizado etiquetas para establecer agrupaciones en sus  filas con el fin de aplicar fácilmente estilos CSS comunes para contenidos del mismo grupo. Gracias a la utilización de etiquetas, se pueden modificar estilos que afecten a los contenidos encerrados en cada una de las agrupaciones (sin necesidad de modificar el aspecto de cada una de las celdas por separado).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216453656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524933"/>
            <a:ext cx="10426217" cy="59097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592591" y="1292620"/>
            <a:ext cx="9583874" cy="4893647"/>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&gt;Agrupaciones de filas en tablas&lt;/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border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="1"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width</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="500"&gt;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thead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style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font-weight:bold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text-decoration:underline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&gt;Elemento&lt;/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&gt;Modelo&lt;/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&gt;Rendimiento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&gt;Precio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thead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tbody</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&gt;Modelo A&lt;/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&gt;AAA123&lt;/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&gt;50&lt;/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&gt;500&lt;/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9831164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524933"/>
            <a:ext cx="10426217" cy="59097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592591" y="1292620"/>
            <a:ext cx="9583874" cy="4893647"/>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&gt;Modelo B&lt;/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&gt;BBB345&lt;/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&gt;60&lt;/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&gt;600&lt;/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&gt;Modelo C&lt;/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&gt;CCC678&lt;/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&gt;90&lt;/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&gt;800&lt;/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tbody</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tfoot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style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font-weight:bold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&gt;Total&lt;/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&gt;1900&lt;/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tfoot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21653732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208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422400"/>
            <a:ext cx="10426217" cy="5012266"/>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5" name="Imagen 4">
            <a:extLst>
              <a:ext uri="{FF2B5EF4-FFF2-40B4-BE49-F238E27FC236}">
                <a16:creationId xmlns:a16="http://schemas.microsoft.com/office/drawing/2014/main" id="{68193DA2-D8D3-4687-42C9-FA7813EBF60D}"/>
              </a:ext>
            </a:extLst>
          </p:cNvPr>
          <p:cNvPicPr>
            <a:picLocks noChangeAspect="1"/>
          </p:cNvPicPr>
          <p:nvPr/>
        </p:nvPicPr>
        <p:blipFill rotWithShape="1">
          <a:blip r:embed="rId2"/>
          <a:srcRect b="64945"/>
          <a:stretch/>
        </p:blipFill>
        <p:spPr>
          <a:xfrm>
            <a:off x="1337733" y="2762310"/>
            <a:ext cx="10041467" cy="1979023"/>
          </a:xfrm>
          <a:prstGeom prst="rect">
            <a:avLst/>
          </a:prstGeom>
          <a:ln>
            <a:solidFill>
              <a:schemeClr val="tx1">
                <a:lumMod val="85000"/>
                <a:lumOff val="15000"/>
              </a:schemeClr>
            </a:solidFill>
          </a:ln>
        </p:spPr>
      </p:pic>
    </p:spTree>
    <p:extLst>
      <p:ext uri="{BB962C8B-B14F-4D97-AF65-F5344CB8AC3E}">
        <p14:creationId xmlns:p14="http://schemas.microsoft.com/office/powerpoint/2010/main" val="15321822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27</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Escriba el código HTML correspondiente a una tabla que sea idéntica a la anterior, pero sin utilizar las etiquetas de agrupación de filas. ¿Qué conclusiones sacas al respecto? ¿Qué método consideras más apropiado? Razone su respuesta.</a:t>
            </a: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209</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1481526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3.2. Cabecera</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Elementos de cabecera</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3" y="1063416"/>
            <a:ext cx="8825659" cy="341279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Etiquetas más importantes incluidas en la cabecera en documentos HTML</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68300" marR="0" lvl="0" algn="l" defTabSz="914400" rtl="0" eaLnBrk="1" fontAlgn="auto" latinLnBrk="0" hangingPunct="1">
              <a:lnSpc>
                <a:spcPct val="100000"/>
              </a:lnSpc>
              <a:spcBef>
                <a:spcPts val="1000"/>
              </a:spcBef>
              <a:spcAft>
                <a:spcPts val="0"/>
              </a:spcAft>
              <a:buClr>
                <a:srgbClr val="B31166"/>
              </a:buClr>
              <a:buSzPts val="1440"/>
              <a:tabLst/>
              <a:defRPr/>
            </a:pPr>
            <a:r>
              <a:rPr kumimoji="0" lang="es-ES" sz="1800" b="1" i="0" u="none" strike="noStrike" kern="0" cap="none" spc="0" normalizeH="0" baseline="0" noProof="0" dirty="0">
                <a:ln>
                  <a:noFill/>
                </a:ln>
                <a:solidFill>
                  <a:srgbClr val="00B0F0"/>
                </a:solidFill>
                <a:effectLst/>
                <a:uLnTx/>
                <a:uFillTx/>
                <a:latin typeface="Century Gothic"/>
                <a:cs typeface="Arial"/>
                <a:sym typeface="Arial"/>
              </a:rPr>
              <a:t>&lt;meta&gt;, &lt;</a:t>
            </a:r>
            <a:r>
              <a:rPr kumimoji="0" lang="es-ES" sz="1800" b="1" i="0" u="none" strike="noStrike" kern="0" cap="none" spc="0" normalizeH="0" baseline="0" noProof="0" dirty="0" err="1">
                <a:ln>
                  <a:noFill/>
                </a:ln>
                <a:solidFill>
                  <a:srgbClr val="00B0F0"/>
                </a:solidFill>
                <a:effectLst/>
                <a:uLnTx/>
                <a:uFillTx/>
                <a:latin typeface="Century Gothic"/>
                <a:cs typeface="Arial"/>
                <a:sym typeface="Arial"/>
              </a:rPr>
              <a:t>title</a:t>
            </a:r>
            <a:r>
              <a:rPr lang="es-ES" sz="1800" b="1" dirty="0">
                <a:solidFill>
                  <a:srgbClr val="00B0F0"/>
                </a:solidFill>
                <a:latin typeface="Century Gothic"/>
              </a:rPr>
              <a:t>&gt; </a:t>
            </a:r>
            <a:r>
              <a:rPr lang="es-ES" sz="1800" dirty="0">
                <a:solidFill>
                  <a:schemeClr val="tx1">
                    <a:lumMod val="85000"/>
                    <a:lumOff val="15000"/>
                  </a:schemeClr>
                </a:solidFill>
                <a:latin typeface="Century Gothic"/>
              </a:rPr>
              <a:t>y </a:t>
            </a:r>
            <a:r>
              <a:rPr lang="es-ES" sz="1800" b="1" dirty="0">
                <a:solidFill>
                  <a:srgbClr val="00B0F0"/>
                </a:solidFill>
                <a:latin typeface="Century Gothic"/>
              </a:rPr>
              <a:t>&lt;link&gt;</a:t>
            </a:r>
            <a:endParaRPr kumimoji="0" sz="1800" b="1" i="0" u="none" strike="noStrike" kern="0" cap="none" spc="0" normalizeH="0" baseline="0" noProof="0" dirty="0">
              <a:ln>
                <a:noFill/>
              </a:ln>
              <a:solidFill>
                <a:srgbClr val="00B0F0"/>
              </a:solidFill>
              <a:effectLst/>
              <a:uLnTx/>
              <a:uFillTx/>
              <a:latin typeface="Century Gothic"/>
              <a:cs typeface="Arial"/>
              <a:sym typeface="Arial"/>
            </a:endParaRPr>
          </a:p>
        </p:txBody>
      </p:sp>
    </p:spTree>
    <p:extLst>
      <p:ext uri="{BB962C8B-B14F-4D97-AF65-F5344CB8AC3E}">
        <p14:creationId xmlns:p14="http://schemas.microsoft.com/office/powerpoint/2010/main" val="34249139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258326" y="423333"/>
            <a:ext cx="10004076" cy="613893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515391" y="1259084"/>
            <a:ext cx="9489946" cy="4708981"/>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&lt;!DOCTYPE 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&lt;title&gt;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Actividad</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27&lt;/title&gt;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charset="UTF-8"/&gt;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border="1" width="500"&gt;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 style="</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font-weight:bold</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text-decoration:underline</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Elemento</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Modelo</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Rendimiento</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Precio</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Modelo</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&lt;td&gt;AAA123&lt;/td&gt;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&lt;td&gt;50&lt;/td&gt;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&lt;td&gt;500&lt;/td&gt;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Modelo</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B&lt;/td&gt;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&lt;td&gt;BBB345&lt;/td&gt;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&lt;td&gt;60&lt;/td&gt;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&lt;td&gt;600&lt;/td&gt;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p:txBody>
      </p:sp>
    </p:spTree>
    <p:extLst>
      <p:ext uri="{BB962C8B-B14F-4D97-AF65-F5344CB8AC3E}">
        <p14:creationId xmlns:p14="http://schemas.microsoft.com/office/powerpoint/2010/main" val="30088306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258326" y="423333"/>
            <a:ext cx="10004076" cy="613893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515391" y="1259084"/>
            <a:ext cx="9489946" cy="2554545"/>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Modelo</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C&lt;/td&gt;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&lt;td&gt;CCC678&lt;/td&gt;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&lt;td&gt;90&lt;/td&gt;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&lt;td&gt;800&lt;/td&gt;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 style="</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font-weight:bold</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&lt;td&gt;Total&lt;/td&gt;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&lt;td&gt;1900&lt;/td&gt;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endParaRPr kumimoji="0" lang="en-US" sz="10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12746825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258326" y="1507067"/>
            <a:ext cx="10004076" cy="5055203"/>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6" name="Imagen 5">
            <a:extLst>
              <a:ext uri="{FF2B5EF4-FFF2-40B4-BE49-F238E27FC236}">
                <a16:creationId xmlns:a16="http://schemas.microsoft.com/office/drawing/2014/main" id="{DE986459-121C-53CA-65F8-BD8A96AC29D9}"/>
              </a:ext>
            </a:extLst>
          </p:cNvPr>
          <p:cNvPicPr>
            <a:picLocks noChangeAspect="1"/>
          </p:cNvPicPr>
          <p:nvPr/>
        </p:nvPicPr>
        <p:blipFill rotWithShape="1">
          <a:blip r:embed="rId2"/>
          <a:srcRect b="66428"/>
          <a:stretch/>
        </p:blipFill>
        <p:spPr>
          <a:xfrm>
            <a:off x="1490133" y="2647530"/>
            <a:ext cx="9567796" cy="1805937"/>
          </a:xfrm>
          <a:prstGeom prst="rect">
            <a:avLst/>
          </a:prstGeom>
          <a:ln>
            <a:solidFill>
              <a:schemeClr val="tx1">
                <a:lumMod val="85000"/>
                <a:lumOff val="15000"/>
              </a:schemeClr>
            </a:solidFill>
          </a:ln>
        </p:spPr>
      </p:pic>
    </p:spTree>
    <p:extLst>
      <p:ext uri="{BB962C8B-B14F-4D97-AF65-F5344CB8AC3E}">
        <p14:creationId xmlns:p14="http://schemas.microsoft.com/office/powerpoint/2010/main" val="2946998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9.4. Agrupamiento de filas y columnas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295729"/>
            <a:ext cx="8825658" cy="4180486"/>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Agrupaciones de </a:t>
            </a:r>
            <a:r>
              <a:rPr lang="es-ES" sz="1800" b="1" dirty="0">
                <a:solidFill>
                  <a:srgbClr val="B31166"/>
                </a:solidFill>
                <a:latin typeface="Century Gothic"/>
                <a:sym typeface="Century Gothic"/>
              </a:rPr>
              <a:t>columnas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el caso de que se deseen establecer agrupaciones de columnas que sirvan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para aplicarles estilos y formatos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se hace necesario utilizar las siguientes etiquetas:</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&lt;col&gt;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se refiere a una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columna determinada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colgroup</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&gt;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r>
              <a:rPr kumimoji="0" lang="es-ES" sz="1800" b="1" i="0" u="none" strike="noStrike" kern="0" cap="none" spc="0" normalizeH="0" baseline="0" noProof="0" dirty="0">
                <a:ln>
                  <a:noFill/>
                </a:ln>
                <a:solidFill>
                  <a:srgbClr val="00B0F0"/>
                </a:solidFill>
                <a:effectLst/>
                <a:uLnTx/>
                <a:uFillTx/>
                <a:latin typeface="Century Gothic"/>
                <a:cs typeface="Arial"/>
                <a:sym typeface="Century Gothic"/>
              </a:rPr>
              <a:t>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se refiere a un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grupo de columnas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11684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Para </a:t>
            </a:r>
            <a:r>
              <a:rPr lang="es-ES" sz="1800" b="1" dirty="0">
                <a:solidFill>
                  <a:schemeClr val="accent5"/>
                </a:solidFill>
                <a:latin typeface="Century Gothic"/>
                <a:sym typeface="Century Gothic"/>
              </a:rPr>
              <a:t>definir un grupo de columnas</a:t>
            </a:r>
            <a:r>
              <a:rPr lang="es-ES" sz="1800" dirty="0">
                <a:solidFill>
                  <a:srgbClr val="000000">
                    <a:lumMod val="85000"/>
                    <a:lumOff val="15000"/>
                  </a:srgbClr>
                </a:solidFill>
                <a:latin typeface="Century Gothic"/>
                <a:sym typeface="Century Gothic"/>
              </a:rPr>
              <a:t>, hay que utilizar la etiqueta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colgroup</a:t>
            </a:r>
            <a:r>
              <a:rPr lang="es-ES" sz="1800" b="1" dirty="0">
                <a:solidFill>
                  <a:srgbClr val="00B0F0"/>
                </a:solidFill>
                <a:latin typeface="Century Gothic"/>
                <a:sym typeface="Century Gothic"/>
              </a:rPr>
              <a:t>&gt;, </a:t>
            </a:r>
            <a:r>
              <a:rPr lang="es-ES" sz="1800" dirty="0">
                <a:solidFill>
                  <a:srgbClr val="000000">
                    <a:lumMod val="85000"/>
                    <a:lumOff val="15000"/>
                  </a:srgbClr>
                </a:solidFill>
                <a:latin typeface="Century Gothic"/>
                <a:sym typeface="Century Gothic"/>
              </a:rPr>
              <a:t>dentro de la cual se pueden ir definiendo las diferentes columnas con la directiva </a:t>
            </a:r>
            <a:r>
              <a:rPr lang="es-ES" sz="1800" b="1" dirty="0">
                <a:solidFill>
                  <a:srgbClr val="00B0F0"/>
                </a:solidFill>
                <a:latin typeface="Century Gothic"/>
                <a:sym typeface="Century Gothic"/>
              </a:rPr>
              <a:t>&lt;col&gt;</a:t>
            </a:r>
            <a:r>
              <a:rPr lang="es-ES" sz="1800" dirty="0">
                <a:solidFill>
                  <a:schemeClr val="tx1">
                    <a:lumMod val="85000"/>
                    <a:lumOff val="15000"/>
                  </a:schemeClr>
                </a:solidFill>
                <a:latin typeface="Century Gothic"/>
                <a:sym typeface="Century Gothic"/>
              </a:rPr>
              <a:t>.</a:t>
            </a:r>
          </a:p>
          <a:p>
            <a:pPr marL="11684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Con el uso del atributo </a:t>
            </a:r>
            <a:r>
              <a:rPr lang="es-ES" sz="1800" b="1" dirty="0" err="1">
                <a:solidFill>
                  <a:srgbClr val="00B0F0"/>
                </a:solidFill>
                <a:latin typeface="Century Gothic"/>
                <a:sym typeface="Century Gothic"/>
              </a:rPr>
              <a:t>span</a:t>
            </a:r>
            <a:r>
              <a:rPr lang="es-ES" sz="1800" dirty="0">
                <a:solidFill>
                  <a:srgbClr val="000000">
                    <a:lumMod val="85000"/>
                    <a:lumOff val="15000"/>
                  </a:srgbClr>
                </a:solidFill>
                <a:latin typeface="Century Gothic"/>
                <a:sym typeface="Century Gothic"/>
              </a:rPr>
              <a:t> de la directiva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colgroup</a:t>
            </a:r>
            <a:r>
              <a:rPr lang="es-ES" sz="1800" b="1" dirty="0">
                <a:solidFill>
                  <a:srgbClr val="00B0F0"/>
                </a:solidFill>
                <a:latin typeface="Century Gothic"/>
                <a:sym typeface="Century Gothic"/>
              </a:rPr>
              <a:t>&gt; </a:t>
            </a:r>
            <a:r>
              <a:rPr lang="es-ES" sz="1800" dirty="0">
                <a:solidFill>
                  <a:srgbClr val="000000">
                    <a:lumMod val="85000"/>
                    <a:lumOff val="15000"/>
                  </a:srgbClr>
                </a:solidFill>
                <a:latin typeface="Century Gothic"/>
                <a:sym typeface="Century Gothic"/>
              </a:rPr>
              <a:t>se puede especificar el </a:t>
            </a:r>
            <a:r>
              <a:rPr lang="es-ES" sz="1800" b="1" dirty="0">
                <a:solidFill>
                  <a:schemeClr val="accent6"/>
                </a:solidFill>
                <a:latin typeface="Century Gothic"/>
                <a:sym typeface="Century Gothic"/>
              </a:rPr>
              <a:t>número de columnas </a:t>
            </a:r>
            <a:r>
              <a:rPr lang="es-ES" sz="1800" dirty="0">
                <a:solidFill>
                  <a:srgbClr val="000000">
                    <a:lumMod val="85000"/>
                    <a:lumOff val="15000"/>
                  </a:srgbClr>
                </a:solidFill>
                <a:latin typeface="Century Gothic"/>
                <a:sym typeface="Century Gothic"/>
              </a:rPr>
              <a:t>que va a contener el </a:t>
            </a:r>
            <a:r>
              <a:rPr lang="es-ES" sz="1800" b="1" dirty="0">
                <a:solidFill>
                  <a:schemeClr val="accent6"/>
                </a:solidFill>
                <a:latin typeface="Century Gothic"/>
                <a:sym typeface="Century Gothic"/>
              </a:rPr>
              <a:t>grupo</a:t>
            </a:r>
            <a:r>
              <a:rPr lang="es-ES" sz="1800" dirty="0">
                <a:solidFill>
                  <a:srgbClr val="000000">
                    <a:lumMod val="85000"/>
                    <a:lumOff val="15000"/>
                  </a:srgbClr>
                </a:solidFill>
                <a:latin typeface="Century Gothic"/>
                <a:sym typeface="Century Gothic"/>
              </a:rPr>
              <a:t>.</a:t>
            </a:r>
          </a:p>
          <a:p>
            <a:pPr marL="11684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Los grupos de columnas </a:t>
            </a:r>
            <a:r>
              <a:rPr lang="es-ES" sz="1800" b="1" dirty="0">
                <a:solidFill>
                  <a:schemeClr val="accent5"/>
                </a:solidFill>
                <a:latin typeface="Century Gothic"/>
                <a:sym typeface="Century Gothic"/>
              </a:rPr>
              <a:t>deben ir </a:t>
            </a:r>
            <a:r>
              <a:rPr lang="es-ES" sz="1800" dirty="0">
                <a:solidFill>
                  <a:srgbClr val="000000">
                    <a:lumMod val="85000"/>
                    <a:lumOff val="15000"/>
                  </a:srgbClr>
                </a:solidFill>
                <a:latin typeface="Century Gothic"/>
                <a:sym typeface="Century Gothic"/>
              </a:rPr>
              <a:t>justo </a:t>
            </a:r>
            <a:r>
              <a:rPr lang="es-ES" sz="1800" b="1" dirty="0">
                <a:solidFill>
                  <a:schemeClr val="accent6"/>
                </a:solidFill>
                <a:latin typeface="Century Gothic"/>
                <a:sym typeface="Century Gothic"/>
              </a:rPr>
              <a:t>detrás de la apertura </a:t>
            </a:r>
            <a:r>
              <a:rPr lang="es-ES" sz="1800" dirty="0">
                <a:solidFill>
                  <a:srgbClr val="000000">
                    <a:lumMod val="85000"/>
                    <a:lumOff val="15000"/>
                  </a:srgbClr>
                </a:solidFill>
                <a:latin typeface="Century Gothic"/>
                <a:sym typeface="Century Gothic"/>
              </a:rPr>
              <a:t>de la directiva </a:t>
            </a:r>
            <a:r>
              <a:rPr lang="es-ES" sz="1800" b="1" dirty="0">
                <a:solidFill>
                  <a:srgbClr val="00B0F0"/>
                </a:solidFill>
                <a:latin typeface="Century Gothic"/>
                <a:sym typeface="Century Gothic"/>
              </a:rPr>
              <a:t>&lt;table&gt; </a:t>
            </a:r>
            <a:r>
              <a:rPr lang="es-ES" sz="1800" dirty="0">
                <a:solidFill>
                  <a:srgbClr val="000000">
                    <a:lumMod val="85000"/>
                    <a:lumOff val="15000"/>
                  </a:srgbClr>
                </a:solidFill>
                <a:latin typeface="Century Gothic"/>
                <a:sym typeface="Century Gothic"/>
              </a:rPr>
              <a:t>y </a:t>
            </a:r>
            <a:r>
              <a:rPr lang="es-ES" sz="1800" b="1" dirty="0">
                <a:solidFill>
                  <a:schemeClr val="accent6"/>
                </a:solidFill>
                <a:latin typeface="Century Gothic"/>
                <a:sym typeface="Century Gothic"/>
              </a:rPr>
              <a:t>antes</a:t>
            </a:r>
            <a:r>
              <a:rPr lang="es-ES" sz="1800" dirty="0">
                <a:solidFill>
                  <a:srgbClr val="000000">
                    <a:lumMod val="85000"/>
                    <a:lumOff val="15000"/>
                  </a:srgbClr>
                </a:solidFill>
                <a:latin typeface="Century Gothic"/>
                <a:sym typeface="Century Gothic"/>
              </a:rPr>
              <a:t> de incluir las diferentes </a:t>
            </a:r>
            <a:r>
              <a:rPr lang="es-ES" sz="1800" b="1" dirty="0">
                <a:solidFill>
                  <a:schemeClr val="accent6"/>
                </a:solidFill>
                <a:latin typeface="Century Gothic"/>
                <a:sym typeface="Century Gothic"/>
              </a:rPr>
              <a:t>filas</a:t>
            </a:r>
            <a:r>
              <a:rPr lang="es-ES" sz="1800" dirty="0">
                <a:solidFill>
                  <a:srgbClr val="000000">
                    <a:lumMod val="85000"/>
                    <a:lumOff val="15000"/>
                  </a:srgbClr>
                </a:solidFill>
                <a:latin typeface="Century Gothic"/>
                <a:sym typeface="Century Gothic"/>
              </a:rPr>
              <a:t>.</a:t>
            </a:r>
          </a:p>
        </p:txBody>
      </p:sp>
      <p:sp>
        <p:nvSpPr>
          <p:cNvPr id="2" name="Google Shape;639;p7">
            <a:extLst>
              <a:ext uri="{FF2B5EF4-FFF2-40B4-BE49-F238E27FC236}">
                <a16:creationId xmlns:a16="http://schemas.microsoft.com/office/drawing/2014/main" id="{CD55FE9D-C953-1377-7187-014324BAC7D8}"/>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Agrupaciones de filas</a:t>
            </a:r>
            <a:endParaRPr dirty="0"/>
          </a:p>
        </p:txBody>
      </p:sp>
    </p:spTree>
    <p:extLst>
      <p:ext uri="{BB962C8B-B14F-4D97-AF65-F5344CB8AC3E}">
        <p14:creationId xmlns:p14="http://schemas.microsoft.com/office/powerpoint/2010/main" val="23388775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608667"/>
            <a:ext cx="10426217" cy="4825999"/>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ejemplo de estas etiquetas en una tabla construida por 2 filas y 5 columnas: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38584245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295729"/>
            <a:ext cx="10426217" cy="6138937"/>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674598" y="610597"/>
            <a:ext cx="9583874" cy="5509200"/>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Agrupacionesd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columnas en tablas&lt;/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border</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="1"&gt;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colgroup</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span</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="3" </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width</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="100"&gt;&lt;/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colgroup</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colgroup</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&lt;col </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width</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="75"&gt;&lt;/col&gt;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&lt;col </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width</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="100"&gt;&lt;/col&gt;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colgroup</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1&lt;/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2&lt;/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3&lt;/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4&lt;/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5&lt;/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1&lt;/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2&lt;/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3&lt;/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4&lt;/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&gt;Columna 5&lt;/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1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1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34014082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422400"/>
            <a:ext cx="10426217" cy="5012266"/>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6" name="Imagen 5">
            <a:extLst>
              <a:ext uri="{FF2B5EF4-FFF2-40B4-BE49-F238E27FC236}">
                <a16:creationId xmlns:a16="http://schemas.microsoft.com/office/drawing/2014/main" id="{28A74C62-F9E3-2431-13C1-D8E0F9E47898}"/>
              </a:ext>
            </a:extLst>
          </p:cNvPr>
          <p:cNvPicPr>
            <a:picLocks noChangeAspect="1"/>
          </p:cNvPicPr>
          <p:nvPr/>
        </p:nvPicPr>
        <p:blipFill rotWithShape="1">
          <a:blip r:embed="rId2"/>
          <a:srcRect b="74308"/>
          <a:stretch/>
        </p:blipFill>
        <p:spPr>
          <a:xfrm>
            <a:off x="1405466" y="2645696"/>
            <a:ext cx="9936251" cy="1435237"/>
          </a:xfrm>
          <a:prstGeom prst="rect">
            <a:avLst/>
          </a:prstGeom>
          <a:ln>
            <a:solidFill>
              <a:schemeClr val="tx1">
                <a:lumMod val="85000"/>
                <a:lumOff val="15000"/>
              </a:schemeClr>
            </a:solidFill>
          </a:ln>
        </p:spPr>
      </p:pic>
    </p:spTree>
    <p:extLst>
      <p:ext uri="{BB962C8B-B14F-4D97-AF65-F5344CB8AC3E}">
        <p14:creationId xmlns:p14="http://schemas.microsoft.com/office/powerpoint/2010/main" val="15031988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28</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Modifique el código del ejemplo anterior para establecer negrita en el contenido de las celdas de la columna central. Utilice para ello reglas CSS. Para establecer en negrita el contenido de una etiqueta usando hojas de estilo se puede añadir la siguiente línea dentro del correspondiente atributo </a:t>
            </a:r>
            <a:r>
              <a:rPr lang="es-ES" b="1" dirty="0" err="1">
                <a:solidFill>
                  <a:srgbClr val="00B0F0"/>
                </a:solidFill>
              </a:rPr>
              <a:t>style</a:t>
            </a:r>
            <a:r>
              <a:rPr lang="es-ES" dirty="0"/>
              <a:t>:</a:t>
            </a:r>
          </a:p>
          <a:p>
            <a:pPr marL="0" lvl="0" indent="0">
              <a:spcBef>
                <a:spcPts val="0"/>
              </a:spcBef>
              <a:buSzPts val="1600"/>
              <a:buNone/>
            </a:pPr>
            <a:endParaRPr lang="es-ES" dirty="0"/>
          </a:p>
          <a:p>
            <a:pPr marL="0" lvl="0" indent="0" algn="ctr">
              <a:spcBef>
                <a:spcPts val="0"/>
              </a:spcBef>
              <a:buSzPts val="1600"/>
              <a:buNone/>
            </a:pPr>
            <a:r>
              <a:rPr lang="es-ES" b="1" dirty="0" err="1">
                <a:solidFill>
                  <a:srgbClr val="00B0F0"/>
                </a:solidFill>
              </a:rPr>
              <a:t>font-weight:bold</a:t>
            </a:r>
            <a:endParaRPr lang="es-ES" b="1" dirty="0">
              <a:solidFill>
                <a:srgbClr val="00B0F0"/>
              </a:solidFill>
            </a:endParaRP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217</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42616375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258326" y="423333"/>
            <a:ext cx="10004076" cy="613893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515391" y="1259084"/>
            <a:ext cx="9489946" cy="5016758"/>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&lt;!DOCTYPE 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&lt;title&gt;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Aplicación</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28&lt;/title&gt;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charset="UTF-8"/&gt;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border="1"&gt;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colgroup</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span="3" width="100"&gt;&lt;/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colgroup</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colgroup</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&lt;col width="75"&gt;&lt;/col&gt;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&lt;col width="100"&gt;&lt;/col&gt;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colgroup</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1&lt;/td&gt;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 style="</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font-weight:bold</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3&lt;/td&gt;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4&lt;/td&gt;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5&lt;/td&gt;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1&lt;/td&gt;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2&lt;/td&gt;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 style="</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font-weight:bold</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3&lt;/td&gt;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4&lt;/td&gt;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Columna</a:t>
            </a: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5&lt;/td&gt;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p:txBody>
      </p:sp>
    </p:spTree>
    <p:extLst>
      <p:ext uri="{BB962C8B-B14F-4D97-AF65-F5344CB8AC3E}">
        <p14:creationId xmlns:p14="http://schemas.microsoft.com/office/powerpoint/2010/main" val="40834529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219</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258326" y="1507067"/>
            <a:ext cx="10004076" cy="5055203"/>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5" name="Imagen 4">
            <a:extLst>
              <a:ext uri="{FF2B5EF4-FFF2-40B4-BE49-F238E27FC236}">
                <a16:creationId xmlns:a16="http://schemas.microsoft.com/office/drawing/2014/main" id="{F0FC2924-C316-5979-F7D3-DF8F508E9E93}"/>
              </a:ext>
            </a:extLst>
          </p:cNvPr>
          <p:cNvPicPr>
            <a:picLocks noChangeAspect="1"/>
          </p:cNvPicPr>
          <p:nvPr/>
        </p:nvPicPr>
        <p:blipFill rotWithShape="1">
          <a:blip r:embed="rId2"/>
          <a:srcRect b="60746"/>
          <a:stretch/>
        </p:blipFill>
        <p:spPr>
          <a:xfrm>
            <a:off x="1513194" y="2986986"/>
            <a:ext cx="9494340" cy="2095364"/>
          </a:xfrm>
          <a:prstGeom prst="rect">
            <a:avLst/>
          </a:prstGeom>
          <a:ln>
            <a:solidFill>
              <a:schemeClr val="tx1">
                <a:lumMod val="85000"/>
                <a:lumOff val="15000"/>
              </a:schemeClr>
            </a:solidFill>
          </a:ln>
        </p:spPr>
      </p:pic>
    </p:spTree>
    <p:extLst>
      <p:ext uri="{BB962C8B-B14F-4D97-AF65-F5344CB8AC3E}">
        <p14:creationId xmlns:p14="http://schemas.microsoft.com/office/powerpoint/2010/main" val="232765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3.2. Cabecera</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&lt;meta&gt; (1 de 2)</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3" y="1063416"/>
            <a:ext cx="8825659" cy="341279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&lt;meta&gt;</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0" dirty="0">
                <a:solidFill>
                  <a:schemeClr val="tx1">
                    <a:lumMod val="85000"/>
                    <a:lumOff val="15000"/>
                  </a:schemeClr>
                </a:solidFill>
                <a:latin typeface="Century Gothic"/>
                <a:ea typeface="Century Gothic"/>
                <a:cs typeface="Century Gothic"/>
                <a:sym typeface="Century Gothic"/>
              </a:rPr>
              <a:t>Se utiliza para </a:t>
            </a:r>
            <a:r>
              <a:rPr lang="es-ES" sz="1800" b="1" dirty="0">
                <a:solidFill>
                  <a:schemeClr val="accent4"/>
                </a:solidFill>
                <a:latin typeface="Century Gothic"/>
                <a:ea typeface="Century Gothic"/>
                <a:cs typeface="Century Gothic"/>
                <a:sym typeface="Century Gothic"/>
              </a:rPr>
              <a:t>definir</a:t>
            </a:r>
            <a:r>
              <a:rPr lang="es-ES" sz="1800" b="0" dirty="0">
                <a:solidFill>
                  <a:schemeClr val="tx1">
                    <a:lumMod val="85000"/>
                    <a:lumOff val="15000"/>
                  </a:schemeClr>
                </a:solidFill>
                <a:latin typeface="Century Gothic"/>
                <a:ea typeface="Century Gothic"/>
                <a:cs typeface="Century Gothic"/>
                <a:sym typeface="Century Gothic"/>
              </a:rPr>
              <a:t> el juego de </a:t>
            </a:r>
            <a:r>
              <a:rPr lang="es-ES" sz="1800" b="1" dirty="0">
                <a:solidFill>
                  <a:schemeClr val="accent4"/>
                </a:solidFill>
                <a:latin typeface="Century Gothic"/>
                <a:ea typeface="Century Gothic"/>
                <a:cs typeface="Century Gothic"/>
                <a:sym typeface="Century Gothic"/>
              </a:rPr>
              <a:t>caracteres a utilizar </a:t>
            </a:r>
            <a:r>
              <a:rPr lang="es-ES" sz="1800" b="0" dirty="0">
                <a:solidFill>
                  <a:schemeClr val="tx1">
                    <a:lumMod val="85000"/>
                    <a:lumOff val="15000"/>
                  </a:schemeClr>
                </a:solidFill>
                <a:latin typeface="Century Gothic"/>
                <a:ea typeface="Century Gothic"/>
                <a:cs typeface="Century Gothic"/>
                <a:sym typeface="Century Gothic"/>
              </a:rPr>
              <a:t>en la </a:t>
            </a:r>
            <a:r>
              <a:rPr lang="es-ES" sz="1800" b="1" dirty="0">
                <a:solidFill>
                  <a:schemeClr val="accent4"/>
                </a:solidFill>
                <a:latin typeface="Century Gothic"/>
                <a:ea typeface="Century Gothic"/>
                <a:cs typeface="Century Gothic"/>
                <a:sym typeface="Century Gothic"/>
              </a:rPr>
              <a:t>visualización</a:t>
            </a:r>
            <a:r>
              <a:rPr lang="es-ES" sz="1800" b="0" dirty="0">
                <a:solidFill>
                  <a:schemeClr val="tx1">
                    <a:lumMod val="85000"/>
                    <a:lumOff val="15000"/>
                  </a:schemeClr>
                </a:solidFill>
                <a:latin typeface="Century Gothic"/>
                <a:ea typeface="Century Gothic"/>
                <a:cs typeface="Century Gothic"/>
                <a:sym typeface="Century Gothic"/>
              </a:rPr>
              <a:t> del documento.</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Si queremos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asegurar</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la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compatibilidad</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del documento con los caracteres propios de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nuestro idioma </a:t>
            </a:r>
            <a:r>
              <a:rPr lang="es-ES" sz="1800" dirty="0">
                <a:solidFill>
                  <a:schemeClr val="tx1">
                    <a:lumMod val="85000"/>
                    <a:lumOff val="15000"/>
                  </a:schemeClr>
                </a:solidFill>
                <a:latin typeface="Century Gothic"/>
                <a:ea typeface="Century Gothic"/>
                <a:cs typeface="Century Gothic"/>
                <a:sym typeface="Century Gothic"/>
              </a:rPr>
              <a:t>(acentos, ñ, etc.) y los </a:t>
            </a:r>
            <a:r>
              <a:rPr lang="es-ES" sz="1800" b="1" dirty="0">
                <a:solidFill>
                  <a:schemeClr val="accent5"/>
                </a:solidFill>
                <a:latin typeface="Century Gothic"/>
                <a:ea typeface="Century Gothic"/>
                <a:cs typeface="Century Gothic"/>
                <a:sym typeface="Century Gothic"/>
              </a:rPr>
              <a:t>de Europa Occidental</a:t>
            </a:r>
            <a:r>
              <a:rPr lang="es-ES" sz="1800" dirty="0">
                <a:solidFill>
                  <a:schemeClr val="tx1">
                    <a:lumMod val="85000"/>
                    <a:lumOff val="15000"/>
                  </a:schemeClr>
                </a:solidFill>
                <a:latin typeface="Century Gothic"/>
                <a:ea typeface="Century Gothic"/>
                <a:cs typeface="Century Gothic"/>
                <a:sym typeface="Century Gothic"/>
              </a:rPr>
              <a:t>, escribiremos:</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4816D949-5261-AEF0-0BBF-6BEBF5B6D442}"/>
              </a:ext>
            </a:extLst>
          </p:cNvPr>
          <p:cNvSpPr txBox="1"/>
          <p:nvPr/>
        </p:nvSpPr>
        <p:spPr>
          <a:xfrm>
            <a:off x="4140200" y="3244334"/>
            <a:ext cx="3107267" cy="369332"/>
          </a:xfrm>
          <a:prstGeom prst="rect">
            <a:avLst/>
          </a:prstGeom>
          <a:noFill/>
          <a:ln>
            <a:solidFill>
              <a:schemeClr val="tx1">
                <a:lumMod val="85000"/>
                <a:lumOff val="15000"/>
              </a:schemeClr>
            </a:solidFill>
          </a:ln>
        </p:spPr>
        <p:txBody>
          <a:bodyPr wrap="square" rtlCol="0">
            <a:spAutoFit/>
          </a:bodyPr>
          <a:lstStyle/>
          <a:p>
            <a:r>
              <a:rPr lang="es-ES" sz="1800" b="1" dirty="0">
                <a:solidFill>
                  <a:srgbClr val="00B0F0"/>
                </a:solidFill>
                <a:latin typeface="Century Gothic" panose="020B0502020202020204" pitchFamily="34" charset="0"/>
              </a:rPr>
              <a:t>&lt;meta </a:t>
            </a:r>
            <a:r>
              <a:rPr lang="es-ES" sz="1800" b="1" dirty="0" err="1">
                <a:solidFill>
                  <a:srgbClr val="00B0F0"/>
                </a:solidFill>
                <a:latin typeface="Century Gothic" panose="020B0502020202020204" pitchFamily="34" charset="0"/>
              </a:rPr>
              <a:t>charset</a:t>
            </a:r>
            <a:r>
              <a:rPr lang="es-ES" sz="1800" b="1" dirty="0">
                <a:solidFill>
                  <a:srgbClr val="00B0F0"/>
                </a:solidFill>
                <a:latin typeface="Century Gothic" panose="020B0502020202020204" pitchFamily="34" charset="0"/>
              </a:rPr>
              <a:t>=“UTF-8”/&gt;</a:t>
            </a:r>
          </a:p>
        </p:txBody>
      </p:sp>
    </p:spTree>
    <p:extLst>
      <p:ext uri="{BB962C8B-B14F-4D97-AF65-F5344CB8AC3E}">
        <p14:creationId xmlns:p14="http://schemas.microsoft.com/office/powerpoint/2010/main" val="25512662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9.5. Tablas anidadas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220</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295729"/>
            <a:ext cx="8825658" cy="4180486"/>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Tablas anidadas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HTML es posible establecer tablas anidadas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(tablas dentro de otras tablas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Basta con </a:t>
            </a:r>
            <a:r>
              <a:rPr lang="es-ES" sz="1800" b="1" dirty="0">
                <a:solidFill>
                  <a:schemeClr val="accent5"/>
                </a:solidFill>
                <a:latin typeface="Century Gothic"/>
                <a:sym typeface="Century Gothic"/>
              </a:rPr>
              <a:t>introducir</a:t>
            </a:r>
            <a:r>
              <a:rPr lang="es-ES" sz="1800" dirty="0">
                <a:solidFill>
                  <a:schemeClr val="tx1">
                    <a:lumMod val="85000"/>
                    <a:lumOff val="15000"/>
                  </a:schemeClr>
                </a:solidFill>
                <a:latin typeface="Century Gothic"/>
                <a:sym typeface="Century Gothic"/>
              </a:rPr>
              <a:t> la estructura de la primera </a:t>
            </a:r>
            <a:r>
              <a:rPr lang="es-ES" sz="1800" b="1" dirty="0">
                <a:solidFill>
                  <a:schemeClr val="accent5"/>
                </a:solidFill>
                <a:latin typeface="Century Gothic"/>
                <a:sym typeface="Century Gothic"/>
              </a:rPr>
              <a:t>dentro</a:t>
            </a:r>
            <a:r>
              <a:rPr lang="es-ES" sz="1800" dirty="0">
                <a:solidFill>
                  <a:schemeClr val="tx1">
                    <a:lumMod val="85000"/>
                    <a:lumOff val="15000"/>
                  </a:schemeClr>
                </a:solidFill>
                <a:latin typeface="Century Gothic"/>
                <a:sym typeface="Century Gothic"/>
              </a:rPr>
              <a:t> de una de las celdas de la </a:t>
            </a:r>
            <a:r>
              <a:rPr lang="es-ES" sz="1800" b="1" dirty="0">
                <a:solidFill>
                  <a:schemeClr val="accent5"/>
                </a:solidFill>
                <a:latin typeface="Century Gothic"/>
                <a:sym typeface="Century Gothic"/>
              </a:rPr>
              <a:t>tabla principal</a:t>
            </a:r>
            <a:r>
              <a:rPr lang="es-ES" sz="1800" dirty="0">
                <a:solidFill>
                  <a:schemeClr val="tx1">
                    <a:lumMod val="85000"/>
                    <a:lumOff val="15000"/>
                  </a:schemeClr>
                </a:solidFill>
                <a:latin typeface="Century Gothic"/>
                <a:sym typeface="Century Gothic"/>
              </a:rPr>
              <a:t>.</a:t>
            </a:r>
          </a:p>
          <a:p>
            <a:pPr marL="896938"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No hay límite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respecto al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número de tablas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se pueden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anidar</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dentro de una determinada tabla.</a:t>
            </a:r>
          </a:p>
          <a:p>
            <a:pPr marL="11684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Es recomendable utilizar el </a:t>
            </a:r>
            <a:r>
              <a:rPr lang="es-ES" sz="1800" b="1" dirty="0">
                <a:solidFill>
                  <a:schemeClr val="accent6"/>
                </a:solidFill>
                <a:latin typeface="Century Gothic"/>
                <a:sym typeface="Century Gothic"/>
              </a:rPr>
              <a:t>menor número de tablas </a:t>
            </a:r>
            <a:r>
              <a:rPr lang="es-ES" sz="1800" dirty="0">
                <a:solidFill>
                  <a:schemeClr val="tx1">
                    <a:lumMod val="85000"/>
                    <a:lumOff val="15000"/>
                  </a:schemeClr>
                </a:solidFill>
                <a:latin typeface="Century Gothic"/>
                <a:sym typeface="Century Gothic"/>
              </a:rPr>
              <a:t>que sea posible para que el código resultante </a:t>
            </a:r>
            <a:r>
              <a:rPr lang="es-ES" sz="1800" b="1" dirty="0">
                <a:solidFill>
                  <a:schemeClr val="accent6"/>
                </a:solidFill>
                <a:latin typeface="Century Gothic"/>
                <a:sym typeface="Century Gothic"/>
              </a:rPr>
              <a:t>no</a:t>
            </a:r>
            <a:r>
              <a:rPr lang="es-ES" sz="1800" dirty="0">
                <a:solidFill>
                  <a:schemeClr val="tx1">
                    <a:lumMod val="85000"/>
                    <a:lumOff val="15000"/>
                  </a:schemeClr>
                </a:solidFill>
                <a:latin typeface="Century Gothic"/>
                <a:sym typeface="Century Gothic"/>
              </a:rPr>
              <a:t> sea excesivamente </a:t>
            </a:r>
            <a:r>
              <a:rPr lang="es-ES" sz="1800" b="1" dirty="0">
                <a:solidFill>
                  <a:schemeClr val="accent6"/>
                </a:solidFill>
                <a:latin typeface="Century Gothic"/>
                <a:sym typeface="Century Gothic"/>
              </a:rPr>
              <a:t>enrevesado y complejo</a:t>
            </a:r>
            <a:r>
              <a:rPr lang="es-ES" sz="1800" dirty="0">
                <a:solidFill>
                  <a:schemeClr val="tx1">
                    <a:lumMod val="85000"/>
                    <a:lumOff val="15000"/>
                  </a:schemeClr>
                </a:solidFill>
                <a:latin typeface="Century Gothic"/>
                <a:sym typeface="Century Gothic"/>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Tree>
    <p:extLst>
      <p:ext uri="{BB962C8B-B14F-4D97-AF65-F5344CB8AC3E}">
        <p14:creationId xmlns:p14="http://schemas.microsoft.com/office/powerpoint/2010/main" val="24480529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221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608667"/>
            <a:ext cx="10426217" cy="4825999"/>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ejemplo de código correspondiente a una tabla constituida por 2 filas y 2 columnas. Como se puede ver, en la primera celda de la segunda fila se ha insertado otra tabla formada por 3 filas y 2 columnas: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10684213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222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295729"/>
            <a:ext cx="10426217" cy="6138937"/>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DE93A23-AADD-A549-2342-BF998223B8B0}"/>
              </a:ext>
            </a:extLst>
          </p:cNvPr>
          <p:cNvSpPr txBox="1"/>
          <p:nvPr/>
        </p:nvSpPr>
        <p:spPr>
          <a:xfrm>
            <a:off x="1386732" y="625985"/>
            <a:ext cx="10060202" cy="5632311"/>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&gt;Tablas anidadas&lt;/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border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="1"&gt;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&gt;Celda de la tabla principal&lt;/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&gt;Celda de la tabla principal&lt;/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border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="1"&gt;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&gt;Celda de la tabla secundaria&lt;/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&gt;Celda de la tabla secundaria&lt;/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&gt;Celda de la tabla secundaria&lt;/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&gt;Celda de la tabla secundaria&lt;/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&gt;Celda de la tabla secundaria&lt;/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&gt;Celda de la tabla secundaria&lt;/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&gt;Celda de la tabla principal&lt;/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td</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tr</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0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0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0401539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223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422400"/>
            <a:ext cx="10426217" cy="5012266"/>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5" name="Imagen 4">
            <a:extLst>
              <a:ext uri="{FF2B5EF4-FFF2-40B4-BE49-F238E27FC236}">
                <a16:creationId xmlns:a16="http://schemas.microsoft.com/office/drawing/2014/main" id="{9C0185E9-E686-0896-9DA0-7C6397986D5A}"/>
              </a:ext>
            </a:extLst>
          </p:cNvPr>
          <p:cNvPicPr>
            <a:picLocks noChangeAspect="1"/>
          </p:cNvPicPr>
          <p:nvPr/>
        </p:nvPicPr>
        <p:blipFill rotWithShape="1">
          <a:blip r:embed="rId2"/>
          <a:srcRect b="66181"/>
          <a:stretch/>
        </p:blipFill>
        <p:spPr>
          <a:xfrm>
            <a:off x="1371600" y="2559677"/>
            <a:ext cx="9956800" cy="1893192"/>
          </a:xfrm>
          <a:prstGeom prst="rect">
            <a:avLst/>
          </a:prstGeom>
          <a:ln>
            <a:solidFill>
              <a:schemeClr val="tx1">
                <a:lumMod val="85000"/>
                <a:lumOff val="15000"/>
              </a:schemeClr>
            </a:solidFill>
          </a:ln>
        </p:spPr>
      </p:pic>
    </p:spTree>
    <p:extLst>
      <p:ext uri="{BB962C8B-B14F-4D97-AF65-F5344CB8AC3E}">
        <p14:creationId xmlns:p14="http://schemas.microsoft.com/office/powerpoint/2010/main" val="15269503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29</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Modifique el código del ejemplo anterior para anidar una tabla que tiene 2 filas y 2 columnas, dentro de la celda inferior izquierda de la secundaria.</a:t>
            </a: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224</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24165934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225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43790" y="423333"/>
            <a:ext cx="11904420" cy="613893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43790" y="935132"/>
            <a:ext cx="11861943" cy="5155257"/>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&lt;!DOCTYPE 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&lt;title&gt;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Tablas</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anidadas</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&lt;/title&gt;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charset="UTF-8"/&gt;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border="1"&gt;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principal&lt;/td&gt;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principal&lt;/td&gt;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border="1"&gt;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secundaria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secundaria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secundaria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secundaria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 border="1"&gt;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terciaria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terciaria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terciaria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terciaria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secundaria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&lt;td&gt;</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Celda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de la </a:t>
            </a:r>
            <a:r>
              <a:rPr kumimoji="0" lang="en-US" sz="7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tabla</a:t>
            </a: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principal&lt;/td&gt;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&lt;/tr&gt;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&lt;/html&gt;</a:t>
            </a:r>
          </a:p>
        </p:txBody>
      </p:sp>
    </p:spTree>
    <p:extLst>
      <p:ext uri="{BB962C8B-B14F-4D97-AF65-F5344CB8AC3E}">
        <p14:creationId xmlns:p14="http://schemas.microsoft.com/office/powerpoint/2010/main" val="10223966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226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258326" y="1507067"/>
            <a:ext cx="10004076" cy="5055203"/>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5" name="Imagen 4">
            <a:extLst>
              <a:ext uri="{FF2B5EF4-FFF2-40B4-BE49-F238E27FC236}">
                <a16:creationId xmlns:a16="http://schemas.microsoft.com/office/drawing/2014/main" id="{60BAF672-75B2-8C1F-FA3F-3DB442AF893D}"/>
              </a:ext>
            </a:extLst>
          </p:cNvPr>
          <p:cNvPicPr>
            <a:picLocks noChangeAspect="1"/>
          </p:cNvPicPr>
          <p:nvPr/>
        </p:nvPicPr>
        <p:blipFill rotWithShape="1">
          <a:blip r:embed="rId2"/>
          <a:srcRect b="61487"/>
          <a:stretch/>
        </p:blipFill>
        <p:spPr>
          <a:xfrm>
            <a:off x="1493775" y="2827847"/>
            <a:ext cx="9533177" cy="2064213"/>
          </a:xfrm>
          <a:prstGeom prst="rect">
            <a:avLst/>
          </a:prstGeom>
          <a:ln>
            <a:solidFill>
              <a:schemeClr val="tx1">
                <a:lumMod val="85000"/>
                <a:lumOff val="15000"/>
              </a:schemeClr>
            </a:solidFill>
          </a:ln>
        </p:spPr>
      </p:pic>
    </p:spTree>
    <p:extLst>
      <p:ext uri="{BB962C8B-B14F-4D97-AF65-F5344CB8AC3E}">
        <p14:creationId xmlns:p14="http://schemas.microsoft.com/office/powerpoint/2010/main" val="43816283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9.6. Buenas prácticas en el uso de las tablas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227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295729"/>
            <a:ext cx="8825658" cy="4180486"/>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b="1" dirty="0">
                <a:solidFill>
                  <a:srgbClr val="B31166"/>
                </a:solidFill>
                <a:latin typeface="Century Gothic"/>
                <a:sym typeface="Century Gothic"/>
              </a:rPr>
              <a:t>Uso de tablas:</a:t>
            </a:r>
          </a:p>
          <a:p>
            <a:pPr marL="627063" lvl="1" indent="-342900">
              <a:spcBef>
                <a:spcPts val="1000"/>
              </a:spcBef>
              <a:buClr>
                <a:srgbClr val="B31166"/>
              </a:buClr>
              <a:buSzPts val="1440"/>
              <a:buFont typeface="Arial" panose="020B0604020202020204" pitchFamily="34" charset="0"/>
              <a:buChar char="•"/>
              <a:defRPr/>
            </a:pPr>
            <a:r>
              <a:rPr kumimoji="0" lang="es-ES" b="1" i="0" u="none" strike="noStrike" kern="0" cap="none" spc="0" normalizeH="0" baseline="0" noProof="0" dirty="0">
                <a:ln>
                  <a:noFill/>
                </a:ln>
                <a:solidFill>
                  <a:schemeClr val="accent4"/>
                </a:solidFill>
                <a:effectLst/>
                <a:uLnTx/>
                <a:uFillTx/>
                <a:latin typeface="Century Gothic"/>
                <a:cs typeface="Arial"/>
                <a:sym typeface="Century Gothic"/>
              </a:rPr>
              <a:t>Antes</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para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maquetar los contenidos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de las páginas web.</a:t>
            </a:r>
          </a:p>
          <a:p>
            <a:pPr marL="1084263" lvl="2" indent="-342900">
              <a:spcBef>
                <a:spcPts val="1000"/>
              </a:spcBef>
              <a:buClr>
                <a:srgbClr val="B31166"/>
              </a:buClr>
              <a:buSzPts val="1440"/>
              <a:buFont typeface="Arial" panose="020B0604020202020204" pitchFamily="34" charset="0"/>
              <a:buChar char="•"/>
              <a:defRPr/>
            </a:pPr>
            <a:r>
              <a:rPr lang="es-ES" dirty="0">
                <a:solidFill>
                  <a:schemeClr val="tx1">
                    <a:lumMod val="85000"/>
                    <a:lumOff val="15000"/>
                  </a:schemeClr>
                </a:solidFill>
                <a:latin typeface="Century Gothic"/>
                <a:sym typeface="Century Gothic"/>
              </a:rPr>
              <a:t>El </a:t>
            </a:r>
            <a:r>
              <a:rPr lang="es-ES" b="1" dirty="0">
                <a:solidFill>
                  <a:schemeClr val="accent1"/>
                </a:solidFill>
                <a:latin typeface="Century Gothic"/>
                <a:sym typeface="Century Gothic"/>
              </a:rPr>
              <a:t>uso de hojas de estilo CSS </a:t>
            </a:r>
            <a:r>
              <a:rPr lang="es-ES" dirty="0">
                <a:solidFill>
                  <a:schemeClr val="tx1">
                    <a:lumMod val="85000"/>
                    <a:lumOff val="15000"/>
                  </a:schemeClr>
                </a:solidFill>
                <a:latin typeface="Century Gothic"/>
                <a:sym typeface="Century Gothic"/>
              </a:rPr>
              <a:t>para </a:t>
            </a:r>
            <a:r>
              <a:rPr lang="es-ES" b="1" dirty="0">
                <a:solidFill>
                  <a:schemeClr val="accent1"/>
                </a:solidFill>
                <a:latin typeface="Century Gothic"/>
                <a:sym typeface="Century Gothic"/>
              </a:rPr>
              <a:t>posicionar los elementos </a:t>
            </a:r>
            <a:r>
              <a:rPr lang="es-ES" dirty="0">
                <a:solidFill>
                  <a:schemeClr val="tx1">
                    <a:lumMod val="85000"/>
                    <a:lumOff val="15000"/>
                  </a:schemeClr>
                </a:solidFill>
                <a:latin typeface="Century Gothic"/>
                <a:sym typeface="Century Gothic"/>
              </a:rPr>
              <a:t>de un sitio web, proporciona </a:t>
            </a:r>
            <a:r>
              <a:rPr lang="es-ES" b="1" dirty="0">
                <a:solidFill>
                  <a:schemeClr val="accent1"/>
                </a:solidFill>
                <a:latin typeface="Century Gothic"/>
                <a:sym typeface="Century Gothic"/>
              </a:rPr>
              <a:t>ventajas</a:t>
            </a:r>
            <a:r>
              <a:rPr lang="es-ES" dirty="0">
                <a:solidFill>
                  <a:schemeClr val="tx1">
                    <a:lumMod val="85000"/>
                    <a:lumOff val="15000"/>
                  </a:schemeClr>
                </a:solidFill>
                <a:latin typeface="Century Gothic"/>
                <a:sym typeface="Century Gothic"/>
              </a:rPr>
              <a:t> sobre el uso de tablas para tal fin:</a:t>
            </a:r>
          </a:p>
          <a:p>
            <a:pPr marL="1795463" lvl="2" indent="-342900">
              <a:spcBef>
                <a:spcPts val="1000"/>
              </a:spcBef>
              <a:buClr>
                <a:srgbClr val="B31166"/>
              </a:buClr>
              <a:buSzPts val="1440"/>
              <a:buFont typeface="Arial" panose="020B0604020202020204" pitchFamily="34" charset="0"/>
              <a:buChar char="•"/>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Se </a:t>
            </a:r>
            <a:r>
              <a:rPr kumimoji="0" lang="es-ES" b="1" i="0" u="none" strike="noStrike" kern="0" cap="none" spc="0" normalizeH="0" baseline="0" noProof="0" dirty="0">
                <a:ln>
                  <a:noFill/>
                </a:ln>
                <a:solidFill>
                  <a:schemeClr val="accent4"/>
                </a:solidFill>
                <a:effectLst/>
                <a:uLnTx/>
                <a:uFillTx/>
                <a:latin typeface="Century Gothic"/>
                <a:cs typeface="Arial"/>
                <a:sym typeface="Century Gothic"/>
              </a:rPr>
              <a:t>separa el contenido de la presentación</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2065338" lvl="2" indent="-342900">
              <a:spcBef>
                <a:spcPts val="1000"/>
              </a:spcBef>
              <a:buClr>
                <a:srgbClr val="B31166"/>
              </a:buClr>
              <a:buSzPts val="1440"/>
              <a:buFont typeface="Arial" panose="020B0604020202020204" pitchFamily="34" charset="0"/>
              <a:buChar char="•"/>
              <a:defRPr/>
            </a:pPr>
            <a:r>
              <a:rPr lang="es-ES" dirty="0">
                <a:solidFill>
                  <a:schemeClr val="tx1">
                    <a:lumMod val="85000"/>
                    <a:lumOff val="15000"/>
                  </a:schemeClr>
                </a:solidFill>
                <a:latin typeface="Century Gothic"/>
                <a:sym typeface="Century Gothic"/>
              </a:rPr>
              <a:t>Se puede </a:t>
            </a:r>
            <a:r>
              <a:rPr lang="es-ES" b="1" dirty="0">
                <a:solidFill>
                  <a:schemeClr val="accent5"/>
                </a:solidFill>
                <a:latin typeface="Century Gothic"/>
                <a:sym typeface="Century Gothic"/>
              </a:rPr>
              <a:t>modificar rápidamente el diseño web </a:t>
            </a:r>
            <a:r>
              <a:rPr lang="es-ES" b="1" dirty="0">
                <a:solidFill>
                  <a:schemeClr val="accent6"/>
                </a:solidFill>
                <a:latin typeface="Century Gothic"/>
                <a:sym typeface="Century Gothic"/>
              </a:rPr>
              <a:t>sin alterar la estructura </a:t>
            </a:r>
            <a:r>
              <a:rPr lang="es-ES" dirty="0">
                <a:solidFill>
                  <a:schemeClr val="tx1">
                    <a:lumMod val="85000"/>
                    <a:lumOff val="15000"/>
                  </a:schemeClr>
                </a:solidFill>
                <a:latin typeface="Century Gothic"/>
                <a:sym typeface="Century Gothic"/>
              </a:rPr>
              <a:t>de la página.</a:t>
            </a:r>
          </a:p>
          <a:p>
            <a:pPr marL="2065338" lvl="2" indent="-342900">
              <a:spcBef>
                <a:spcPts val="1000"/>
              </a:spcBef>
              <a:buClr>
                <a:srgbClr val="B31166"/>
              </a:buClr>
              <a:buSzPts val="1440"/>
              <a:buFont typeface="Arial" panose="020B0604020202020204" pitchFamily="34" charset="0"/>
              <a:buChar char="•"/>
              <a:defRPr/>
            </a:pPr>
            <a:r>
              <a:rPr lang="es-ES" dirty="0">
                <a:solidFill>
                  <a:schemeClr val="tx1">
                    <a:lumMod val="85000"/>
                    <a:lumOff val="15000"/>
                  </a:schemeClr>
                </a:solidFill>
                <a:latin typeface="Century Gothic"/>
                <a:sym typeface="Century Gothic"/>
              </a:rPr>
              <a:t>Página </a:t>
            </a:r>
            <a:r>
              <a:rPr lang="es-ES" b="1" dirty="0">
                <a:solidFill>
                  <a:schemeClr val="accent5"/>
                </a:solidFill>
                <a:latin typeface="Century Gothic"/>
                <a:sym typeface="Century Gothic"/>
              </a:rPr>
              <a:t>mejor rastreada </a:t>
            </a:r>
            <a:r>
              <a:rPr lang="es-ES" dirty="0">
                <a:solidFill>
                  <a:schemeClr val="tx1">
                    <a:lumMod val="85000"/>
                    <a:lumOff val="15000"/>
                  </a:schemeClr>
                </a:solidFill>
                <a:latin typeface="Century Gothic"/>
                <a:sym typeface="Century Gothic"/>
              </a:rPr>
              <a:t>por </a:t>
            </a:r>
            <a:r>
              <a:rPr lang="es-ES" b="1" dirty="0">
                <a:solidFill>
                  <a:schemeClr val="accent6"/>
                </a:solidFill>
                <a:latin typeface="Century Gothic"/>
                <a:sym typeface="Century Gothic"/>
              </a:rPr>
              <a:t>buscadores</a:t>
            </a:r>
            <a:r>
              <a:rPr lang="es-ES" dirty="0">
                <a:solidFill>
                  <a:schemeClr val="tx1">
                    <a:lumMod val="85000"/>
                    <a:lumOff val="15000"/>
                  </a:schemeClr>
                </a:solidFill>
                <a:latin typeface="Century Gothic"/>
                <a:sym typeface="Century Gothic"/>
              </a:rPr>
              <a:t>.</a:t>
            </a:r>
            <a:endPar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1795463" lvl="2" indent="-342900">
              <a:spcBef>
                <a:spcPts val="1000"/>
              </a:spcBef>
              <a:buClr>
                <a:srgbClr val="B31166"/>
              </a:buClr>
              <a:buSzPts val="1440"/>
              <a:buFont typeface="Arial" panose="020B0604020202020204" pitchFamily="34" charset="0"/>
              <a:buChar char="•"/>
              <a:defRPr/>
            </a:pPr>
            <a:r>
              <a:rPr lang="es-ES" dirty="0">
                <a:solidFill>
                  <a:schemeClr val="tx1">
                    <a:lumMod val="85000"/>
                    <a:lumOff val="15000"/>
                  </a:schemeClr>
                </a:solidFill>
                <a:latin typeface="Century Gothic"/>
                <a:sym typeface="Century Gothic"/>
              </a:rPr>
              <a:t>Las hojas de estilo CSS </a:t>
            </a:r>
            <a:r>
              <a:rPr lang="es-ES" b="1" dirty="0">
                <a:solidFill>
                  <a:schemeClr val="accent4"/>
                </a:solidFill>
                <a:latin typeface="Century Gothic"/>
                <a:sym typeface="Century Gothic"/>
              </a:rPr>
              <a:t>minimiza la cantidad de etiquetas HTML </a:t>
            </a:r>
            <a:r>
              <a:rPr lang="es-ES" dirty="0">
                <a:solidFill>
                  <a:schemeClr val="tx1">
                    <a:lumMod val="85000"/>
                    <a:lumOff val="15000"/>
                  </a:schemeClr>
                </a:solidFill>
                <a:latin typeface="Century Gothic"/>
                <a:sym typeface="Century Gothic"/>
              </a:rPr>
              <a:t>necesarias para maquetar una web, </a:t>
            </a:r>
            <a:r>
              <a:rPr lang="es-ES" b="1" dirty="0">
                <a:solidFill>
                  <a:schemeClr val="accent5"/>
                </a:solidFill>
                <a:latin typeface="Century Gothic"/>
                <a:sym typeface="Century Gothic"/>
              </a:rPr>
              <a:t>reduciendo</a:t>
            </a:r>
            <a:r>
              <a:rPr lang="es-ES" dirty="0">
                <a:solidFill>
                  <a:schemeClr val="tx1">
                    <a:lumMod val="85000"/>
                    <a:lumOff val="15000"/>
                  </a:schemeClr>
                </a:solidFill>
                <a:latin typeface="Century Gothic"/>
                <a:sym typeface="Century Gothic"/>
              </a:rPr>
              <a:t> su </a:t>
            </a:r>
            <a:r>
              <a:rPr lang="es-ES" b="1" dirty="0">
                <a:solidFill>
                  <a:schemeClr val="accent5"/>
                </a:solidFill>
                <a:latin typeface="Century Gothic"/>
                <a:sym typeface="Century Gothic"/>
              </a:rPr>
              <a:t>tiempo de carga</a:t>
            </a:r>
            <a:r>
              <a:rPr lang="es-ES" dirty="0">
                <a:solidFill>
                  <a:schemeClr val="tx1">
                    <a:lumMod val="85000"/>
                    <a:lumOff val="15000"/>
                  </a:schemeClr>
                </a:solidFill>
                <a:latin typeface="Century Gothic"/>
                <a:sym typeface="Century Gothic"/>
              </a:rPr>
              <a:t>.</a:t>
            </a:r>
          </a:p>
          <a:p>
            <a:pPr marL="1795463" lvl="2" indent="-342900">
              <a:spcBef>
                <a:spcPts val="1000"/>
              </a:spcBef>
              <a:buClr>
                <a:srgbClr val="B31166"/>
              </a:buClr>
              <a:buSzPts val="1440"/>
              <a:buFont typeface="Arial" panose="020B0604020202020204" pitchFamily="34" charset="0"/>
              <a:buChar char="•"/>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El </a:t>
            </a:r>
            <a:r>
              <a:rPr kumimoji="0" lang="es-ES" b="1" i="0" u="none" strike="noStrike" kern="0" cap="none" spc="0" normalizeH="0" baseline="0" noProof="0" dirty="0">
                <a:ln>
                  <a:noFill/>
                </a:ln>
                <a:solidFill>
                  <a:schemeClr val="accent4"/>
                </a:solidFill>
                <a:effectLst/>
                <a:uLnTx/>
                <a:uFillTx/>
                <a:latin typeface="Century Gothic"/>
                <a:cs typeface="Arial"/>
                <a:sym typeface="Century Gothic"/>
              </a:rPr>
              <a:t>tiempo necesario para maquetar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con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tablas HTML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es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mucho mayor </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que con hojas de estilo CSS.</a:t>
            </a:r>
          </a:p>
          <a:p>
            <a:pPr marL="627063" lvl="1" indent="-342900">
              <a:spcBef>
                <a:spcPts val="1000"/>
              </a:spcBef>
              <a:buClr>
                <a:srgbClr val="B31166"/>
              </a:buClr>
              <a:buSzPts val="1440"/>
              <a:buFont typeface="Arial" panose="020B0604020202020204" pitchFamily="34" charset="0"/>
              <a:buChar char="•"/>
              <a:defRPr/>
            </a:pPr>
            <a:r>
              <a:rPr lang="es-ES" b="1" dirty="0">
                <a:solidFill>
                  <a:schemeClr val="accent4"/>
                </a:solidFill>
                <a:latin typeface="Century Gothic"/>
                <a:sym typeface="Century Gothic"/>
              </a:rPr>
              <a:t>Ahora</a:t>
            </a:r>
            <a:r>
              <a:rPr lang="es-ES" dirty="0">
                <a:solidFill>
                  <a:schemeClr val="tx1">
                    <a:lumMod val="85000"/>
                    <a:lumOff val="15000"/>
                  </a:schemeClr>
                </a:solidFill>
                <a:latin typeface="Century Gothic"/>
                <a:sym typeface="Century Gothic"/>
              </a:rPr>
              <a:t>: </a:t>
            </a:r>
            <a:r>
              <a:rPr lang="es-ES" b="1" dirty="0">
                <a:solidFill>
                  <a:schemeClr val="accent6"/>
                </a:solidFill>
                <a:latin typeface="Century Gothic"/>
                <a:sym typeface="Century Gothic"/>
              </a:rPr>
              <a:t>únicamente</a:t>
            </a:r>
            <a:r>
              <a:rPr lang="es-ES" dirty="0">
                <a:solidFill>
                  <a:schemeClr val="tx1">
                    <a:lumMod val="85000"/>
                    <a:lumOff val="15000"/>
                  </a:schemeClr>
                </a:solidFill>
                <a:latin typeface="Century Gothic"/>
                <a:sym typeface="Century Gothic"/>
              </a:rPr>
              <a:t> para </a:t>
            </a:r>
            <a:r>
              <a:rPr lang="es-ES" b="1" dirty="0">
                <a:solidFill>
                  <a:schemeClr val="accent5"/>
                </a:solidFill>
                <a:latin typeface="Century Gothic"/>
                <a:sym typeface="Century Gothic"/>
              </a:rPr>
              <a:t>tabular datos </a:t>
            </a:r>
            <a:r>
              <a:rPr lang="es-ES" dirty="0">
                <a:solidFill>
                  <a:schemeClr val="tx1">
                    <a:lumMod val="85000"/>
                    <a:lumOff val="15000"/>
                  </a:schemeClr>
                </a:solidFill>
                <a:latin typeface="Century Gothic"/>
                <a:sym typeface="Century Gothic"/>
              </a:rPr>
              <a:t>(</a:t>
            </a:r>
            <a:r>
              <a:rPr lang="es-ES" b="1" dirty="0">
                <a:solidFill>
                  <a:schemeClr val="accent6"/>
                </a:solidFill>
                <a:latin typeface="Century Gothic"/>
                <a:sym typeface="Century Gothic"/>
              </a:rPr>
              <a:t>texto</a:t>
            </a:r>
            <a:r>
              <a:rPr lang="es-ES" dirty="0">
                <a:solidFill>
                  <a:schemeClr val="tx1">
                    <a:lumMod val="85000"/>
                    <a:lumOff val="15000"/>
                  </a:schemeClr>
                </a:solidFill>
                <a:latin typeface="Century Gothic"/>
                <a:sym typeface="Century Gothic"/>
              </a:rPr>
              <a:t>, </a:t>
            </a:r>
            <a:r>
              <a:rPr lang="es-ES" b="1" dirty="0">
                <a:solidFill>
                  <a:schemeClr val="accent6"/>
                </a:solidFill>
                <a:latin typeface="Century Gothic"/>
                <a:sym typeface="Century Gothic"/>
              </a:rPr>
              <a:t>imágenes</a:t>
            </a:r>
            <a:r>
              <a:rPr lang="es-ES" dirty="0">
                <a:solidFill>
                  <a:schemeClr val="tx1">
                    <a:lumMod val="85000"/>
                    <a:lumOff val="15000"/>
                  </a:schemeClr>
                </a:solidFill>
                <a:latin typeface="Century Gothic"/>
                <a:sym typeface="Century Gothic"/>
              </a:rPr>
              <a:t>, </a:t>
            </a:r>
            <a:r>
              <a:rPr lang="es-ES" b="1" dirty="0">
                <a:solidFill>
                  <a:schemeClr val="accent6"/>
                </a:solidFill>
                <a:latin typeface="Century Gothic"/>
                <a:sym typeface="Century Gothic"/>
              </a:rPr>
              <a:t>enlaces</a:t>
            </a:r>
            <a:r>
              <a:rPr lang="es-ES" dirty="0">
                <a:solidFill>
                  <a:schemeClr val="tx1">
                    <a:lumMod val="85000"/>
                    <a:lumOff val="15000"/>
                  </a:schemeClr>
                </a:solidFill>
                <a:latin typeface="Century Gothic"/>
                <a:sym typeface="Century Gothic"/>
              </a:rPr>
              <a:t>, etc.).</a:t>
            </a:r>
            <a:endPar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Tree>
    <p:extLst>
      <p:ext uri="{BB962C8B-B14F-4D97-AF65-F5344CB8AC3E}">
        <p14:creationId xmlns:p14="http://schemas.microsoft.com/office/powerpoint/2010/main" val="107981859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228</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10"/>
              <a:tabLst/>
              <a:defRPr/>
            </a:pPr>
            <a:r>
              <a:rPr lang="es-ES" sz="3600" dirty="0">
                <a:solidFill>
                  <a:srgbClr val="EF53A5"/>
                </a:solidFill>
                <a:latin typeface="Century Gothic"/>
                <a:ea typeface="Century Gothic"/>
                <a:cs typeface="Century Gothic"/>
                <a:sym typeface="Century Gothic"/>
              </a:rPr>
              <a:t>Marcos (</a:t>
            </a:r>
            <a:r>
              <a:rPr lang="es-ES" sz="3600" i="1" dirty="0" err="1">
                <a:solidFill>
                  <a:srgbClr val="EF53A5"/>
                </a:solidFill>
                <a:latin typeface="Century Gothic"/>
                <a:ea typeface="Century Gothic"/>
                <a:cs typeface="Century Gothic"/>
                <a:sym typeface="Century Gothic"/>
              </a:rPr>
              <a:t>frames</a:t>
            </a:r>
            <a:r>
              <a:rPr lang="es-ES" sz="3600" dirty="0">
                <a:solidFill>
                  <a:srgbClr val="EF53A5"/>
                </a:solidFill>
                <a:latin typeface="Century Gothic"/>
                <a:ea typeface="Century Gothic"/>
                <a:cs typeface="Century Gothic"/>
                <a:sym typeface="Century Gothic"/>
              </a:rPr>
              <a:t>)</a:t>
            </a:r>
            <a:endPar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endParaRP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10.1. Creación de marcos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10.2.Ventajas e inconvenientes en el uso de marcos. Soporte de navegadores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10.3. Formateado de marcos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10.4. Enlaces entre contenidos de marcos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10</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.5. Marcos anidados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10.6. Marcos incrustados (</a:t>
            </a:r>
            <a:r>
              <a:rPr lang="es-ES" sz="2000" i="1" dirty="0" err="1">
                <a:solidFill>
                  <a:srgbClr val="FFFFFF"/>
                </a:solidFill>
                <a:latin typeface="Century Gothic"/>
                <a:ea typeface="Century Gothic"/>
                <a:cs typeface="Century Gothic"/>
                <a:sym typeface="Century Gothic"/>
              </a:rPr>
              <a:t>iframes</a:t>
            </a:r>
            <a:r>
              <a:rPr lang="es-ES" sz="2000" dirty="0">
                <a:solidFill>
                  <a:srgbClr val="FFFFFF"/>
                </a:solidFill>
                <a:latin typeface="Century Gothic"/>
                <a:ea typeface="Century Gothic"/>
                <a:cs typeface="Century Gothic"/>
                <a:sym typeface="Century Gothic"/>
              </a:rPr>
              <a:t>)</a:t>
            </a:r>
            <a:endPar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5450595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startAt="10"/>
            </a:pPr>
            <a:r>
              <a:rPr lang="es-ES" dirty="0"/>
              <a:t>Marcos (</a:t>
            </a:r>
            <a:r>
              <a:rPr lang="es-ES" i="1" dirty="0" err="1"/>
              <a:t>frames</a:t>
            </a:r>
            <a:r>
              <a:rPr lang="es-ES" dirty="0"/>
              <a:t>)</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229</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80"/>
            <a:ext cx="10227749" cy="1950720"/>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b="1" dirty="0">
                <a:solidFill>
                  <a:schemeClr val="accent1"/>
                </a:solidFill>
              </a:rPr>
              <a:t>Marcos</a:t>
            </a:r>
            <a:r>
              <a:rPr lang="es-ES" dirty="0">
                <a:solidFill>
                  <a:schemeClr val="tx1">
                    <a:lumMod val="85000"/>
                    <a:lumOff val="15000"/>
                  </a:schemeClr>
                </a:solidFill>
              </a:rPr>
              <a:t> (</a:t>
            </a:r>
            <a:r>
              <a:rPr lang="es-ES" b="1" i="1" dirty="0" err="1">
                <a:solidFill>
                  <a:schemeClr val="accent1"/>
                </a:solidFill>
              </a:rPr>
              <a:t>frames</a:t>
            </a:r>
            <a:r>
              <a:rPr lang="es-ES" dirty="0">
                <a:solidFill>
                  <a:schemeClr val="tx1">
                    <a:lumMod val="85000"/>
                    <a:lumOff val="15000"/>
                  </a:schemeClr>
                </a:solidFill>
              </a:rPr>
              <a:t>): herramientas que permiten </a:t>
            </a:r>
            <a:r>
              <a:rPr lang="es-ES" b="1" dirty="0">
                <a:solidFill>
                  <a:schemeClr val="accent4"/>
                </a:solidFill>
              </a:rPr>
              <a:t>establecer vistas </a:t>
            </a:r>
            <a:r>
              <a:rPr lang="es-ES" dirty="0">
                <a:solidFill>
                  <a:schemeClr val="tx1">
                    <a:lumMod val="85000"/>
                    <a:lumOff val="15000"/>
                  </a:schemeClr>
                </a:solidFill>
              </a:rPr>
              <a:t>de </a:t>
            </a:r>
            <a:r>
              <a:rPr lang="es-ES" b="1" dirty="0">
                <a:solidFill>
                  <a:schemeClr val="accent5"/>
                </a:solidFill>
              </a:rPr>
              <a:t>uno o varios documentos HTML </a:t>
            </a:r>
            <a:r>
              <a:rPr lang="es-ES" b="1" dirty="0">
                <a:solidFill>
                  <a:schemeClr val="accent6"/>
                </a:solidFill>
              </a:rPr>
              <a:t>en uno solo</a:t>
            </a:r>
            <a:r>
              <a:rPr lang="es-ES" dirty="0">
                <a:solidFill>
                  <a:schemeClr val="tx1">
                    <a:lumMod val="85000"/>
                    <a:lumOff val="15000"/>
                  </a:schemeClr>
                </a:solidFill>
              </a:rPr>
              <a:t>.</a:t>
            </a:r>
          </a:p>
          <a:p>
            <a:pPr marL="342900" marR="0" lvl="0" indent="-342900" algn="l" defTabSz="914400" rtl="0" eaLnBrk="1" fontAlgn="auto" latinLnBrk="0" hangingPunct="1">
              <a:lnSpc>
                <a:spcPct val="100000"/>
              </a:lnSpc>
              <a:spcBef>
                <a:spcPts val="0"/>
              </a:spcBef>
              <a:spcAft>
                <a:spcPts val="0"/>
              </a:spcAft>
              <a:buClr>
                <a:srgbClr val="B31166"/>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sym typeface="Century Gothic"/>
              </a:rPr>
              <a:t>Veamos la manera de </a:t>
            </a:r>
            <a:r>
              <a:rPr kumimoji="0" lang="es-ES" sz="1800" b="1" i="0" u="none" strike="noStrike" kern="0" cap="none" spc="0" normalizeH="0" baseline="0" noProof="0" dirty="0">
                <a:ln>
                  <a:noFill/>
                </a:ln>
                <a:solidFill>
                  <a:srgbClr val="E9943A"/>
                </a:solidFill>
                <a:effectLst/>
                <a:uLnTx/>
                <a:uFillTx/>
                <a:latin typeface="Century Gothic"/>
                <a:sym typeface="Century Gothic"/>
              </a:rPr>
              <a:t>implementar y configurar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sym typeface="Century Gothic"/>
              </a:rPr>
              <a:t>este tipo de elementos en las páginas web.</a:t>
            </a:r>
          </a:p>
          <a:p>
            <a:pPr marL="342900" lvl="0" indent="-342900">
              <a:spcBef>
                <a:spcPts val="0"/>
              </a:spcBef>
              <a:buClr>
                <a:srgbClr val="B31166"/>
              </a:buClr>
            </a:pPr>
            <a:endParaRPr lang="es-ES" sz="1800" dirty="0">
              <a:solidFill>
                <a:schemeClr val="tx1">
                  <a:lumMod val="85000"/>
                  <a:lumOff val="15000"/>
                </a:schemeClr>
              </a:solidFill>
            </a:endParaRPr>
          </a:p>
        </p:txBody>
      </p:sp>
    </p:spTree>
    <p:extLst>
      <p:ext uri="{BB962C8B-B14F-4D97-AF65-F5344CB8AC3E}">
        <p14:creationId xmlns:p14="http://schemas.microsoft.com/office/powerpoint/2010/main" val="584839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3.2. Cabecera</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&lt;meta&gt; (2 de 2)</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90859" y="320525"/>
            <a:ext cx="9580780" cy="403134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6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&lt;meta&gt;</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0" dirty="0">
                <a:solidFill>
                  <a:schemeClr val="tx1">
                    <a:lumMod val="85000"/>
                    <a:lumOff val="15000"/>
                  </a:schemeClr>
                </a:solidFill>
                <a:latin typeface="Century Gothic"/>
                <a:ea typeface="Century Gothic"/>
                <a:cs typeface="Century Gothic"/>
                <a:sym typeface="Century Gothic"/>
              </a:rPr>
              <a:t>También se puede pueden incluir en ella </a:t>
            </a:r>
            <a:r>
              <a:rPr lang="es-ES" sz="1600" b="1" dirty="0">
                <a:solidFill>
                  <a:schemeClr val="accent4"/>
                </a:solidFill>
                <a:latin typeface="Century Gothic"/>
                <a:ea typeface="Century Gothic"/>
                <a:cs typeface="Century Gothic"/>
                <a:sym typeface="Century Gothic"/>
              </a:rPr>
              <a:t>atributos</a:t>
            </a:r>
            <a:r>
              <a:rPr lang="es-ES" sz="1600" b="0" dirty="0">
                <a:solidFill>
                  <a:schemeClr val="tx1">
                    <a:lumMod val="85000"/>
                    <a:lumOff val="15000"/>
                  </a:schemeClr>
                </a:solidFill>
                <a:latin typeface="Century Gothic"/>
                <a:ea typeface="Century Gothic"/>
                <a:cs typeface="Century Gothic"/>
                <a:sym typeface="Century Gothic"/>
              </a:rPr>
              <a:t> como:</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a:solidFill>
                  <a:srgbClr val="00B0F0"/>
                </a:solidFill>
                <a:latin typeface="Century Gothic"/>
                <a:ea typeface="Century Gothic"/>
                <a:cs typeface="Century Gothic"/>
                <a:sym typeface="Century Gothic"/>
              </a:rPr>
              <a:t>n</a:t>
            </a:r>
            <a:r>
              <a:rPr kumimoji="0" lang="es-ES" sz="16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ame</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indica un tipo de información (</a:t>
            </a:r>
            <a:r>
              <a:rPr kumimoji="0" lang="es-ES" sz="16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metainformación</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que se desea incluir, relacionada con el documento en sí:</a:t>
            </a:r>
          </a:p>
          <a:p>
            <a:pPr marL="13382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ea typeface="Century Gothic"/>
                <a:cs typeface="Century Gothic"/>
                <a:sym typeface="Century Gothic"/>
              </a:rPr>
              <a:t>description</a:t>
            </a:r>
            <a:r>
              <a:rPr lang="es-ES" sz="1600" dirty="0">
                <a:solidFill>
                  <a:schemeClr val="tx1">
                    <a:lumMod val="85000"/>
                    <a:lumOff val="15000"/>
                  </a:schemeClr>
                </a:solidFill>
                <a:latin typeface="Century Gothic"/>
                <a:ea typeface="Century Gothic"/>
                <a:cs typeface="Century Gothic"/>
                <a:sym typeface="Century Gothic"/>
              </a:rPr>
              <a:t>: información sobre los </a:t>
            </a:r>
            <a:r>
              <a:rPr lang="es-ES" sz="1600" b="1" dirty="0">
                <a:solidFill>
                  <a:schemeClr val="accent6"/>
                </a:solidFill>
                <a:latin typeface="Century Gothic"/>
                <a:ea typeface="Century Gothic"/>
                <a:cs typeface="Century Gothic"/>
                <a:sym typeface="Century Gothic"/>
              </a:rPr>
              <a:t>contenidos más relevantes </a:t>
            </a:r>
            <a:r>
              <a:rPr lang="es-ES" sz="1600" dirty="0">
                <a:solidFill>
                  <a:schemeClr val="tx1">
                    <a:lumMod val="85000"/>
                    <a:lumOff val="15000"/>
                  </a:schemeClr>
                </a:solidFill>
                <a:latin typeface="Century Gothic"/>
                <a:ea typeface="Century Gothic"/>
                <a:cs typeface="Century Gothic"/>
                <a:sym typeface="Century Gothic"/>
              </a:rPr>
              <a:t>de la página.</a:t>
            </a:r>
          </a:p>
          <a:p>
            <a:pPr marL="13382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a:solidFill>
                  <a:srgbClr val="00B0F0"/>
                </a:solidFill>
                <a:latin typeface="Century Gothic"/>
                <a:ea typeface="Century Gothic"/>
                <a:cs typeface="Century Gothic"/>
                <a:sym typeface="Century Gothic"/>
              </a:rPr>
              <a:t>k</a:t>
            </a:r>
            <a:r>
              <a:rPr kumimoji="0" lang="es-ES" sz="16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ey</a:t>
            </a:r>
            <a:r>
              <a:rPr lang="es-ES" sz="1600" b="1" dirty="0" err="1">
                <a:solidFill>
                  <a:srgbClr val="00B0F0"/>
                </a:solidFill>
                <a:latin typeface="Century Gothic"/>
                <a:ea typeface="Century Gothic"/>
                <a:cs typeface="Century Gothic"/>
                <a:sym typeface="Century Gothic"/>
              </a:rPr>
              <a:t>words</a:t>
            </a:r>
            <a:r>
              <a:rPr lang="es-ES" sz="1600" dirty="0">
                <a:solidFill>
                  <a:schemeClr val="tx1">
                    <a:lumMod val="85000"/>
                    <a:lumOff val="15000"/>
                  </a:schemeClr>
                </a:solidFill>
                <a:latin typeface="Century Gothic"/>
                <a:ea typeface="Century Gothic"/>
                <a:cs typeface="Century Gothic"/>
                <a:sym typeface="Century Gothic"/>
              </a:rPr>
              <a:t>: conjunto de </a:t>
            </a:r>
            <a:r>
              <a:rPr lang="es-ES" sz="1600" b="1" dirty="0">
                <a:solidFill>
                  <a:schemeClr val="accent6"/>
                </a:solidFill>
                <a:latin typeface="Century Gothic"/>
                <a:ea typeface="Century Gothic"/>
                <a:cs typeface="Century Gothic"/>
                <a:sym typeface="Century Gothic"/>
              </a:rPr>
              <a:t>palabras clave </a:t>
            </a:r>
            <a:r>
              <a:rPr lang="es-ES" sz="1600" dirty="0">
                <a:solidFill>
                  <a:schemeClr val="tx1">
                    <a:lumMod val="85000"/>
                    <a:lumOff val="15000"/>
                  </a:schemeClr>
                </a:solidFill>
                <a:latin typeface="Century Gothic"/>
                <a:ea typeface="Century Gothic"/>
                <a:cs typeface="Century Gothic"/>
                <a:sym typeface="Century Gothic"/>
              </a:rPr>
              <a:t>a utilizar por buscadores.</a:t>
            </a:r>
          </a:p>
          <a:p>
            <a:pPr marL="13382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a:solidFill>
                  <a:srgbClr val="00B0F0"/>
                </a:solidFill>
                <a:latin typeface="Century Gothic"/>
                <a:ea typeface="Century Gothic"/>
                <a:cs typeface="Century Gothic"/>
                <a:sym typeface="Century Gothic"/>
              </a:rPr>
              <a:t>a</a:t>
            </a:r>
            <a:r>
              <a:rPr kumimoji="0" lang="es-ES" sz="16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uthor</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nombre del </a:t>
            </a:r>
            <a:r>
              <a:rPr kumimoji="0" lang="es-ES" sz="16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autor de la página</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13382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ea typeface="Century Gothic"/>
                <a:cs typeface="Century Gothic"/>
                <a:sym typeface="Century Gothic"/>
              </a:rPr>
              <a:t>generator</a:t>
            </a:r>
            <a:r>
              <a:rPr lang="es-ES" sz="1600" dirty="0">
                <a:solidFill>
                  <a:schemeClr val="tx1">
                    <a:lumMod val="85000"/>
                    <a:lumOff val="15000"/>
                  </a:schemeClr>
                </a:solidFill>
                <a:latin typeface="Century Gothic"/>
                <a:ea typeface="Century Gothic"/>
                <a:cs typeface="Century Gothic"/>
                <a:sym typeface="Century Gothic"/>
              </a:rPr>
              <a:t>: nombre de una o varias </a:t>
            </a:r>
            <a:r>
              <a:rPr lang="es-ES" sz="1600" b="1" dirty="0">
                <a:solidFill>
                  <a:schemeClr val="accent6"/>
                </a:solidFill>
                <a:latin typeface="Century Gothic"/>
                <a:ea typeface="Century Gothic"/>
                <a:cs typeface="Century Gothic"/>
                <a:sym typeface="Century Gothic"/>
              </a:rPr>
              <a:t>aplicaciones informáticas </a:t>
            </a:r>
            <a:r>
              <a:rPr lang="es-ES" sz="1600" dirty="0">
                <a:solidFill>
                  <a:schemeClr val="tx1">
                    <a:lumMod val="85000"/>
                    <a:lumOff val="15000"/>
                  </a:schemeClr>
                </a:solidFill>
                <a:latin typeface="Century Gothic"/>
                <a:ea typeface="Century Gothic"/>
                <a:cs typeface="Century Gothic"/>
                <a:sym typeface="Century Gothic"/>
              </a:rPr>
              <a:t>que se han utilizado en el desarrollo de la web.</a:t>
            </a:r>
          </a:p>
          <a:p>
            <a:pPr marL="982663" indent="-342900">
              <a:spcBef>
                <a:spcPts val="1000"/>
              </a:spcBef>
              <a:buClr>
                <a:srgbClr val="B31166"/>
              </a:buClr>
              <a:buSzPts val="1440"/>
              <a:buFont typeface="Arial" panose="020B0604020202020204" pitchFamily="34" charset="0"/>
              <a:buChar char="•"/>
              <a:defRPr/>
            </a:pPr>
            <a:r>
              <a:rPr lang="es-ES" sz="1600" b="1" dirty="0" err="1">
                <a:solidFill>
                  <a:srgbClr val="00B0F0"/>
                </a:solidFill>
                <a:latin typeface="Century Gothic"/>
                <a:sym typeface="Century Gothic"/>
              </a:rPr>
              <a:t>content</a:t>
            </a:r>
            <a:r>
              <a:rPr lang="es-ES" sz="1600" dirty="0">
                <a:solidFill>
                  <a:schemeClr val="tx1">
                    <a:lumMod val="85000"/>
                    <a:lumOff val="15000"/>
                  </a:schemeClr>
                </a:solidFill>
                <a:latin typeface="Century Gothic"/>
                <a:sym typeface="Century Gothic"/>
              </a:rPr>
              <a:t>: </a:t>
            </a:r>
            <a:r>
              <a:rPr lang="es-ES" sz="1600" b="1" dirty="0">
                <a:solidFill>
                  <a:schemeClr val="accent6"/>
                </a:solidFill>
                <a:latin typeface="Century Gothic"/>
                <a:sym typeface="Century Gothic"/>
              </a:rPr>
              <a:t>metainformación propiamente dicha</a:t>
            </a:r>
            <a:r>
              <a:rPr lang="es-ES" sz="1600" dirty="0">
                <a:solidFill>
                  <a:schemeClr val="tx1">
                    <a:lumMod val="85000"/>
                    <a:lumOff val="15000"/>
                  </a:schemeClr>
                </a:solidFill>
                <a:latin typeface="Century Gothic"/>
                <a:sym typeface="Century Gothic"/>
              </a:rPr>
              <a:t>.</a:t>
            </a:r>
          </a:p>
          <a:p>
            <a:pPr marL="982663" indent="-342900">
              <a:spcBef>
                <a:spcPts val="1000"/>
              </a:spcBef>
              <a:buClr>
                <a:srgbClr val="B31166"/>
              </a:buClr>
              <a:buSzPts val="1440"/>
              <a:buFont typeface="Arial" panose="020B0604020202020204" pitchFamily="34" charset="0"/>
              <a:buChar char="•"/>
              <a:defRPr/>
            </a:pPr>
            <a:r>
              <a:rPr lang="es-ES" sz="1600" b="1" dirty="0">
                <a:solidFill>
                  <a:srgbClr val="00B0F0"/>
                </a:solidFill>
                <a:latin typeface="Century Gothic"/>
                <a:sym typeface="Century Gothic"/>
              </a:rPr>
              <a:t>http-</a:t>
            </a:r>
            <a:r>
              <a:rPr lang="es-ES" sz="1600" b="1" dirty="0" err="1">
                <a:solidFill>
                  <a:srgbClr val="00B0F0"/>
                </a:solidFill>
                <a:latin typeface="Century Gothic"/>
                <a:sym typeface="Century Gothic"/>
              </a:rPr>
              <a:t>equiv</a:t>
            </a:r>
            <a:r>
              <a:rPr lang="es-ES" sz="1600" dirty="0">
                <a:solidFill>
                  <a:schemeClr val="tx1">
                    <a:lumMod val="85000"/>
                    <a:lumOff val="15000"/>
                  </a:schemeClr>
                </a:solidFill>
                <a:latin typeface="Century Gothic"/>
                <a:sym typeface="Century Gothic"/>
              </a:rPr>
              <a:t>: algún tipo de </a:t>
            </a:r>
            <a:r>
              <a:rPr lang="es-ES" sz="1600" b="1" dirty="0">
                <a:solidFill>
                  <a:schemeClr val="accent6"/>
                </a:solidFill>
                <a:latin typeface="Century Gothic"/>
                <a:sym typeface="Century Gothic"/>
              </a:rPr>
              <a:t>instrucción a tener en cuenta por el navegador</a:t>
            </a:r>
            <a:r>
              <a:rPr lang="es-ES" sz="1600" dirty="0">
                <a:solidFill>
                  <a:schemeClr val="tx1">
                    <a:lumMod val="85000"/>
                    <a:lumOff val="15000"/>
                  </a:schemeClr>
                </a:solidFill>
                <a:latin typeface="Century Gothic"/>
                <a:sym typeface="Century Gothic"/>
              </a:rPr>
              <a:t>.</a:t>
            </a:r>
          </a:p>
        </p:txBody>
      </p:sp>
    </p:spTree>
    <p:extLst>
      <p:ext uri="{BB962C8B-B14F-4D97-AF65-F5344CB8AC3E}">
        <p14:creationId xmlns:p14="http://schemas.microsoft.com/office/powerpoint/2010/main" val="6641218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10.1. Creación de marcos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230</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829733"/>
            <a:ext cx="8825658" cy="364648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Tipos de marcos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Marcos fijos </a:t>
            </a:r>
            <a:r>
              <a:rPr lang="es-ES" sz="1800" dirty="0">
                <a:solidFill>
                  <a:srgbClr val="000000">
                    <a:lumMod val="85000"/>
                    <a:lumOff val="15000"/>
                  </a:srgbClr>
                </a:solidFill>
                <a:latin typeface="Century Gothic"/>
                <a:sym typeface="Century Gothic"/>
              </a:rPr>
              <a:t>o </a:t>
            </a:r>
            <a:r>
              <a:rPr lang="es-ES" sz="1800" b="1" i="1" dirty="0" err="1">
                <a:solidFill>
                  <a:schemeClr val="accent5"/>
                </a:solidFill>
                <a:latin typeface="Century Gothic"/>
                <a:sym typeface="Century Gothic"/>
              </a:rPr>
              <a:t>frames</a:t>
            </a:r>
            <a:r>
              <a:rPr lang="es-ES" sz="1800" dirty="0">
                <a:solidFill>
                  <a:srgbClr val="000000">
                    <a:lumMod val="85000"/>
                    <a:lumOff val="15000"/>
                  </a:srgbClr>
                </a:solidFill>
                <a:latin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Marcos incrustados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o </a:t>
            </a:r>
            <a:r>
              <a:rPr kumimoji="0" lang="es-ES" sz="1800" b="1" i="1" u="none" strike="noStrike" kern="0" cap="none" spc="0" normalizeH="0" baseline="0" noProof="0" dirty="0" err="1">
                <a:ln>
                  <a:noFill/>
                </a:ln>
                <a:solidFill>
                  <a:schemeClr val="accent5"/>
                </a:solidFill>
                <a:effectLst/>
                <a:uLnTx/>
                <a:uFillTx/>
                <a:latin typeface="Century Gothic"/>
                <a:cs typeface="Arial"/>
                <a:sym typeface="Century Gothic"/>
              </a:rPr>
              <a:t>iframes</a:t>
            </a:r>
            <a:r>
              <a:rPr lang="es-ES" sz="1800" dirty="0">
                <a:solidFill>
                  <a:srgbClr val="000000">
                    <a:lumMod val="85000"/>
                    <a:lumOff val="15000"/>
                  </a:srgbClr>
                </a:solidFill>
                <a:latin typeface="Century Gothic"/>
                <a:sym typeface="Century Gothic"/>
              </a:rPr>
              <a:t> (se estudiarán al final de este apartado).</a:t>
            </a:r>
          </a:p>
          <a:p>
            <a:pPr marL="342900" indent="-342900">
              <a:spcBef>
                <a:spcPts val="1000"/>
              </a:spcBef>
              <a:buClr>
                <a:srgbClr val="B31166"/>
              </a:buClr>
              <a:buSzPts val="1440"/>
              <a:buFont typeface="Noto Sans Symbols"/>
              <a:buChar char="►"/>
              <a:defRPr/>
            </a:pPr>
            <a:r>
              <a:rPr lang="es-ES" sz="1800" b="1" dirty="0">
                <a:solidFill>
                  <a:schemeClr val="accent1"/>
                </a:solidFill>
                <a:latin typeface="Century Gothic"/>
                <a:sym typeface="Century Gothic"/>
              </a:rPr>
              <a:t>Documentos HTML </a:t>
            </a:r>
            <a:r>
              <a:rPr lang="es-ES" sz="1800" dirty="0">
                <a:solidFill>
                  <a:schemeClr val="tx1">
                    <a:lumMod val="85000"/>
                    <a:lumOff val="15000"/>
                  </a:schemeClr>
                </a:solidFill>
                <a:latin typeface="Century Gothic"/>
                <a:sym typeface="Century Gothic"/>
              </a:rPr>
              <a:t>que contienen </a:t>
            </a:r>
            <a:r>
              <a:rPr lang="es-ES" sz="1800" b="1" i="1" dirty="0" err="1">
                <a:solidFill>
                  <a:schemeClr val="accent1"/>
                </a:solidFill>
                <a:latin typeface="Century Gothic"/>
                <a:sym typeface="Century Gothic"/>
              </a:rPr>
              <a:t>frames</a:t>
            </a:r>
            <a:r>
              <a:rPr lang="es-ES" sz="1800" dirty="0">
                <a:solidFill>
                  <a:schemeClr val="tx1">
                    <a:lumMod val="85000"/>
                    <a:lumOff val="15000"/>
                  </a:schemeClr>
                </a:solidFill>
                <a:latin typeface="Century Gothic"/>
                <a:sym typeface="Century Gothic"/>
              </a:rPr>
              <a:t>:</a:t>
            </a:r>
          </a:p>
          <a:p>
            <a:pPr marL="711200" indent="-342900">
              <a:spcBef>
                <a:spcPts val="1000"/>
              </a:spcBef>
              <a:buClr>
                <a:srgbClr val="B31166"/>
              </a:buClr>
              <a:buSzPts val="1440"/>
              <a:buFont typeface="Arial" panose="020B0604020202020204" pitchFamily="34" charset="0"/>
              <a:buChar char="•"/>
              <a:defRPr/>
            </a:pPr>
            <a:r>
              <a:rPr lang="es-ES" sz="1800" b="1" dirty="0">
                <a:solidFill>
                  <a:schemeClr val="accent4"/>
                </a:solidFill>
                <a:latin typeface="Century Gothic"/>
                <a:sym typeface="Century Gothic"/>
              </a:rPr>
              <a:t>No</a:t>
            </a:r>
            <a:r>
              <a:rPr lang="es-ES" sz="1800" dirty="0">
                <a:solidFill>
                  <a:srgbClr val="000000">
                    <a:lumMod val="85000"/>
                    <a:lumOff val="15000"/>
                  </a:srgbClr>
                </a:solidFill>
                <a:latin typeface="Century Gothic"/>
                <a:sym typeface="Century Gothic"/>
              </a:rPr>
              <a:t> presentan etiqueta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body</a:t>
            </a:r>
            <a:r>
              <a:rPr lang="es-ES" sz="1800" b="1" dirty="0">
                <a:solidFill>
                  <a:srgbClr val="00B0F0"/>
                </a:solidFill>
                <a:latin typeface="Century Gothic"/>
                <a:sym typeface="Century Gothic"/>
              </a:rPr>
              <a:t>&gt;</a:t>
            </a:r>
            <a:r>
              <a:rPr lang="es-ES" sz="1800" dirty="0">
                <a:solidFill>
                  <a:schemeClr val="tx1">
                    <a:lumMod val="85000"/>
                    <a:lumOff val="15000"/>
                  </a:schemeClr>
                </a:solidFill>
                <a:latin typeface="Century Gothic"/>
                <a:sym typeface="Century Gothic"/>
              </a:rPr>
              <a:t>.</a:t>
            </a:r>
            <a:endParaRPr lang="es-ES" sz="1800" b="1" dirty="0">
              <a:solidFill>
                <a:srgbClr val="00B0F0"/>
              </a:solidFill>
              <a:latin typeface="Century Gothic"/>
              <a:sym typeface="Century Gothic"/>
            </a:endParaRPr>
          </a:p>
          <a:p>
            <a:pPr marL="711200" indent="-342900">
              <a:spcBef>
                <a:spcPts val="1000"/>
              </a:spcBef>
              <a:buClr>
                <a:srgbClr val="B31166"/>
              </a:buClr>
              <a:buSzPts val="1440"/>
              <a:buFont typeface="Arial" panose="020B0604020202020204" pitchFamily="34" charset="0"/>
              <a:buChar char="•"/>
              <a:defRPr/>
            </a:pPr>
            <a:r>
              <a:rPr lang="es-ES" sz="1800" dirty="0">
                <a:solidFill>
                  <a:srgbClr val="000000">
                    <a:lumMod val="85000"/>
                    <a:lumOff val="15000"/>
                  </a:srgbClr>
                </a:solidFill>
                <a:latin typeface="Century Gothic"/>
                <a:sym typeface="Century Gothic"/>
              </a:rPr>
              <a:t>Se ponen </a:t>
            </a:r>
            <a:r>
              <a:rPr lang="es-ES" sz="1800" b="1" dirty="0">
                <a:solidFill>
                  <a:schemeClr val="accent4"/>
                </a:solidFill>
                <a:latin typeface="Century Gothic"/>
                <a:sym typeface="Century Gothic"/>
              </a:rPr>
              <a:t>en su lugar </a:t>
            </a:r>
            <a:r>
              <a:rPr lang="es-ES" sz="1800" dirty="0">
                <a:solidFill>
                  <a:srgbClr val="000000">
                    <a:lumMod val="85000"/>
                    <a:lumOff val="15000"/>
                  </a:srgbClr>
                </a:solidFill>
                <a:latin typeface="Century Gothic"/>
                <a:sym typeface="Century Gothic"/>
              </a:rPr>
              <a:t>la etiqueta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frameset</a:t>
            </a:r>
            <a:r>
              <a:rPr lang="es-ES" sz="1800" b="1" dirty="0">
                <a:solidFill>
                  <a:srgbClr val="00B0F0"/>
                </a:solidFill>
                <a:latin typeface="Century Gothic"/>
                <a:sym typeface="Century Gothic"/>
              </a:rPr>
              <a:t>&gt;</a:t>
            </a:r>
            <a:r>
              <a:rPr lang="es-ES" sz="1800" b="1" dirty="0">
                <a:solidFill>
                  <a:schemeClr val="tx1">
                    <a:lumMod val="85000"/>
                    <a:lumOff val="15000"/>
                  </a:schemeClr>
                </a:solidFill>
                <a:latin typeface="Century Gothic"/>
                <a:sym typeface="Century Gothic"/>
              </a:rPr>
              <a:t>,</a:t>
            </a:r>
            <a:r>
              <a:rPr lang="es-ES" sz="1800" b="1" dirty="0">
                <a:solidFill>
                  <a:srgbClr val="00B0F0"/>
                </a:solidFill>
                <a:latin typeface="Century Gothic"/>
                <a:sym typeface="Century Gothic"/>
              </a:rPr>
              <a:t> </a:t>
            </a:r>
            <a:r>
              <a:rPr lang="es-ES" sz="1800" dirty="0">
                <a:solidFill>
                  <a:srgbClr val="000000">
                    <a:lumMod val="85000"/>
                    <a:lumOff val="15000"/>
                  </a:srgbClr>
                </a:solidFill>
                <a:latin typeface="Century Gothic"/>
                <a:sym typeface="Century Gothic"/>
              </a:rPr>
              <a:t>para </a:t>
            </a:r>
            <a:r>
              <a:rPr lang="es-ES" sz="1800" b="1" dirty="0">
                <a:solidFill>
                  <a:schemeClr val="accent6"/>
                </a:solidFill>
                <a:latin typeface="Century Gothic"/>
                <a:sym typeface="Century Gothic"/>
              </a:rPr>
              <a:t>definir las áreas </a:t>
            </a:r>
            <a:r>
              <a:rPr lang="es-ES" sz="1800" dirty="0">
                <a:solidFill>
                  <a:srgbClr val="000000">
                    <a:lumMod val="85000"/>
                    <a:lumOff val="15000"/>
                  </a:srgbClr>
                </a:solidFill>
                <a:latin typeface="Century Gothic"/>
                <a:sym typeface="Century Gothic"/>
              </a:rPr>
              <a:t>en las que se subdividirá el documento correspondiente.</a:t>
            </a:r>
          </a:p>
          <a:p>
            <a:pPr marL="711200" indent="-342900">
              <a:spcBef>
                <a:spcPts val="1000"/>
              </a:spcBef>
              <a:buClr>
                <a:srgbClr val="B31166"/>
              </a:buClr>
              <a:buSzPts val="1440"/>
              <a:buFont typeface="Arial" panose="020B0604020202020204" pitchFamily="34" charset="0"/>
              <a:buChar char="•"/>
              <a:defRPr/>
            </a:pPr>
            <a:r>
              <a:rPr lang="es-ES" sz="1800" dirty="0">
                <a:solidFill>
                  <a:srgbClr val="000000">
                    <a:lumMod val="85000"/>
                    <a:lumOff val="15000"/>
                  </a:srgbClr>
                </a:solidFill>
                <a:latin typeface="Century Gothic"/>
                <a:sym typeface="Century Gothic"/>
              </a:rPr>
              <a:t>La directiva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frame</a:t>
            </a:r>
            <a:r>
              <a:rPr lang="es-ES" sz="1800" b="1" dirty="0">
                <a:solidFill>
                  <a:srgbClr val="00B0F0"/>
                </a:solidFill>
                <a:latin typeface="Century Gothic"/>
                <a:sym typeface="Century Gothic"/>
              </a:rPr>
              <a:t>&gt; </a:t>
            </a:r>
            <a:r>
              <a:rPr lang="es-ES" sz="1800" dirty="0">
                <a:solidFill>
                  <a:srgbClr val="000000">
                    <a:lumMod val="85000"/>
                    <a:lumOff val="15000"/>
                  </a:srgbClr>
                </a:solidFill>
                <a:latin typeface="Century Gothic"/>
                <a:sym typeface="Century Gothic"/>
              </a:rPr>
              <a:t>se usa para </a:t>
            </a:r>
            <a:r>
              <a:rPr lang="es-ES" sz="1800" b="1" dirty="0">
                <a:solidFill>
                  <a:schemeClr val="accent6"/>
                </a:solidFill>
                <a:latin typeface="Century Gothic"/>
                <a:sym typeface="Century Gothic"/>
              </a:rPr>
              <a:t>definir el contenido de cada uno </a:t>
            </a:r>
            <a:r>
              <a:rPr lang="es-ES" sz="1800" dirty="0">
                <a:solidFill>
                  <a:srgbClr val="000000">
                    <a:lumMod val="85000"/>
                    <a:lumOff val="15000"/>
                  </a:srgbClr>
                </a:solidFill>
                <a:latin typeface="Century Gothic"/>
                <a:sym typeface="Century Gothic"/>
              </a:rPr>
              <a:t>de los marcos establecidos en &lt;</a:t>
            </a:r>
            <a:r>
              <a:rPr lang="es-ES" sz="1800" dirty="0" err="1">
                <a:solidFill>
                  <a:srgbClr val="000000">
                    <a:lumMod val="85000"/>
                    <a:lumOff val="15000"/>
                  </a:srgbClr>
                </a:solidFill>
                <a:latin typeface="Century Gothic"/>
                <a:sym typeface="Century Gothic"/>
              </a:rPr>
              <a:t>frameset</a:t>
            </a:r>
            <a:r>
              <a:rPr lang="es-ES" sz="1800" dirty="0">
                <a:solidFill>
                  <a:srgbClr val="000000">
                    <a:lumMod val="85000"/>
                    <a:lumOff val="15000"/>
                  </a:srgbClr>
                </a:solidFill>
                <a:latin typeface="Century Gothic"/>
                <a:sym typeface="Century Gothic"/>
              </a:rPr>
              <a:t>&gt;.</a:t>
            </a:r>
          </a:p>
        </p:txBody>
      </p:sp>
      <p:sp>
        <p:nvSpPr>
          <p:cNvPr id="2" name="Google Shape;639;p7">
            <a:extLst>
              <a:ext uri="{FF2B5EF4-FFF2-40B4-BE49-F238E27FC236}">
                <a16:creationId xmlns:a16="http://schemas.microsoft.com/office/drawing/2014/main" id="{BCBD2D1E-CB97-6062-F794-BBE11DBC7AFA}"/>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Etiquetas &lt;</a:t>
            </a:r>
            <a:r>
              <a:rPr lang="es-ES" sz="1600" dirty="0" err="1"/>
              <a:t>frameset</a:t>
            </a:r>
            <a:r>
              <a:rPr lang="es-ES" sz="1600" dirty="0"/>
              <a:t>&gt; y &lt;</a:t>
            </a:r>
            <a:r>
              <a:rPr lang="es-ES" sz="1600" dirty="0" err="1"/>
              <a:t>frame</a:t>
            </a:r>
            <a:r>
              <a:rPr lang="es-ES" sz="1600" dirty="0"/>
              <a:t>&gt;</a:t>
            </a:r>
            <a:endParaRPr dirty="0"/>
          </a:p>
        </p:txBody>
      </p:sp>
    </p:spTree>
    <p:extLst>
      <p:ext uri="{BB962C8B-B14F-4D97-AF65-F5344CB8AC3E}">
        <p14:creationId xmlns:p14="http://schemas.microsoft.com/office/powerpoint/2010/main" val="393331176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pic>
        <p:nvPicPr>
          <p:cNvPr id="6" name="Imagen 5">
            <a:extLst>
              <a:ext uri="{FF2B5EF4-FFF2-40B4-BE49-F238E27FC236}">
                <a16:creationId xmlns:a16="http://schemas.microsoft.com/office/drawing/2014/main" id="{E8217325-B968-9671-897D-C103D8D8DBF2}"/>
              </a:ext>
            </a:extLst>
          </p:cNvPr>
          <p:cNvPicPr>
            <a:picLocks noChangeAspect="1"/>
          </p:cNvPicPr>
          <p:nvPr/>
        </p:nvPicPr>
        <p:blipFill rotWithShape="1">
          <a:blip r:embed="rId2"/>
          <a:srcRect l="13950" t="34691" r="10988" b="17572"/>
          <a:stretch/>
        </p:blipFill>
        <p:spPr>
          <a:xfrm>
            <a:off x="1960062" y="1634067"/>
            <a:ext cx="7899109" cy="3767666"/>
          </a:xfrm>
          <a:prstGeom prst="rect">
            <a:avLst/>
          </a:prstGeom>
          <a:ln>
            <a:solidFill>
              <a:schemeClr val="tx1">
                <a:lumMod val="85000"/>
                <a:lumOff val="15000"/>
              </a:schemeClr>
            </a:solidFill>
          </a:ln>
        </p:spPr>
      </p:pic>
    </p:spTree>
    <p:extLst>
      <p:ext uri="{BB962C8B-B14F-4D97-AF65-F5344CB8AC3E}">
        <p14:creationId xmlns:p14="http://schemas.microsoft.com/office/powerpoint/2010/main" val="9922984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10.1. Creación de marcos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232</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829733"/>
            <a:ext cx="8825658" cy="3646482"/>
          </a:xfrm>
          <a:prstGeom prst="roundRect">
            <a:avLst>
              <a:gd name="adj" fmla="val 1858"/>
            </a:avLst>
          </a:prstGeom>
          <a:noFill/>
          <a:ln>
            <a:noFill/>
          </a:ln>
        </p:spPr>
        <p:txBody>
          <a:bodyPr spcFirstLastPara="1" wrap="square" lIns="91425" tIns="45700" rIns="91425" bIns="45700" anchor="t" anchorCtr="0">
            <a:noAutofit/>
          </a:bodyPr>
          <a:lstStyle/>
          <a:p>
            <a:pPr marL="711200" indent="-342900">
              <a:spcBef>
                <a:spcPts val="1000"/>
              </a:spcBef>
              <a:buClr>
                <a:srgbClr val="B31166"/>
              </a:buClr>
              <a:buSzPts val="1440"/>
              <a:buFont typeface="Arial" panose="020B0604020202020204" pitchFamily="34" charset="0"/>
              <a:buChar char="•"/>
              <a:defRPr/>
            </a:pPr>
            <a:r>
              <a:rPr lang="es-ES" sz="1800" dirty="0">
                <a:solidFill>
                  <a:schemeClr val="tx1">
                    <a:lumMod val="85000"/>
                    <a:lumOff val="15000"/>
                  </a:schemeClr>
                </a:solidFill>
                <a:latin typeface="Century Gothic"/>
                <a:sym typeface="Century Gothic"/>
              </a:rPr>
              <a:t>Etiqueta</a:t>
            </a:r>
            <a:r>
              <a:rPr lang="es-ES" sz="1800" dirty="0">
                <a:solidFill>
                  <a:srgbClr val="000000">
                    <a:lumMod val="85000"/>
                    <a:lumOff val="15000"/>
                  </a:srgbClr>
                </a:solidFill>
                <a:latin typeface="Century Gothic"/>
                <a:sym typeface="Century Gothic"/>
              </a:rPr>
              <a:t>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noframes</a:t>
            </a:r>
            <a:r>
              <a:rPr lang="es-ES" sz="1800" b="1" dirty="0">
                <a:solidFill>
                  <a:srgbClr val="00B0F0"/>
                </a:solidFill>
                <a:latin typeface="Century Gothic"/>
                <a:sym typeface="Century Gothic"/>
              </a:rPr>
              <a:t>&gt;</a:t>
            </a:r>
            <a:r>
              <a:rPr lang="es-ES" sz="1800" dirty="0">
                <a:solidFill>
                  <a:schemeClr val="tx1">
                    <a:lumMod val="85000"/>
                    <a:lumOff val="15000"/>
                  </a:schemeClr>
                </a:solidFill>
                <a:latin typeface="Century Gothic"/>
                <a:sym typeface="Century Gothic"/>
              </a:rPr>
              <a:t>.</a:t>
            </a:r>
            <a:endParaRPr lang="es-ES" sz="1800" b="1" dirty="0">
              <a:solidFill>
                <a:srgbClr val="00B0F0"/>
              </a:solidFill>
              <a:latin typeface="Century Gothic"/>
              <a:sym typeface="Century Gothic"/>
            </a:endParaRPr>
          </a:p>
          <a:p>
            <a:pPr marL="1084263" indent="-342900">
              <a:spcBef>
                <a:spcPts val="1000"/>
              </a:spcBef>
              <a:buClr>
                <a:srgbClr val="B31166"/>
              </a:buClr>
              <a:buSzPts val="1440"/>
              <a:buFont typeface="Arial" panose="020B0604020202020204" pitchFamily="34" charset="0"/>
              <a:buChar char="•"/>
              <a:defRPr/>
            </a:pPr>
            <a:r>
              <a:rPr lang="es-ES" sz="1800" dirty="0">
                <a:solidFill>
                  <a:srgbClr val="000000">
                    <a:lumMod val="85000"/>
                    <a:lumOff val="15000"/>
                  </a:srgbClr>
                </a:solidFill>
                <a:latin typeface="Century Gothic"/>
                <a:sym typeface="Century Gothic"/>
              </a:rPr>
              <a:t>Se utiliza justo </a:t>
            </a:r>
            <a:r>
              <a:rPr lang="es-ES" sz="1800" b="1" dirty="0">
                <a:solidFill>
                  <a:schemeClr val="accent6"/>
                </a:solidFill>
                <a:latin typeface="Century Gothic"/>
                <a:sym typeface="Century Gothic"/>
              </a:rPr>
              <a:t>después del cierre </a:t>
            </a:r>
            <a:r>
              <a:rPr lang="es-ES" sz="1800" dirty="0">
                <a:solidFill>
                  <a:srgbClr val="000000">
                    <a:lumMod val="85000"/>
                    <a:lumOff val="15000"/>
                  </a:srgbClr>
                </a:solidFill>
                <a:latin typeface="Century Gothic"/>
                <a:sym typeface="Century Gothic"/>
              </a:rPr>
              <a:t>de la </a:t>
            </a:r>
            <a:r>
              <a:rPr lang="es-ES" sz="1800" b="1" i="1" dirty="0" err="1">
                <a:solidFill>
                  <a:schemeClr val="accent6"/>
                </a:solidFill>
                <a:latin typeface="Century Gothic"/>
                <a:sym typeface="Century Gothic"/>
              </a:rPr>
              <a:t>frame</a:t>
            </a:r>
            <a:r>
              <a:rPr lang="es-ES" sz="1800" b="1" dirty="0">
                <a:solidFill>
                  <a:schemeClr val="accent6"/>
                </a:solidFill>
                <a:latin typeface="Century Gothic"/>
                <a:sym typeface="Century Gothic"/>
              </a:rPr>
              <a:t> principal</a:t>
            </a:r>
            <a:r>
              <a:rPr lang="es-ES" sz="1800" dirty="0">
                <a:solidFill>
                  <a:srgbClr val="000000">
                    <a:lumMod val="85000"/>
                    <a:lumOff val="15000"/>
                  </a:srgbClr>
                </a:solidFill>
                <a:latin typeface="Century Gothic"/>
                <a:sym typeface="Century Gothic"/>
              </a:rPr>
              <a:t>.</a:t>
            </a:r>
          </a:p>
          <a:p>
            <a:pPr marL="1084263" indent="-342900">
              <a:spcBef>
                <a:spcPts val="1000"/>
              </a:spcBef>
              <a:buClr>
                <a:srgbClr val="B31166"/>
              </a:buClr>
              <a:buSzPts val="1440"/>
              <a:buFont typeface="Arial" panose="020B0604020202020204" pitchFamily="34" charset="0"/>
              <a:buChar char="•"/>
              <a:defRPr/>
            </a:pPr>
            <a:r>
              <a:rPr lang="es-ES" sz="1800" dirty="0">
                <a:solidFill>
                  <a:srgbClr val="000000">
                    <a:lumMod val="85000"/>
                    <a:lumOff val="15000"/>
                  </a:srgbClr>
                </a:solidFill>
                <a:latin typeface="Century Gothic"/>
                <a:sym typeface="Century Gothic"/>
              </a:rPr>
              <a:t>Su contenido </a:t>
            </a:r>
            <a:r>
              <a:rPr lang="es-ES" sz="1800" b="1" dirty="0">
                <a:solidFill>
                  <a:schemeClr val="accent4"/>
                </a:solidFill>
                <a:latin typeface="Century Gothic"/>
                <a:sym typeface="Century Gothic"/>
              </a:rPr>
              <a:t>se visualizará </a:t>
            </a:r>
            <a:r>
              <a:rPr lang="es-ES" sz="1800" dirty="0">
                <a:solidFill>
                  <a:srgbClr val="000000">
                    <a:lumMod val="85000"/>
                    <a:lumOff val="15000"/>
                  </a:srgbClr>
                </a:solidFill>
                <a:latin typeface="Century Gothic"/>
                <a:sym typeface="Century Gothic"/>
              </a:rPr>
              <a:t>en el caso de que el </a:t>
            </a:r>
            <a:r>
              <a:rPr lang="es-ES" sz="1800" b="1" dirty="0">
                <a:solidFill>
                  <a:schemeClr val="accent4"/>
                </a:solidFill>
                <a:latin typeface="Century Gothic"/>
                <a:sym typeface="Century Gothic"/>
              </a:rPr>
              <a:t>navegador</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no</a:t>
            </a:r>
            <a:r>
              <a:rPr lang="es-ES" sz="1800" dirty="0">
                <a:solidFill>
                  <a:srgbClr val="000000">
                    <a:lumMod val="85000"/>
                    <a:lumOff val="15000"/>
                  </a:srgbClr>
                </a:solidFill>
                <a:latin typeface="Century Gothic"/>
                <a:sym typeface="Century Gothic"/>
              </a:rPr>
              <a:t> soporte el </a:t>
            </a:r>
            <a:r>
              <a:rPr lang="es-ES" sz="1800" b="1" dirty="0">
                <a:solidFill>
                  <a:schemeClr val="accent6"/>
                </a:solidFill>
                <a:latin typeface="Century Gothic"/>
                <a:sym typeface="Century Gothic"/>
              </a:rPr>
              <a:t>uso de marcos </a:t>
            </a:r>
            <a:r>
              <a:rPr lang="es-ES" sz="1800" dirty="0">
                <a:solidFill>
                  <a:srgbClr val="000000">
                    <a:lumMod val="85000"/>
                    <a:lumOff val="15000"/>
                  </a:srgbClr>
                </a:solidFill>
                <a:latin typeface="Century Gothic"/>
                <a:sym typeface="Century Gothic"/>
              </a:rPr>
              <a:t>o haya sido </a:t>
            </a:r>
            <a:r>
              <a:rPr lang="es-ES" sz="1800" b="1" dirty="0">
                <a:solidFill>
                  <a:schemeClr val="accent6"/>
                </a:solidFill>
                <a:latin typeface="Century Gothic"/>
                <a:sym typeface="Century Gothic"/>
              </a:rPr>
              <a:t>configurado para no utilizarlos</a:t>
            </a:r>
            <a:r>
              <a:rPr lang="es-ES" sz="1800" dirty="0">
                <a:solidFill>
                  <a:srgbClr val="000000">
                    <a:lumMod val="85000"/>
                    <a:lumOff val="15000"/>
                  </a:srgbClr>
                </a:solidFill>
                <a:latin typeface="Century Gothic"/>
                <a:sym typeface="Century Gothic"/>
              </a:rPr>
              <a:t>.</a:t>
            </a:r>
          </a:p>
        </p:txBody>
      </p:sp>
      <p:sp>
        <p:nvSpPr>
          <p:cNvPr id="2" name="Google Shape;639;p7">
            <a:extLst>
              <a:ext uri="{FF2B5EF4-FFF2-40B4-BE49-F238E27FC236}">
                <a16:creationId xmlns:a16="http://schemas.microsoft.com/office/drawing/2014/main" id="{BCBD2D1E-CB97-6062-F794-BBE11DBC7AFA}"/>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Etiqueta &lt;</a:t>
            </a:r>
            <a:r>
              <a:rPr lang="es-ES" sz="1600" dirty="0" err="1"/>
              <a:t>noframes</a:t>
            </a:r>
            <a:r>
              <a:rPr lang="es-ES" sz="1600" dirty="0"/>
              <a:t>&gt;</a:t>
            </a:r>
            <a:endParaRPr dirty="0"/>
          </a:p>
        </p:txBody>
      </p:sp>
    </p:spTree>
    <p:extLst>
      <p:ext uri="{BB962C8B-B14F-4D97-AF65-F5344CB8AC3E}">
        <p14:creationId xmlns:p14="http://schemas.microsoft.com/office/powerpoint/2010/main" val="7025558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10.1. Creación de marcos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829733"/>
            <a:ext cx="8825658" cy="3646482"/>
          </a:xfrm>
          <a:prstGeom prst="roundRect">
            <a:avLst>
              <a:gd name="adj" fmla="val 1858"/>
            </a:avLst>
          </a:prstGeom>
          <a:noFill/>
          <a:ln>
            <a:noFill/>
          </a:ln>
        </p:spPr>
        <p:txBody>
          <a:bodyPr spcFirstLastPara="1" wrap="square" lIns="91425" tIns="45700" rIns="91425" bIns="45700" anchor="t" anchorCtr="0">
            <a:noAutofit/>
          </a:bodyPr>
          <a:lstStyle/>
          <a:p>
            <a:pPr marL="342900" indent="-342900">
              <a:spcBef>
                <a:spcPts val="1000"/>
              </a:spcBef>
              <a:buClr>
                <a:srgbClr val="B31166"/>
              </a:buClr>
              <a:buSzPts val="1440"/>
              <a:buFont typeface="Noto Sans Symbols"/>
              <a:buChar char="►"/>
              <a:defRPr/>
            </a:pPr>
            <a:r>
              <a:rPr lang="es-ES" sz="1800" b="1" dirty="0">
                <a:solidFill>
                  <a:srgbClr val="B31166"/>
                </a:solidFill>
                <a:latin typeface="Century Gothic"/>
                <a:sym typeface="Century Gothic"/>
              </a:rPr>
              <a:t>Sintaxis marco </a:t>
            </a:r>
            <a:r>
              <a:rPr lang="es-ES" sz="1800" b="1" i="1" dirty="0" err="1">
                <a:solidFill>
                  <a:srgbClr val="B31166"/>
                </a:solidFill>
                <a:latin typeface="Century Gothic"/>
                <a:sym typeface="Century Gothic"/>
              </a:rPr>
              <a:t>frame</a:t>
            </a:r>
            <a:r>
              <a:rPr lang="es-ES" sz="1800" dirty="0">
                <a:solidFill>
                  <a:schemeClr val="tx1">
                    <a:lumMod val="85000"/>
                    <a:lumOff val="15000"/>
                  </a:schemeClr>
                </a:solidFill>
                <a:latin typeface="Century Gothic"/>
                <a:sym typeface="Century Gothic"/>
              </a:rPr>
              <a:t>:</a:t>
            </a:r>
          </a:p>
        </p:txBody>
      </p:sp>
      <p:sp>
        <p:nvSpPr>
          <p:cNvPr id="2" name="Google Shape;639;p7">
            <a:extLst>
              <a:ext uri="{FF2B5EF4-FFF2-40B4-BE49-F238E27FC236}">
                <a16:creationId xmlns:a16="http://schemas.microsoft.com/office/drawing/2014/main" id="{BCBD2D1E-CB97-6062-F794-BBE11DBC7AFA}"/>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Sintaxis marco </a:t>
            </a:r>
            <a:r>
              <a:rPr lang="es-ES" sz="1600" i="1" dirty="0" err="1"/>
              <a:t>frame</a:t>
            </a:r>
            <a:endParaRPr i="1" dirty="0"/>
          </a:p>
        </p:txBody>
      </p:sp>
      <p:sp>
        <p:nvSpPr>
          <p:cNvPr id="3" name="CuadroTexto 2">
            <a:extLst>
              <a:ext uri="{FF2B5EF4-FFF2-40B4-BE49-F238E27FC236}">
                <a16:creationId xmlns:a16="http://schemas.microsoft.com/office/drawing/2014/main" id="{DF7930FD-9F61-C51D-9899-CB35CBCB26C0}"/>
              </a:ext>
            </a:extLst>
          </p:cNvPr>
          <p:cNvSpPr txBox="1"/>
          <p:nvPr/>
        </p:nvSpPr>
        <p:spPr>
          <a:xfrm>
            <a:off x="1799975" y="1490038"/>
            <a:ext cx="3767809" cy="286232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B0F0"/>
                </a:solidFill>
                <a:latin typeface="Century Gothic" panose="020B0502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&lt;frameset</a:t>
            </a:r>
            <a:r>
              <a:rPr lang="en-US" sz="1800" b="1" dirty="0">
                <a:solidFill>
                  <a:srgbClr val="00B0F0"/>
                </a:solidFill>
                <a:latin typeface="Century Gothic" panose="020B0502020202020204" pitchFamily="34" charset="0"/>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B0F0"/>
                </a:solidFill>
                <a:latin typeface="Century Gothic" panose="020B0502020202020204" pitchFamily="34" charset="0"/>
              </a:rPr>
              <a:t>	&lt;frame …&gt;&lt;/frame&gt;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B0F0"/>
                </a:solidFill>
                <a:latin typeface="Century Gothic" panose="020B0502020202020204" pitchFamily="34" charset="0"/>
              </a:rPr>
              <a:t>	&lt;frame …&gt;&lt;/frame&gt;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B0F0"/>
                </a:solidFill>
                <a:latin typeface="Century Gothic" panose="020B0502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&lt;/frameset&gt;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B0F0"/>
                </a:solidFill>
                <a:latin typeface="Century Gothic" panose="020B0502020202020204" pitchFamily="34" charset="0"/>
              </a:rPr>
              <a:t>&lt;</a:t>
            </a:r>
            <a:r>
              <a:rPr lang="en-US" sz="1800" b="1" dirty="0" err="1">
                <a:solidFill>
                  <a:srgbClr val="00B0F0"/>
                </a:solidFill>
                <a:latin typeface="Century Gothic" panose="020B0502020202020204" pitchFamily="34" charset="0"/>
              </a:rPr>
              <a:t>noframes</a:t>
            </a:r>
            <a:r>
              <a:rPr lang="en-US" sz="1800" b="1" dirty="0">
                <a:solidFill>
                  <a:srgbClr val="00B0F0"/>
                </a:solidFill>
                <a:latin typeface="Century Gothic" panose="020B0502020202020204" pitchFamily="34"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B0F0"/>
                </a:solidFill>
                <a:latin typeface="Century Gothic" panose="020B0502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B0F0"/>
                </a:solidFill>
                <a:latin typeface="Century Gothic" panose="020B0502020202020204" pitchFamily="34" charset="0"/>
              </a:rPr>
              <a:t>&lt;/</a:t>
            </a:r>
            <a:r>
              <a:rPr lang="en-US" sz="1800" b="1" dirty="0" err="1">
                <a:solidFill>
                  <a:srgbClr val="00B0F0"/>
                </a:solidFill>
                <a:latin typeface="Century Gothic" panose="020B0502020202020204" pitchFamily="34" charset="0"/>
              </a:rPr>
              <a:t>noframes</a:t>
            </a:r>
            <a:r>
              <a:rPr lang="en-US" sz="1800" b="1" dirty="0">
                <a:solidFill>
                  <a:srgbClr val="00B0F0"/>
                </a:solidFill>
                <a:latin typeface="Century Gothic" panose="020B0502020202020204" pitchFamily="34"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p>
        </p:txBody>
      </p:sp>
    </p:spTree>
    <p:extLst>
      <p:ext uri="{BB962C8B-B14F-4D97-AF65-F5344CB8AC3E}">
        <p14:creationId xmlns:p14="http://schemas.microsoft.com/office/powerpoint/2010/main" val="24356931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fontScale="90000"/>
          </a:bodyPr>
          <a:lstStyle/>
          <a:p>
            <a:pPr lvl="0"/>
            <a:r>
              <a:rPr lang="es-ES" dirty="0"/>
              <a:t>10.2. Ventajas e inconvenientes en el uso de marcos. Soporte de navegadores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234</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829733"/>
            <a:ext cx="8825658" cy="364648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Ventajas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Navegación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más rápida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desde la primera carga.</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Desarrollo del sitio web </a:t>
            </a:r>
            <a:r>
              <a:rPr lang="es-ES" sz="1800" dirty="0">
                <a:solidFill>
                  <a:schemeClr val="tx1">
                    <a:lumMod val="85000"/>
                    <a:lumOff val="15000"/>
                  </a:schemeClr>
                </a:solidFill>
                <a:latin typeface="Century Gothic"/>
                <a:sym typeface="Century Gothic"/>
              </a:rPr>
              <a:t>puede ser </a:t>
            </a:r>
            <a:r>
              <a:rPr lang="es-ES" sz="1800" b="1" dirty="0">
                <a:solidFill>
                  <a:schemeClr val="accent5"/>
                </a:solidFill>
                <a:latin typeface="Century Gothic"/>
                <a:sym typeface="Century Gothic"/>
              </a:rPr>
              <a:t>más rápido</a:t>
            </a:r>
            <a:r>
              <a:rPr lang="es-ES" sz="1800" dirty="0">
                <a:solidFill>
                  <a:schemeClr val="tx1">
                    <a:lumMod val="85000"/>
                    <a:lumOff val="15000"/>
                  </a:schemeClr>
                </a:solidFill>
                <a:latin typeface="Century Gothic"/>
                <a:sym typeface="Century Gothic"/>
              </a:rPr>
              <a:t>.</a:t>
            </a:r>
          </a:p>
          <a:p>
            <a:pPr marL="711200" lvl="1">
              <a:spcBef>
                <a:spcPts val="1000"/>
              </a:spcBef>
              <a:buClr>
                <a:srgbClr val="B31166"/>
              </a:buClr>
              <a:buSzPts val="1440"/>
              <a:defRPr/>
            </a:pPr>
            <a:r>
              <a:rPr lang="es-ES" sz="1800" dirty="0">
                <a:solidFill>
                  <a:schemeClr val="tx1">
                    <a:lumMod val="85000"/>
                    <a:lumOff val="15000"/>
                  </a:schemeClr>
                </a:solidFill>
                <a:latin typeface="Century Gothic"/>
                <a:sym typeface="Century Gothic"/>
              </a:rPr>
              <a:t>Ej.: si se desarrolla un documento web que consiste únicamente en la barra de navegación principal de la web, ya no es necesario volver a construirla en los demás documentos del sitio.</a:t>
            </a:r>
          </a:p>
          <a:p>
            <a:pPr marL="711200" lvl="1" indent="-342900">
              <a:spcBef>
                <a:spcPts val="1000"/>
              </a:spcBef>
              <a:buClr>
                <a:srgbClr val="B31166"/>
              </a:buClr>
              <a:buSzPts val="1440"/>
              <a:buFont typeface="Arial" panose="020B0604020202020204" pitchFamily="34" charset="0"/>
              <a:buChar char="•"/>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Se pueden establecer partes </a:t>
            </a:r>
            <a:r>
              <a:rPr lang="es-ES" sz="1800" dirty="0">
                <a:solidFill>
                  <a:schemeClr val="tx1">
                    <a:lumMod val="85000"/>
                    <a:lumOff val="15000"/>
                  </a:schemeClr>
                </a:solidFill>
                <a:latin typeface="Century Gothic"/>
                <a:sym typeface="Century Gothic"/>
              </a:rPr>
              <a:t>de la web que estén </a:t>
            </a:r>
            <a:r>
              <a:rPr lang="es-ES" sz="1800" b="1" dirty="0">
                <a:solidFill>
                  <a:schemeClr val="accent5"/>
                </a:solidFill>
                <a:latin typeface="Century Gothic"/>
                <a:sym typeface="Century Gothic"/>
              </a:rPr>
              <a:t>siempre fijas</a:t>
            </a:r>
            <a:r>
              <a:rPr lang="es-ES" sz="1800" dirty="0">
                <a:solidFill>
                  <a:schemeClr val="tx1">
                    <a:lumMod val="85000"/>
                    <a:lumOff val="15000"/>
                  </a:schemeClr>
                </a:solidFill>
                <a:latin typeface="Century Gothic"/>
                <a:sym typeface="Century Gothic"/>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
        <p:nvSpPr>
          <p:cNvPr id="2" name="Google Shape;639;p7">
            <a:extLst>
              <a:ext uri="{FF2B5EF4-FFF2-40B4-BE49-F238E27FC236}">
                <a16:creationId xmlns:a16="http://schemas.microsoft.com/office/drawing/2014/main" id="{BCBD2D1E-CB97-6062-F794-BBE11DBC7AFA}"/>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Ventajas</a:t>
            </a:r>
            <a:endParaRPr dirty="0"/>
          </a:p>
        </p:txBody>
      </p:sp>
    </p:spTree>
    <p:extLst>
      <p:ext uri="{BB962C8B-B14F-4D97-AF65-F5344CB8AC3E}">
        <p14:creationId xmlns:p14="http://schemas.microsoft.com/office/powerpoint/2010/main" val="26472054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fontScale="90000"/>
          </a:bodyPr>
          <a:lstStyle/>
          <a:p>
            <a:pPr lvl="0"/>
            <a:r>
              <a:rPr lang="es-ES" dirty="0"/>
              <a:t>10.2. Ventajas e inconvenientes en el uso de marcos. Soporte de navegadores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235</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829733"/>
            <a:ext cx="8825658" cy="364648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Inconvenientes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Eliminan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espacio útil en la pantalla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(ocupado por </a:t>
            </a:r>
            <a:r>
              <a:rPr kumimoji="0" lang="es-ES" sz="1800" i="1"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frames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fijos).</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5"/>
                </a:solidFill>
                <a:latin typeface="Century Gothic"/>
                <a:sym typeface="Century Gothic"/>
              </a:rPr>
              <a:t>Para muchos usuarios</a:t>
            </a:r>
            <a:r>
              <a:rPr lang="es-ES" sz="1800" dirty="0">
                <a:solidFill>
                  <a:schemeClr val="tx1">
                    <a:lumMod val="85000"/>
                    <a:lumOff val="15000"/>
                  </a:schemeClr>
                </a:solidFill>
                <a:latin typeface="Century Gothic"/>
                <a:sym typeface="Century Gothic"/>
              </a:rPr>
              <a:t>, la presencia de estas partes fijas resulta </a:t>
            </a:r>
            <a:r>
              <a:rPr lang="es-ES" sz="1800" b="1" dirty="0">
                <a:solidFill>
                  <a:schemeClr val="accent4"/>
                </a:solidFill>
                <a:latin typeface="Century Gothic"/>
                <a:sym typeface="Century Gothic"/>
              </a:rPr>
              <a:t>limitador en su movilidad </a:t>
            </a:r>
            <a:r>
              <a:rPr lang="es-ES" sz="1800" dirty="0">
                <a:solidFill>
                  <a:schemeClr val="tx1">
                    <a:lumMod val="85000"/>
                    <a:lumOff val="15000"/>
                  </a:schemeClr>
                </a:solidFill>
                <a:latin typeface="Century Gothic"/>
                <a:sym typeface="Century Gothic"/>
              </a:rPr>
              <a:t>a través de la web.</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HTML5 no soporta estos elementos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excepto los </a:t>
            </a:r>
            <a:r>
              <a:rPr kumimoji="0" lang="es-ES" sz="1800" b="1" i="1" u="none" strike="noStrike" kern="0" cap="none" spc="0" normalizeH="0" baseline="0" noProof="0" dirty="0" err="1">
                <a:ln>
                  <a:noFill/>
                </a:ln>
                <a:solidFill>
                  <a:schemeClr val="accent5"/>
                </a:solidFill>
                <a:effectLst/>
                <a:uLnTx/>
                <a:uFillTx/>
                <a:latin typeface="Century Gothic"/>
                <a:cs typeface="Arial"/>
                <a:sym typeface="Century Gothic"/>
              </a:rPr>
              <a:t>iframes</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 o marcos incrustados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pero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sí</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la mayoría de los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navegadores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Los </a:t>
            </a:r>
            <a:r>
              <a:rPr lang="es-ES" sz="1800" b="1" dirty="0">
                <a:solidFill>
                  <a:schemeClr val="accent4"/>
                </a:solidFill>
                <a:latin typeface="Century Gothic"/>
                <a:sym typeface="Century Gothic"/>
              </a:rPr>
              <a:t>marcadores o favoritos </a:t>
            </a:r>
            <a:r>
              <a:rPr lang="es-ES" sz="1800" dirty="0">
                <a:solidFill>
                  <a:schemeClr val="tx1">
                    <a:lumMod val="85000"/>
                    <a:lumOff val="15000"/>
                  </a:schemeClr>
                </a:solidFill>
                <a:latin typeface="Century Gothic"/>
                <a:sym typeface="Century Gothic"/>
              </a:rPr>
              <a:t>pueden </a:t>
            </a:r>
            <a:r>
              <a:rPr lang="es-ES" sz="1800" b="1" dirty="0">
                <a:solidFill>
                  <a:schemeClr val="accent5"/>
                </a:solidFill>
                <a:latin typeface="Century Gothic"/>
                <a:sym typeface="Century Gothic"/>
              </a:rPr>
              <a:t>no funcionar correctamente </a:t>
            </a:r>
            <a:r>
              <a:rPr lang="es-ES" sz="1800" dirty="0">
                <a:solidFill>
                  <a:schemeClr val="tx1">
                    <a:lumMod val="85000"/>
                    <a:lumOff val="15000"/>
                  </a:schemeClr>
                </a:solidFill>
                <a:latin typeface="Century Gothic"/>
                <a:sym typeface="Century Gothic"/>
              </a:rPr>
              <a:t>en algunos casos.</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El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botón “atrás”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del navegador puede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no comportarse como se espera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p:txBody>
      </p:sp>
      <p:sp>
        <p:nvSpPr>
          <p:cNvPr id="2" name="Google Shape;639;p7">
            <a:extLst>
              <a:ext uri="{FF2B5EF4-FFF2-40B4-BE49-F238E27FC236}">
                <a16:creationId xmlns:a16="http://schemas.microsoft.com/office/drawing/2014/main" id="{BCBD2D1E-CB97-6062-F794-BBE11DBC7AFA}"/>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Inconvenientes</a:t>
            </a:r>
            <a:endParaRPr dirty="0"/>
          </a:p>
        </p:txBody>
      </p:sp>
    </p:spTree>
    <p:extLst>
      <p:ext uri="{BB962C8B-B14F-4D97-AF65-F5344CB8AC3E}">
        <p14:creationId xmlns:p14="http://schemas.microsoft.com/office/powerpoint/2010/main" val="30810981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322594" y="1831104"/>
            <a:ext cx="8825659" cy="1877904"/>
          </a:xfrm>
          <a:prstGeom prst="roundRect">
            <a:avLst>
              <a:gd name="adj" fmla="val 1858"/>
            </a:avLst>
          </a:prstGeom>
          <a:noFill/>
          <a:ln w="28575">
            <a:solidFill>
              <a:srgbClr val="ACD433"/>
            </a:solidFill>
            <a:prstDash val="sysDot"/>
          </a:ln>
        </p:spPr>
        <p:txBody>
          <a:bodyPr spcFirstLastPara="1" wrap="square" lIns="91425" tIns="45700" rIns="91425" bIns="45700" anchor="t" anchorCtr="0">
            <a:normAutofit/>
          </a:bodyPr>
          <a:lstStyle/>
          <a:p>
            <a:pPr marL="342900" marR="0" lvl="0" indent="-342900" algn="l" defTabSz="914400" rtl="0" eaLnBrk="1" fontAlgn="auto" latinLnBrk="0" hangingPunct="1">
              <a:lnSpc>
                <a:spcPct val="100000"/>
              </a:lnSpc>
              <a:spcBef>
                <a:spcPts val="1000"/>
              </a:spcBef>
              <a:spcAft>
                <a:spcPts val="0"/>
              </a:spcAft>
              <a:buClr>
                <a:srgbClr val="ACD433"/>
              </a:buClr>
              <a:buSzPts val="1440"/>
              <a:buFont typeface="Noto Sans Symbols"/>
              <a:buChar char="►"/>
              <a:tabLst/>
              <a:defRPr/>
            </a:pPr>
            <a:r>
              <a:rPr kumimoji="0" lang="es-ES" sz="1800" b="1" i="0" u="none" strike="noStrike" kern="0" cap="none" spc="0" normalizeH="0" baseline="0" noProof="0" dirty="0">
                <a:ln>
                  <a:noFill/>
                </a:ln>
                <a:solidFill>
                  <a:srgbClr val="ACD433"/>
                </a:solidFill>
                <a:effectLst/>
                <a:uLnTx/>
                <a:uFillTx/>
                <a:latin typeface="Century Gothic"/>
                <a:ea typeface="Century Gothic"/>
                <a:cs typeface="Century Gothic"/>
                <a:sym typeface="Century Gothic"/>
              </a:rPr>
              <a:t>IMPORTANTE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a:p>
            <a:pPr marL="625475" marR="0" lvl="2" indent="-342900" algn="l" defTabSz="914400" rtl="0" eaLnBrk="1" fontAlgn="auto" latinLnBrk="0" hangingPunct="1">
              <a:lnSpc>
                <a:spcPct val="100000"/>
              </a:lnSpc>
              <a:spcBef>
                <a:spcPts val="1000"/>
              </a:spcBef>
              <a:spcAft>
                <a:spcPts val="0"/>
              </a:spcAft>
              <a:buClr>
                <a:srgbClr val="ACD433"/>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1"/>
                </a:solidFill>
                <a:effectLst/>
                <a:uLnTx/>
                <a:uFillTx/>
                <a:latin typeface="Century Gothic"/>
                <a:cs typeface="Arial"/>
                <a:sym typeface="Arial"/>
              </a:rPr>
              <a:t>HTML5</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no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soporta el uso de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marcos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o </a:t>
            </a:r>
            <a:r>
              <a:rPr kumimoji="0" lang="es-ES" sz="1800" b="1" i="1" u="none" strike="noStrike" kern="0" cap="none" spc="0" normalizeH="0" baseline="0" noProof="0" dirty="0" err="1">
                <a:ln>
                  <a:noFill/>
                </a:ln>
                <a:solidFill>
                  <a:schemeClr val="accent4"/>
                </a:solidFill>
                <a:effectLst/>
                <a:uLnTx/>
                <a:uFillTx/>
                <a:latin typeface="Century Gothic"/>
                <a:cs typeface="Arial"/>
                <a:sym typeface="Arial"/>
              </a:rPr>
              <a:t>frames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a:t>
            </a:r>
          </a:p>
          <a:p>
            <a:pPr marL="625475" marR="0" lvl="2" indent="-342900" algn="l" defTabSz="914400" rtl="0" eaLnBrk="1" fontAlgn="auto" latinLnBrk="0" hangingPunct="1">
              <a:lnSpc>
                <a:spcPct val="100000"/>
              </a:lnSpc>
              <a:spcBef>
                <a:spcPts val="1000"/>
              </a:spcBef>
              <a:spcAft>
                <a:spcPts val="0"/>
              </a:spcAft>
              <a:buClr>
                <a:srgbClr val="ACD433"/>
              </a:buClr>
              <a:buSzPts val="1440"/>
              <a:buFont typeface="Arial" panose="020B0604020202020204" pitchFamily="34" charset="0"/>
              <a:buChar char="•"/>
              <a:tabLst/>
              <a:defRPr/>
            </a:pPr>
            <a:r>
              <a:rPr lang="es-ES" sz="1800" dirty="0">
                <a:solidFill>
                  <a:srgbClr val="000000">
                    <a:lumMod val="85000"/>
                    <a:lumOff val="15000"/>
                  </a:srgbClr>
                </a:solidFill>
                <a:latin typeface="Century Gothic"/>
              </a:rPr>
              <a:t>En su lugar, se </a:t>
            </a:r>
            <a:r>
              <a:rPr lang="es-ES" sz="1800" b="1" dirty="0">
                <a:solidFill>
                  <a:schemeClr val="accent4"/>
                </a:solidFill>
                <a:latin typeface="Century Gothic"/>
              </a:rPr>
              <a:t>recomienda el uso de </a:t>
            </a:r>
            <a:r>
              <a:rPr lang="es-ES" sz="1800" b="1" dirty="0">
                <a:solidFill>
                  <a:schemeClr val="accent1"/>
                </a:solidFill>
                <a:latin typeface="Century Gothic"/>
              </a:rPr>
              <a:t>CSS</a:t>
            </a:r>
            <a:r>
              <a:rPr lang="es-ES" sz="1800" dirty="0">
                <a:solidFill>
                  <a:srgbClr val="000000">
                    <a:lumMod val="85000"/>
                    <a:lumOff val="15000"/>
                  </a:srgbClr>
                </a:solidFill>
                <a:latin typeface="Century Gothic"/>
              </a:rPr>
              <a:t> para posicionar y dar estilo a las diferentes partes de los documentos antes se establecían con ellos (</a:t>
            </a:r>
            <a:r>
              <a:rPr lang="es-ES" sz="1800" b="1" dirty="0">
                <a:solidFill>
                  <a:schemeClr val="accent5"/>
                </a:solidFill>
                <a:latin typeface="Century Gothic"/>
              </a:rPr>
              <a:t>barra de navegación, menús laterales</a:t>
            </a:r>
            <a:r>
              <a:rPr lang="es-ES" sz="1800" dirty="0">
                <a:solidFill>
                  <a:srgbClr val="000000">
                    <a:lumMod val="85000"/>
                    <a:lumOff val="15000"/>
                  </a:srgbClr>
                </a:solidFill>
                <a:latin typeface="Century Gothic"/>
              </a:rPr>
              <a:t>, </a:t>
            </a:r>
            <a:r>
              <a:rPr lang="es-ES" sz="1800" b="1" dirty="0">
                <a:solidFill>
                  <a:schemeClr val="accent5"/>
                </a:solidFill>
                <a:latin typeface="Century Gothic"/>
              </a:rPr>
              <a:t>pie de página</a:t>
            </a:r>
            <a:r>
              <a:rPr lang="es-ES" sz="1800" dirty="0">
                <a:solidFill>
                  <a:srgbClr val="000000">
                    <a:lumMod val="85000"/>
                    <a:lumOff val="15000"/>
                  </a:srgbClr>
                </a:solidFill>
                <a:latin typeface="Century Gothic"/>
              </a:rPr>
              <a:t>, etc.).</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38514562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10.3. Formateado de marcos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423333"/>
            <a:ext cx="8825658" cy="405288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a:solidFill>
                  <a:srgbClr val="B31166"/>
                </a:solidFill>
                <a:latin typeface="Century Gothic"/>
                <a:sym typeface="Century Gothic"/>
              </a:rPr>
              <a:t>Principales a</a:t>
            </a: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tributos que soporta &lt;</a:t>
            </a:r>
            <a:r>
              <a:rPr kumimoji="0" lang="es-ES" sz="1800" b="1" i="0" u="none" strike="noStrike" kern="0" cap="none" spc="0" normalizeH="0" baseline="0" noProof="0" dirty="0" err="1">
                <a:ln>
                  <a:noFill/>
                </a:ln>
                <a:solidFill>
                  <a:srgbClr val="B31166"/>
                </a:solidFill>
                <a:effectLst/>
                <a:uLnTx/>
                <a:uFillTx/>
                <a:latin typeface="Century Gothic"/>
                <a:cs typeface="Arial"/>
                <a:sym typeface="Century Gothic"/>
              </a:rPr>
              <a:t>frameset</a:t>
            </a: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&gt;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sym typeface="Century Gothic"/>
              </a:rPr>
              <a:t>c</a:t>
            </a:r>
            <a:r>
              <a:rPr kumimoji="0" lang="es-ES" sz="1800" b="1" i="0" u="none" strike="noStrike" kern="0" cap="none" spc="0" normalizeH="0" baseline="0" noProof="0" dirty="0" err="1">
                <a:ln>
                  <a:noFill/>
                </a:ln>
                <a:solidFill>
                  <a:srgbClr val="00B0F0"/>
                </a:solidFill>
                <a:effectLst/>
                <a:uLnTx/>
                <a:uFillTx/>
                <a:latin typeface="Century Gothic"/>
                <a:cs typeface="Arial"/>
                <a:sym typeface="Century Gothic"/>
              </a:rPr>
              <a:t>ols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especifica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tamaño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de cada una de las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divisiones verticales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err="1">
                <a:solidFill>
                  <a:srgbClr val="00B0F0"/>
                </a:solidFill>
                <a:latin typeface="Century Gothic"/>
                <a:sym typeface="Century Gothic"/>
              </a:rPr>
              <a:t>rows</a:t>
            </a:r>
            <a:r>
              <a:rPr lang="es-ES" sz="1800" dirty="0">
                <a:solidFill>
                  <a:schemeClr val="tx1">
                    <a:lumMod val="85000"/>
                    <a:lumOff val="15000"/>
                  </a:schemeClr>
                </a:solidFill>
                <a:latin typeface="Century Gothic"/>
                <a:sym typeface="Century Gothic"/>
              </a:rPr>
              <a:t>: especifica </a:t>
            </a:r>
            <a:r>
              <a:rPr lang="es-ES" sz="1800" b="1" dirty="0">
                <a:solidFill>
                  <a:schemeClr val="accent4"/>
                </a:solidFill>
                <a:latin typeface="Century Gothic"/>
                <a:sym typeface="Century Gothic"/>
              </a:rPr>
              <a:t>tamaño</a:t>
            </a:r>
            <a:r>
              <a:rPr lang="es-ES" sz="1800" dirty="0">
                <a:solidFill>
                  <a:schemeClr val="tx1">
                    <a:lumMod val="85000"/>
                    <a:lumOff val="15000"/>
                  </a:schemeClr>
                </a:solidFill>
                <a:latin typeface="Century Gothic"/>
                <a:sym typeface="Century Gothic"/>
              </a:rPr>
              <a:t> de cada una de las </a:t>
            </a:r>
            <a:r>
              <a:rPr lang="es-ES" sz="1800" b="1" dirty="0">
                <a:solidFill>
                  <a:schemeClr val="accent4"/>
                </a:solidFill>
                <a:latin typeface="Century Gothic"/>
                <a:sym typeface="Century Gothic"/>
              </a:rPr>
              <a:t>divisiones horizontales</a:t>
            </a:r>
            <a:r>
              <a:rPr lang="es-ES" sz="1800" dirty="0">
                <a:solidFill>
                  <a:schemeClr val="tx1">
                    <a:lumMod val="85000"/>
                    <a:lumOff val="15000"/>
                  </a:schemeClr>
                </a:solidFill>
                <a:latin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sz="1800" dirty="0">
              <a:solidFill>
                <a:schemeClr val="tx1">
                  <a:lumMod val="85000"/>
                  <a:lumOff val="15000"/>
                </a:schemeClr>
              </a:solidFill>
              <a:latin typeface="Century Gothic"/>
              <a:sym typeface="Century Gothic"/>
            </a:endParaRPr>
          </a:p>
          <a:p>
            <a:pPr marL="368300" marR="0" lvl="0" algn="l" defTabSz="914400" rtl="0" eaLnBrk="1" fontAlgn="auto" latinLnBrk="0" hangingPunct="1">
              <a:lnSpc>
                <a:spcPct val="100000"/>
              </a:lnSpc>
              <a:spcBef>
                <a:spcPts val="1000"/>
              </a:spcBef>
              <a:spcAft>
                <a:spcPts val="0"/>
              </a:spcAft>
              <a:buClr>
                <a:srgbClr val="B31166"/>
              </a:buClr>
              <a:buSzPts val="1440"/>
              <a:tabLst/>
              <a:defRPr/>
            </a:pPr>
            <a:r>
              <a:rPr lang="es-ES" sz="1800" dirty="0">
                <a:solidFill>
                  <a:schemeClr val="tx1">
                    <a:lumMod val="85000"/>
                    <a:lumOff val="15000"/>
                  </a:schemeClr>
                </a:solidFill>
                <a:latin typeface="Century Gothic"/>
                <a:sym typeface="Century Gothic"/>
              </a:rPr>
              <a:t>NOTA: cada valor de estos atributos:</a:t>
            </a:r>
          </a:p>
          <a:p>
            <a:pPr marL="654050" marR="0" lvl="0" indent="-28575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Debe </a:t>
            </a:r>
            <a:r>
              <a:rPr lang="es-ES" sz="1800" b="1" dirty="0">
                <a:solidFill>
                  <a:schemeClr val="accent6"/>
                </a:solidFill>
                <a:latin typeface="Century Gothic"/>
                <a:sym typeface="Century Gothic"/>
              </a:rPr>
              <a:t>separarse por comas </a:t>
            </a:r>
            <a:r>
              <a:rPr lang="es-ES" sz="1800" dirty="0">
                <a:solidFill>
                  <a:schemeClr val="tx1">
                    <a:lumMod val="85000"/>
                    <a:lumOff val="15000"/>
                  </a:schemeClr>
                </a:solidFill>
                <a:latin typeface="Century Gothic"/>
                <a:sym typeface="Century Gothic"/>
              </a:rPr>
              <a:t>“</a:t>
            </a:r>
            <a:r>
              <a:rPr lang="es-ES" sz="1800" b="1" dirty="0">
                <a:solidFill>
                  <a:schemeClr val="accent6"/>
                </a:solidFill>
                <a:latin typeface="Century Gothic"/>
                <a:sym typeface="Century Gothic"/>
              </a:rPr>
              <a:t>,</a:t>
            </a:r>
            <a:r>
              <a:rPr lang="es-ES" sz="1800" dirty="0">
                <a:solidFill>
                  <a:schemeClr val="tx1">
                    <a:lumMod val="85000"/>
                    <a:lumOff val="15000"/>
                  </a:schemeClr>
                </a:solidFill>
                <a:latin typeface="Century Gothic"/>
                <a:sym typeface="Century Gothic"/>
              </a:rPr>
              <a:t>”.</a:t>
            </a:r>
          </a:p>
          <a:p>
            <a:pPr marL="654050" marR="0" lvl="0" indent="-28575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Puede expresarse en </a:t>
            </a:r>
            <a:r>
              <a:rPr lang="es-ES" sz="1800" b="1" dirty="0">
                <a:solidFill>
                  <a:schemeClr val="accent6"/>
                </a:solidFill>
                <a:latin typeface="Century Gothic"/>
                <a:sym typeface="Century Gothic"/>
              </a:rPr>
              <a:t>%</a:t>
            </a:r>
            <a:r>
              <a:rPr lang="es-ES" sz="1800" dirty="0">
                <a:solidFill>
                  <a:schemeClr val="tx1">
                    <a:lumMod val="85000"/>
                    <a:lumOff val="15000"/>
                  </a:schemeClr>
                </a:solidFill>
                <a:latin typeface="Century Gothic"/>
                <a:sym typeface="Century Gothic"/>
              </a:rPr>
              <a:t> o </a:t>
            </a:r>
            <a:r>
              <a:rPr lang="es-ES" sz="1800" b="1" dirty="0">
                <a:solidFill>
                  <a:schemeClr val="accent6"/>
                </a:solidFill>
                <a:latin typeface="Century Gothic"/>
                <a:sym typeface="Century Gothic"/>
              </a:rPr>
              <a:t>píxeles</a:t>
            </a:r>
            <a:r>
              <a:rPr lang="es-ES" sz="1800" dirty="0">
                <a:solidFill>
                  <a:schemeClr val="tx1">
                    <a:lumMod val="85000"/>
                    <a:lumOff val="15000"/>
                  </a:schemeClr>
                </a:solidFill>
                <a:latin typeface="Century Gothic"/>
                <a:sym typeface="Century Gothic"/>
              </a:rPr>
              <a:t>.</a:t>
            </a:r>
          </a:p>
          <a:p>
            <a:pPr marL="654050" marR="0" lvl="0" indent="-28575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El carácter </a:t>
            </a:r>
            <a:r>
              <a:rPr lang="es-ES" sz="1800" b="1" dirty="0">
                <a:solidFill>
                  <a:schemeClr val="accent6"/>
                </a:solidFill>
                <a:latin typeface="Century Gothic"/>
                <a:sym typeface="Century Gothic"/>
              </a:rPr>
              <a:t>asterisco</a:t>
            </a:r>
            <a:r>
              <a:rPr lang="es-ES" sz="1800" dirty="0">
                <a:solidFill>
                  <a:schemeClr val="tx1">
                    <a:lumMod val="85000"/>
                    <a:lumOff val="15000"/>
                  </a:schemeClr>
                </a:solidFill>
                <a:latin typeface="Century Gothic"/>
                <a:sym typeface="Century Gothic"/>
              </a:rPr>
              <a:t> “</a:t>
            </a:r>
            <a:r>
              <a:rPr lang="es-ES" sz="1800" b="1" dirty="0">
                <a:solidFill>
                  <a:schemeClr val="accent6"/>
                </a:solidFill>
                <a:latin typeface="Century Gothic"/>
                <a:sym typeface="Century Gothic"/>
              </a:rPr>
              <a:t>*</a:t>
            </a:r>
            <a:r>
              <a:rPr lang="es-ES" sz="1800" dirty="0">
                <a:solidFill>
                  <a:schemeClr val="tx1">
                    <a:lumMod val="85000"/>
                    <a:lumOff val="15000"/>
                  </a:schemeClr>
                </a:solidFill>
                <a:latin typeface="Century Gothic"/>
                <a:sym typeface="Century Gothic"/>
              </a:rPr>
              <a:t>” indica que el tamaño de esa división corresponderá al </a:t>
            </a:r>
            <a:r>
              <a:rPr lang="es-ES" sz="1800" b="1" dirty="0">
                <a:solidFill>
                  <a:schemeClr val="accent6"/>
                </a:solidFill>
                <a:latin typeface="Century Gothic"/>
                <a:sym typeface="Century Gothic"/>
              </a:rPr>
              <a:t>resto del espacio disponible </a:t>
            </a:r>
            <a:r>
              <a:rPr lang="es-ES" sz="1800" dirty="0">
                <a:solidFill>
                  <a:schemeClr val="tx1">
                    <a:lumMod val="85000"/>
                    <a:lumOff val="15000"/>
                  </a:schemeClr>
                </a:solidFill>
                <a:latin typeface="Century Gothic"/>
                <a:sym typeface="Century Gothic"/>
              </a:rPr>
              <a:t>(del área de navegación) para albergar ese marco.</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1"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p:txBody>
      </p:sp>
      <p:sp>
        <p:nvSpPr>
          <p:cNvPr id="2" name="Google Shape;639;p7">
            <a:extLst>
              <a:ext uri="{FF2B5EF4-FFF2-40B4-BE49-F238E27FC236}">
                <a16:creationId xmlns:a16="http://schemas.microsoft.com/office/drawing/2014/main" id="{BCBD2D1E-CB97-6062-F794-BBE11DBC7AFA}"/>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Atributos de &lt;</a:t>
            </a:r>
            <a:r>
              <a:rPr lang="es-ES" sz="1600" dirty="0" err="1"/>
              <a:t>frameset</a:t>
            </a:r>
            <a:r>
              <a:rPr lang="es-ES" sz="1600" dirty="0"/>
              <a:t>&gt;</a:t>
            </a:r>
            <a:endParaRPr dirty="0"/>
          </a:p>
        </p:txBody>
      </p:sp>
    </p:spTree>
    <p:extLst>
      <p:ext uri="{BB962C8B-B14F-4D97-AF65-F5344CB8AC3E}">
        <p14:creationId xmlns:p14="http://schemas.microsoft.com/office/powerpoint/2010/main" val="30300402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10.3. Formateado de marcos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238</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474133"/>
            <a:ext cx="8825658" cy="387447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600" b="1" dirty="0">
                <a:solidFill>
                  <a:srgbClr val="B31166"/>
                </a:solidFill>
                <a:latin typeface="Century Gothic"/>
                <a:sym typeface="Century Gothic"/>
              </a:rPr>
              <a:t>Principales a</a:t>
            </a:r>
            <a:r>
              <a:rPr kumimoji="0" lang="es-ES" sz="1600" b="1" i="0" u="none" strike="noStrike" kern="0" cap="none" spc="0" normalizeH="0" baseline="0" noProof="0" dirty="0">
                <a:ln>
                  <a:noFill/>
                </a:ln>
                <a:solidFill>
                  <a:srgbClr val="B31166"/>
                </a:solidFill>
                <a:effectLst/>
                <a:uLnTx/>
                <a:uFillTx/>
                <a:latin typeface="Century Gothic"/>
                <a:cs typeface="Arial"/>
                <a:sym typeface="Century Gothic"/>
              </a:rPr>
              <a:t>tributos que soporta &lt;</a:t>
            </a:r>
            <a:r>
              <a:rPr kumimoji="0" lang="es-ES" sz="1600" b="1" i="0" u="none" strike="noStrike" kern="0" cap="none" spc="0" normalizeH="0" baseline="0" noProof="0" dirty="0" err="1">
                <a:ln>
                  <a:noFill/>
                </a:ln>
                <a:solidFill>
                  <a:srgbClr val="B31166"/>
                </a:solidFill>
                <a:effectLst/>
                <a:uLnTx/>
                <a:uFillTx/>
                <a:latin typeface="Century Gothic"/>
                <a:cs typeface="Arial"/>
                <a:sym typeface="Century Gothic"/>
              </a:rPr>
              <a:t>frame</a:t>
            </a:r>
            <a:r>
              <a:rPr kumimoji="0" lang="es-ES" sz="1600" b="1" i="0" u="none" strike="noStrike" kern="0" cap="none" spc="0" normalizeH="0" baseline="0" noProof="0" dirty="0">
                <a:ln>
                  <a:noFill/>
                </a:ln>
                <a:solidFill>
                  <a:srgbClr val="B31166"/>
                </a:solidFill>
                <a:effectLst/>
                <a:uLnTx/>
                <a:uFillTx/>
                <a:latin typeface="Century Gothic"/>
                <a:cs typeface="Arial"/>
                <a:sym typeface="Century Gothic"/>
              </a:rPr>
              <a:t>&gt;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b="1" i="0" u="none" strike="noStrike" kern="0" cap="none" spc="0" normalizeH="0" baseline="0" noProof="0" dirty="0" err="1">
                <a:ln>
                  <a:noFill/>
                </a:ln>
                <a:solidFill>
                  <a:srgbClr val="00B0F0"/>
                </a:solidFill>
                <a:effectLst/>
                <a:uLnTx/>
                <a:uFillTx/>
                <a:latin typeface="Century Gothic"/>
                <a:cs typeface="Arial"/>
                <a:sym typeface="Century Gothic"/>
              </a:rPr>
              <a:t>name</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nombre</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del marco.</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src</a:t>
            </a:r>
            <a:r>
              <a:rPr lang="es-ES" sz="1600" dirty="0">
                <a:solidFill>
                  <a:schemeClr val="tx1">
                    <a:lumMod val="85000"/>
                    <a:lumOff val="15000"/>
                  </a:schemeClr>
                </a:solidFill>
                <a:latin typeface="Century Gothic"/>
                <a:sym typeface="Century Gothic"/>
              </a:rPr>
              <a:t>: </a:t>
            </a:r>
            <a:r>
              <a:rPr lang="es-ES" sz="1600" b="1" dirty="0">
                <a:solidFill>
                  <a:schemeClr val="accent6"/>
                </a:solidFill>
                <a:latin typeface="Century Gothic"/>
                <a:sym typeface="Century Gothic"/>
              </a:rPr>
              <a:t>ruta</a:t>
            </a:r>
            <a:r>
              <a:rPr lang="es-ES" sz="1600" dirty="0">
                <a:solidFill>
                  <a:schemeClr val="tx1">
                    <a:lumMod val="85000"/>
                    <a:lumOff val="15000"/>
                  </a:schemeClr>
                </a:solidFill>
                <a:latin typeface="Century Gothic"/>
                <a:sym typeface="Century Gothic"/>
              </a:rPr>
              <a:t> del documento </a:t>
            </a:r>
            <a:r>
              <a:rPr lang="es-ES" sz="1600" b="1" dirty="0">
                <a:solidFill>
                  <a:schemeClr val="accent6"/>
                </a:solidFill>
                <a:latin typeface="Century Gothic"/>
                <a:sym typeface="Century Gothic"/>
              </a:rPr>
              <a:t>HTML</a:t>
            </a:r>
            <a:r>
              <a:rPr lang="es-ES" sz="1600" dirty="0">
                <a:solidFill>
                  <a:schemeClr val="tx1">
                    <a:lumMod val="85000"/>
                    <a:lumOff val="15000"/>
                  </a:schemeClr>
                </a:solidFill>
                <a:latin typeface="Century Gothic"/>
                <a:sym typeface="Century Gothic"/>
              </a:rPr>
              <a:t> que quiere albergar.</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frameborder</a:t>
            </a:r>
            <a:r>
              <a:rPr lang="es-ES" sz="1600" dirty="0">
                <a:solidFill>
                  <a:schemeClr val="tx1">
                    <a:lumMod val="85000"/>
                    <a:lumOff val="15000"/>
                  </a:schemeClr>
                </a:solidFill>
                <a:latin typeface="Century Gothic"/>
                <a:sym typeface="Century Gothic"/>
              </a:rPr>
              <a:t>: </a:t>
            </a:r>
            <a:r>
              <a:rPr lang="es-ES" sz="1600" b="1" dirty="0">
                <a:solidFill>
                  <a:schemeClr val="accent6"/>
                </a:solidFill>
                <a:latin typeface="Century Gothic"/>
                <a:sym typeface="Century Gothic"/>
              </a:rPr>
              <a:t>1</a:t>
            </a:r>
            <a:r>
              <a:rPr lang="es-ES" sz="1600" dirty="0">
                <a:solidFill>
                  <a:schemeClr val="tx1">
                    <a:lumMod val="85000"/>
                    <a:lumOff val="15000"/>
                  </a:schemeClr>
                </a:solidFill>
                <a:latin typeface="Century Gothic"/>
                <a:sym typeface="Century Gothic"/>
              </a:rPr>
              <a:t> (</a:t>
            </a:r>
            <a:r>
              <a:rPr lang="es-ES" sz="1600" i="1" dirty="0" err="1">
                <a:solidFill>
                  <a:schemeClr val="tx1">
                    <a:lumMod val="85000"/>
                    <a:lumOff val="15000"/>
                  </a:schemeClr>
                </a:solidFill>
                <a:latin typeface="Century Gothic"/>
                <a:sym typeface="Century Gothic"/>
              </a:rPr>
              <a:t>frame</a:t>
            </a:r>
            <a:r>
              <a:rPr lang="es-ES" sz="1600" dirty="0">
                <a:solidFill>
                  <a:schemeClr val="tx1">
                    <a:lumMod val="85000"/>
                    <a:lumOff val="15000"/>
                  </a:schemeClr>
                </a:solidFill>
                <a:latin typeface="Century Gothic"/>
                <a:sym typeface="Century Gothic"/>
              </a:rPr>
              <a:t> </a:t>
            </a:r>
            <a:r>
              <a:rPr lang="es-ES" sz="1600" b="1" dirty="0">
                <a:solidFill>
                  <a:schemeClr val="accent6"/>
                </a:solidFill>
                <a:latin typeface="Century Gothic"/>
                <a:sym typeface="Century Gothic"/>
              </a:rPr>
              <a:t>con borde</a:t>
            </a:r>
            <a:r>
              <a:rPr lang="es-ES" sz="1600" dirty="0">
                <a:solidFill>
                  <a:schemeClr val="tx1">
                    <a:lumMod val="85000"/>
                    <a:lumOff val="15000"/>
                  </a:schemeClr>
                </a:solidFill>
                <a:latin typeface="Century Gothic"/>
                <a:sym typeface="Century Gothic"/>
              </a:rPr>
              <a:t>) y </a:t>
            </a:r>
            <a:r>
              <a:rPr lang="es-ES" sz="1600" b="1" dirty="0">
                <a:solidFill>
                  <a:schemeClr val="accent6"/>
                </a:solidFill>
                <a:latin typeface="Century Gothic"/>
                <a:sym typeface="Century Gothic"/>
              </a:rPr>
              <a:t>0</a:t>
            </a:r>
            <a:r>
              <a:rPr lang="es-ES" sz="1600" dirty="0">
                <a:solidFill>
                  <a:schemeClr val="accent6"/>
                </a:solidFill>
                <a:latin typeface="Century Gothic"/>
                <a:sym typeface="Century Gothic"/>
              </a:rPr>
              <a:t> </a:t>
            </a:r>
            <a:r>
              <a:rPr lang="es-ES" sz="1600" dirty="0">
                <a:solidFill>
                  <a:schemeClr val="tx1">
                    <a:lumMod val="85000"/>
                    <a:lumOff val="15000"/>
                  </a:schemeClr>
                </a:solidFill>
                <a:latin typeface="Century Gothic"/>
                <a:sym typeface="Century Gothic"/>
              </a:rPr>
              <a:t>(</a:t>
            </a:r>
            <a:r>
              <a:rPr lang="es-ES" sz="1600" i="1" dirty="0" err="1">
                <a:solidFill>
                  <a:schemeClr val="tx1">
                    <a:lumMod val="85000"/>
                    <a:lumOff val="15000"/>
                  </a:schemeClr>
                </a:solidFill>
                <a:latin typeface="Century Gothic"/>
                <a:sym typeface="Century Gothic"/>
              </a:rPr>
              <a:t>frame</a:t>
            </a:r>
            <a:r>
              <a:rPr lang="es-ES" sz="1600" dirty="0">
                <a:solidFill>
                  <a:schemeClr val="tx1">
                    <a:lumMod val="85000"/>
                    <a:lumOff val="15000"/>
                  </a:schemeClr>
                </a:solidFill>
                <a:latin typeface="Century Gothic"/>
                <a:sym typeface="Century Gothic"/>
              </a:rPr>
              <a:t> </a:t>
            </a:r>
            <a:r>
              <a:rPr lang="es-ES" sz="1600" b="1" dirty="0">
                <a:solidFill>
                  <a:schemeClr val="accent6"/>
                </a:solidFill>
                <a:latin typeface="Century Gothic"/>
                <a:sym typeface="Century Gothic"/>
              </a:rPr>
              <a:t>sin borde</a:t>
            </a:r>
            <a:r>
              <a:rPr lang="es-ES" sz="1600" dirty="0">
                <a:solidFill>
                  <a:schemeClr val="tx1">
                    <a:lumMod val="85000"/>
                    <a:lumOff val="15000"/>
                  </a:schemeClr>
                </a:solidFill>
                <a:latin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marginwidth</a:t>
            </a:r>
            <a:r>
              <a:rPr lang="es-ES" sz="1600" dirty="0">
                <a:solidFill>
                  <a:schemeClr val="tx1">
                    <a:lumMod val="85000"/>
                    <a:lumOff val="15000"/>
                  </a:schemeClr>
                </a:solidFill>
                <a:latin typeface="Century Gothic"/>
                <a:sym typeface="Century Gothic"/>
              </a:rPr>
              <a:t>: </a:t>
            </a:r>
            <a:r>
              <a:rPr lang="es-ES" sz="1600" b="1" dirty="0">
                <a:solidFill>
                  <a:schemeClr val="accent6"/>
                </a:solidFill>
                <a:latin typeface="Century Gothic"/>
                <a:sym typeface="Century Gothic"/>
              </a:rPr>
              <a:t>espacio</a:t>
            </a:r>
            <a:r>
              <a:rPr lang="es-ES" sz="1600" dirty="0">
                <a:solidFill>
                  <a:schemeClr val="tx1">
                    <a:lumMod val="85000"/>
                    <a:lumOff val="15000"/>
                  </a:schemeClr>
                </a:solidFill>
                <a:latin typeface="Century Gothic"/>
                <a:sym typeface="Century Gothic"/>
              </a:rPr>
              <a:t> (en píxeles) entre el contenido del </a:t>
            </a:r>
            <a:r>
              <a:rPr lang="es-ES" sz="1600" i="1" dirty="0" err="1">
                <a:solidFill>
                  <a:schemeClr val="tx1">
                    <a:lumMod val="85000"/>
                    <a:lumOff val="15000"/>
                  </a:schemeClr>
                </a:solidFill>
                <a:latin typeface="Century Gothic"/>
                <a:sym typeface="Century Gothic"/>
              </a:rPr>
              <a:t>frame</a:t>
            </a:r>
            <a:r>
              <a:rPr lang="es-ES" sz="1600" dirty="0">
                <a:solidFill>
                  <a:schemeClr val="tx1">
                    <a:lumMod val="85000"/>
                    <a:lumOff val="15000"/>
                  </a:schemeClr>
                </a:solidFill>
                <a:latin typeface="Century Gothic"/>
                <a:sym typeface="Century Gothic"/>
              </a:rPr>
              <a:t> y sus márgenes </a:t>
            </a:r>
            <a:r>
              <a:rPr lang="es-ES" sz="1600" b="1" dirty="0">
                <a:solidFill>
                  <a:schemeClr val="accent6"/>
                </a:solidFill>
                <a:latin typeface="Century Gothic"/>
                <a:sym typeface="Century Gothic"/>
              </a:rPr>
              <a:t>izquierdo y derecho</a:t>
            </a:r>
            <a:r>
              <a:rPr lang="es-ES" sz="1600" dirty="0">
                <a:solidFill>
                  <a:schemeClr val="tx1">
                    <a:lumMod val="85000"/>
                    <a:lumOff val="15000"/>
                  </a:schemeClr>
                </a:solidFill>
                <a:latin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marginheight</a:t>
            </a:r>
            <a:r>
              <a:rPr lang="es-ES" sz="1600" dirty="0">
                <a:solidFill>
                  <a:schemeClr val="tx1">
                    <a:lumMod val="85000"/>
                    <a:lumOff val="15000"/>
                  </a:schemeClr>
                </a:solidFill>
                <a:latin typeface="Century Gothic"/>
                <a:sym typeface="Century Gothic"/>
              </a:rPr>
              <a:t>: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espacio</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píxeles) entre el contenido del </a:t>
            </a:r>
            <a:r>
              <a:rPr kumimoji="0" lang="es-ES" sz="1600" b="0" i="1" u="none" strike="noStrike" kern="0" cap="none" spc="0" normalizeH="0" baseline="0" noProof="0" dirty="0" err="1">
                <a:ln>
                  <a:noFill/>
                </a:ln>
                <a:solidFill>
                  <a:srgbClr val="000000">
                    <a:lumMod val="85000"/>
                    <a:lumOff val="15000"/>
                  </a:srgbClr>
                </a:solidFill>
                <a:effectLst/>
                <a:uLnTx/>
                <a:uFillTx/>
                <a:latin typeface="Century Gothic"/>
                <a:cs typeface="Arial"/>
                <a:sym typeface="Century Gothic"/>
              </a:rPr>
              <a:t>frame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y sus márgenes </a:t>
            </a:r>
            <a:r>
              <a:rPr kumimoji="0" lang="es-ES" sz="1600" b="1" i="0" u="none" strike="noStrike" kern="0" cap="none" spc="0" normalizeH="0" baseline="0" noProof="0" dirty="0">
                <a:ln>
                  <a:noFill/>
                </a:ln>
                <a:solidFill>
                  <a:schemeClr val="accent6"/>
                </a:solidFill>
                <a:effectLst/>
                <a:uLnTx/>
                <a:uFillTx/>
                <a:latin typeface="Century Gothic"/>
                <a:cs typeface="Arial"/>
                <a:sym typeface="Century Gothic"/>
              </a:rPr>
              <a:t>superior e inferior</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endParaRPr lang="es-ES" sz="1600" dirty="0">
              <a:solidFill>
                <a:schemeClr val="tx1">
                  <a:lumMod val="85000"/>
                  <a:lumOff val="15000"/>
                </a:schemeClr>
              </a:solidFill>
              <a:latin typeface="Century Gothic"/>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scrolling</a:t>
            </a:r>
            <a:r>
              <a:rPr lang="es-ES" sz="1600" dirty="0">
                <a:solidFill>
                  <a:schemeClr val="tx1">
                    <a:lumMod val="85000"/>
                    <a:lumOff val="15000"/>
                  </a:schemeClr>
                </a:solidFill>
                <a:latin typeface="Century Gothic"/>
                <a:sym typeface="Century Gothic"/>
              </a:rPr>
              <a:t>: </a:t>
            </a:r>
            <a:r>
              <a:rPr lang="es-ES" sz="1600" b="1" dirty="0">
                <a:solidFill>
                  <a:schemeClr val="accent6"/>
                </a:solidFill>
                <a:latin typeface="Century Gothic"/>
                <a:sym typeface="Century Gothic"/>
              </a:rPr>
              <a:t>yes</a:t>
            </a:r>
            <a:r>
              <a:rPr lang="es-ES" sz="1600" dirty="0">
                <a:solidFill>
                  <a:schemeClr val="tx1">
                    <a:lumMod val="85000"/>
                    <a:lumOff val="15000"/>
                  </a:schemeClr>
                </a:solidFill>
                <a:latin typeface="Century Gothic"/>
                <a:sym typeface="Century Gothic"/>
              </a:rPr>
              <a:t> (</a:t>
            </a:r>
            <a:r>
              <a:rPr lang="es-ES" sz="1600" b="1" dirty="0" err="1">
                <a:solidFill>
                  <a:schemeClr val="accent6"/>
                </a:solidFill>
                <a:latin typeface="Century Gothic"/>
                <a:sym typeface="Century Gothic"/>
              </a:rPr>
              <a:t>scroll</a:t>
            </a:r>
            <a:r>
              <a:rPr lang="es-ES" sz="1600" b="1" dirty="0">
                <a:solidFill>
                  <a:schemeClr val="accent6"/>
                </a:solidFill>
                <a:latin typeface="Century Gothic"/>
                <a:sym typeface="Century Gothic"/>
              </a:rPr>
              <a:t> habilitado</a:t>
            </a:r>
            <a:r>
              <a:rPr lang="es-ES" sz="1600" dirty="0">
                <a:solidFill>
                  <a:schemeClr val="tx1">
                    <a:lumMod val="85000"/>
                    <a:lumOff val="15000"/>
                  </a:schemeClr>
                </a:solidFill>
                <a:latin typeface="Century Gothic"/>
                <a:sym typeface="Century Gothic"/>
              </a:rPr>
              <a:t>) o </a:t>
            </a:r>
            <a:r>
              <a:rPr lang="es-ES" sz="1600" b="1" dirty="0">
                <a:solidFill>
                  <a:schemeClr val="accent6"/>
                </a:solidFill>
                <a:latin typeface="Century Gothic"/>
                <a:sym typeface="Century Gothic"/>
              </a:rPr>
              <a:t>no</a:t>
            </a:r>
            <a:r>
              <a:rPr lang="es-ES" sz="1600" dirty="0">
                <a:solidFill>
                  <a:schemeClr val="tx1">
                    <a:lumMod val="85000"/>
                    <a:lumOff val="15000"/>
                  </a:schemeClr>
                </a:solidFill>
                <a:latin typeface="Century Gothic"/>
                <a:sym typeface="Century Gothic"/>
              </a:rPr>
              <a:t> (</a:t>
            </a:r>
            <a:r>
              <a:rPr lang="es-ES" sz="1600" b="1" dirty="0" err="1">
                <a:solidFill>
                  <a:schemeClr val="accent6"/>
                </a:solidFill>
                <a:latin typeface="Century Gothic"/>
                <a:sym typeface="Century Gothic"/>
              </a:rPr>
              <a:t>scroll</a:t>
            </a:r>
            <a:r>
              <a:rPr lang="es-ES" sz="1600" b="1" dirty="0">
                <a:solidFill>
                  <a:schemeClr val="accent6"/>
                </a:solidFill>
                <a:latin typeface="Century Gothic"/>
                <a:sym typeface="Century Gothic"/>
              </a:rPr>
              <a:t> deshabilitado</a:t>
            </a:r>
            <a:r>
              <a:rPr lang="es-ES" sz="1600" dirty="0">
                <a:solidFill>
                  <a:schemeClr val="tx1">
                    <a:lumMod val="85000"/>
                    <a:lumOff val="15000"/>
                  </a:schemeClr>
                </a:solidFill>
                <a:latin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err="1">
                <a:solidFill>
                  <a:srgbClr val="00B0F0"/>
                </a:solidFill>
                <a:latin typeface="Century Gothic"/>
                <a:sym typeface="Century Gothic"/>
              </a:rPr>
              <a:t>noresize</a:t>
            </a:r>
            <a:r>
              <a:rPr lang="es-ES" sz="1600" dirty="0">
                <a:solidFill>
                  <a:schemeClr val="tx1">
                    <a:lumMod val="85000"/>
                    <a:lumOff val="15000"/>
                  </a:schemeClr>
                </a:solidFill>
                <a:latin typeface="Century Gothic"/>
                <a:sym typeface="Century Gothic"/>
              </a:rPr>
              <a:t>: </a:t>
            </a:r>
            <a:r>
              <a:rPr lang="es-ES" sz="1600" b="1" dirty="0">
                <a:solidFill>
                  <a:schemeClr val="accent6"/>
                </a:solidFill>
                <a:latin typeface="Century Gothic"/>
                <a:sym typeface="Century Gothic"/>
              </a:rPr>
              <a:t>sin valor</a:t>
            </a:r>
            <a:r>
              <a:rPr lang="es-ES" sz="1600" dirty="0">
                <a:solidFill>
                  <a:schemeClr val="tx1">
                    <a:lumMod val="85000"/>
                    <a:lumOff val="15000"/>
                  </a:schemeClr>
                </a:solidFill>
                <a:latin typeface="Century Gothic"/>
                <a:sym typeface="Century Gothic"/>
              </a:rPr>
              <a:t>. Si se añade se indica que el </a:t>
            </a:r>
            <a:r>
              <a:rPr lang="es-ES" sz="1600" i="1" dirty="0" err="1">
                <a:solidFill>
                  <a:schemeClr val="tx1">
                    <a:lumMod val="85000"/>
                    <a:lumOff val="15000"/>
                  </a:schemeClr>
                </a:solidFill>
                <a:latin typeface="Century Gothic"/>
                <a:sym typeface="Century Gothic"/>
              </a:rPr>
              <a:t>frame</a:t>
            </a:r>
            <a:r>
              <a:rPr lang="es-ES" sz="1600" dirty="0">
                <a:solidFill>
                  <a:schemeClr val="tx1">
                    <a:lumMod val="85000"/>
                    <a:lumOff val="15000"/>
                  </a:schemeClr>
                </a:solidFill>
                <a:latin typeface="Century Gothic"/>
                <a:sym typeface="Century Gothic"/>
              </a:rPr>
              <a:t> </a:t>
            </a:r>
            <a:r>
              <a:rPr lang="es-ES" sz="1600" b="1" dirty="0">
                <a:solidFill>
                  <a:schemeClr val="accent6"/>
                </a:solidFill>
                <a:latin typeface="Century Gothic"/>
                <a:sym typeface="Century Gothic"/>
              </a:rPr>
              <a:t>no puede redimensionarse por el usuario </a:t>
            </a:r>
            <a:r>
              <a:rPr lang="es-ES" sz="1600" dirty="0">
                <a:solidFill>
                  <a:schemeClr val="tx1">
                    <a:lumMod val="85000"/>
                    <a:lumOff val="15000"/>
                  </a:schemeClr>
                </a:solidFill>
                <a:latin typeface="Century Gothic"/>
                <a:sym typeface="Century Gothic"/>
              </a:rPr>
              <a:t>(haciendo clic y arrastrando el borde).</a:t>
            </a:r>
          </a:p>
        </p:txBody>
      </p:sp>
      <p:sp>
        <p:nvSpPr>
          <p:cNvPr id="2" name="Google Shape;639;p7">
            <a:extLst>
              <a:ext uri="{FF2B5EF4-FFF2-40B4-BE49-F238E27FC236}">
                <a16:creationId xmlns:a16="http://schemas.microsoft.com/office/drawing/2014/main" id="{BCBD2D1E-CB97-6062-F794-BBE11DBC7AFA}"/>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Atributos de &lt;</a:t>
            </a:r>
            <a:r>
              <a:rPr lang="es-ES" sz="1600" dirty="0" err="1"/>
              <a:t>frame</a:t>
            </a:r>
            <a:r>
              <a:rPr lang="es-ES" sz="1600" dirty="0"/>
              <a:t>&gt;</a:t>
            </a:r>
            <a:endParaRPr dirty="0"/>
          </a:p>
        </p:txBody>
      </p:sp>
    </p:spTree>
    <p:extLst>
      <p:ext uri="{BB962C8B-B14F-4D97-AF65-F5344CB8AC3E}">
        <p14:creationId xmlns:p14="http://schemas.microsoft.com/office/powerpoint/2010/main" val="7195305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1493520"/>
            <a:ext cx="8946541" cy="47548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Desea crear un documento web (“index.html”) con marcos que debe tener las siguientes características:</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Se van a establecer 3 divisiones verticales, cuyas áreas deben albergar, de izquierda a derecha, los siguientes documentos: “doc1.html”, “doc2.html” y “doc3.html”.</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El nombre de cada marco corresponderá con el nombre del documento HTML que alberga (sin extensión).</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El tamaño de las divisiones verticales será (de izquierda a derecha) de: 20%, 50% y 30%.</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Los marcos no podrán redimensionarse por el usuario.</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El uso de la barra </a:t>
            </a:r>
            <a:r>
              <a:rPr lang="es-ES" dirty="0" err="1">
                <a:solidFill>
                  <a:srgbClr val="FFFFFF"/>
                </a:solidFill>
              </a:rPr>
              <a:t>scroll</a:t>
            </a:r>
            <a:r>
              <a:rPr lang="es-ES" dirty="0">
                <a:solidFill>
                  <a:srgbClr val="FFFFFF"/>
                </a:solidFill>
              </a:rPr>
              <a:t> estará deshabilitado únicamente en el </a:t>
            </a:r>
            <a:r>
              <a:rPr lang="es-ES" i="1" dirty="0" err="1">
                <a:solidFill>
                  <a:srgbClr val="FFFFFF"/>
                </a:solidFill>
              </a:rPr>
              <a:t>frame</a:t>
            </a:r>
            <a:r>
              <a:rPr lang="es-ES" dirty="0">
                <a:solidFill>
                  <a:srgbClr val="FFFFFF"/>
                </a:solidFill>
              </a:rPr>
              <a:t> central.</a:t>
            </a:r>
            <a:endParaRPr kumimoji="0" lang="es-ES" sz="2000" b="0" i="0" u="none" strike="noStrike" kern="0" cap="none" spc="0" normalizeH="0" baseline="0" noProof="0" dirty="0">
              <a:ln>
                <a:noFill/>
              </a:ln>
              <a:solidFill>
                <a:srgbClr val="FFFFFF"/>
              </a:solidFill>
              <a:effectLst/>
              <a:uLnTx/>
              <a:uFillTx/>
              <a:latin typeface="Century Gothic"/>
              <a:sym typeface="Century Gothic"/>
            </a:endParaRPr>
          </a:p>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endParaRPr kumimoji="0" lang="es-ES" sz="2000" b="0" i="0" u="none" strike="noStrike" kern="0" cap="none" spc="0" normalizeH="0" baseline="0" noProof="0" dirty="0">
              <a:ln>
                <a:noFill/>
              </a:ln>
              <a:solidFill>
                <a:srgbClr val="FFFFFF"/>
              </a:solidFill>
              <a:effectLst/>
              <a:uLnTx/>
              <a:uFillTx/>
              <a:latin typeface="Century Gothic"/>
              <a:sym typeface="Century Gothic"/>
            </a:endParaRPr>
          </a:p>
        </p:txBody>
      </p:sp>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8560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7</a:t>
            </a:r>
          </a:p>
        </p:txBody>
      </p:sp>
    </p:spTree>
    <p:extLst>
      <p:ext uri="{BB962C8B-B14F-4D97-AF65-F5344CB8AC3E}">
        <p14:creationId xmlns:p14="http://schemas.microsoft.com/office/powerpoint/2010/main" val="379617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9165877" cy="4567767"/>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Si una página web tiene las siguientes palabras clave: fútbol, deporte, campeonato, liga; la sintaxis de la etiqueta &lt;meta&gt; que sería necesaria implementar para incluir esta información es: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354667" y="3090446"/>
            <a:ext cx="8657655" cy="369332"/>
          </a:xfrm>
          <a:prstGeom prst="rect">
            <a:avLst/>
          </a:prstGeom>
          <a:noFill/>
          <a:ln>
            <a:solidFill>
              <a:schemeClr val="accent4"/>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chemeClr val="accent4"/>
                </a:solidFill>
                <a:effectLst/>
                <a:uLnTx/>
                <a:uFillTx/>
                <a:latin typeface="Century Gothic" panose="020B0502020202020204" pitchFamily="34" charset="0"/>
                <a:cs typeface="Arial"/>
                <a:sym typeface="Arial"/>
              </a:rPr>
              <a:t>&lt;meta </a:t>
            </a:r>
            <a:r>
              <a:rPr kumimoji="0" lang="es-ES" sz="1800" b="1" i="0" u="none" strike="noStrike" kern="0" cap="none" spc="0" normalizeH="0" baseline="0" noProof="0" dirty="0" err="1">
                <a:ln>
                  <a:noFill/>
                </a:ln>
                <a:solidFill>
                  <a:schemeClr val="accent4"/>
                </a:solidFill>
                <a:effectLst/>
                <a:uLnTx/>
                <a:uFillTx/>
                <a:latin typeface="Century Gothic" panose="020B0502020202020204" pitchFamily="34" charset="0"/>
                <a:cs typeface="Arial"/>
                <a:sym typeface="Arial"/>
              </a:rPr>
              <a:t>name</a:t>
            </a:r>
            <a:r>
              <a:rPr kumimoji="0" lang="es-ES" sz="1800" b="1" i="0" u="none" strike="noStrike" kern="0" cap="none" spc="0" normalizeH="0" baseline="0" noProof="0" dirty="0">
                <a:ln>
                  <a:noFill/>
                </a:ln>
                <a:solidFill>
                  <a:schemeClr val="accent4"/>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chemeClr val="accent4"/>
                </a:solidFill>
                <a:effectLst/>
                <a:uLnTx/>
                <a:uFillTx/>
                <a:latin typeface="Century Gothic" panose="020B0502020202020204" pitchFamily="34" charset="0"/>
                <a:cs typeface="Arial"/>
                <a:sym typeface="Arial"/>
              </a:rPr>
              <a:t>keywords</a:t>
            </a:r>
            <a:r>
              <a:rPr kumimoji="0" lang="es-ES" sz="1800" b="1" i="0" u="none" strike="noStrike" kern="0" cap="none" spc="0" normalizeH="0" baseline="0" noProof="0" dirty="0">
                <a:ln>
                  <a:noFill/>
                </a:ln>
                <a:solidFill>
                  <a:schemeClr val="accent4"/>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chemeClr val="accent4"/>
                </a:solidFill>
                <a:effectLst/>
                <a:uLnTx/>
                <a:uFillTx/>
                <a:latin typeface="Century Gothic" panose="020B0502020202020204" pitchFamily="34" charset="0"/>
                <a:cs typeface="Arial"/>
                <a:sym typeface="Arial"/>
              </a:rPr>
              <a:t>content</a:t>
            </a:r>
            <a:r>
              <a:rPr kumimoji="0" lang="es-ES" sz="1800" b="1" i="0" u="none" strike="noStrike" kern="0" cap="none" spc="0" normalizeH="0" baseline="0" noProof="0" dirty="0">
                <a:ln>
                  <a:noFill/>
                </a:ln>
                <a:solidFill>
                  <a:schemeClr val="accent4"/>
                </a:solidFill>
                <a:effectLst/>
                <a:uLnTx/>
                <a:uFillTx/>
                <a:latin typeface="Century Gothic" panose="020B0502020202020204" pitchFamily="34" charset="0"/>
                <a:cs typeface="Arial"/>
                <a:sym typeface="Arial"/>
              </a:rPr>
              <a:t>=“fútbol, deporte, campeonato, liga”/&gt;</a:t>
            </a:r>
          </a:p>
        </p:txBody>
      </p:sp>
    </p:spTree>
    <p:extLst>
      <p:ext uri="{BB962C8B-B14F-4D97-AF65-F5344CB8AC3E}">
        <p14:creationId xmlns:p14="http://schemas.microsoft.com/office/powerpoint/2010/main" val="1454045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1493520"/>
            <a:ext cx="8946541" cy="47548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Escriba el código HTML del documento teniendo en cuenta las siguientes consideraciones:</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Todos los elementos HTML se encuentran ubicados en el mismo directorio.</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En el</a:t>
            </a:r>
            <a:r>
              <a:rPr lang="es-ES" dirty="0">
                <a:solidFill>
                  <a:srgbClr val="FFFFFF"/>
                </a:solidFill>
              </a:rPr>
              <a:t> caso de que el navegador no soporte los </a:t>
            </a:r>
            <a:r>
              <a:rPr lang="es-ES" i="1" dirty="0" err="1">
                <a:solidFill>
                  <a:srgbClr val="FFFFFF"/>
                </a:solidFill>
              </a:rPr>
              <a:t>frames</a:t>
            </a:r>
            <a:r>
              <a:rPr lang="es-ES" dirty="0">
                <a:solidFill>
                  <a:srgbClr val="FFFFFF"/>
                </a:solidFill>
              </a:rPr>
              <a:t>, deberá visualizarse un párrafo con el siguiente texto: Su navegador no soporta marcos: “Revise su configuración o pruebe con otro navegador”.</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El título del documento será: “Ejemplo de documento con tres marcos verticales”.</a:t>
            </a:r>
          </a:p>
          <a:p>
            <a:pPr marL="627063"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El documento debe ser compatible con los caracteres propios de Europa Occidental.</a:t>
            </a:r>
            <a:endParaRPr kumimoji="0" lang="es-ES" sz="2000" b="0" i="0" u="none" strike="noStrike" kern="0" cap="none" spc="0" normalizeH="0" baseline="0" noProof="0" dirty="0">
              <a:ln>
                <a:noFill/>
              </a:ln>
              <a:solidFill>
                <a:srgbClr val="FFFFFF"/>
              </a:solidFill>
              <a:effectLst/>
              <a:uLnTx/>
              <a:uFillTx/>
              <a:latin typeface="Century Gothic"/>
              <a:sym typeface="Century Gothic"/>
            </a:endParaRPr>
          </a:p>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endParaRPr kumimoji="0" lang="es-ES" sz="2000" b="0" i="0" u="none" strike="noStrike" kern="0" cap="none" spc="0" normalizeH="0" baseline="0" noProof="0" dirty="0">
              <a:ln>
                <a:noFill/>
              </a:ln>
              <a:solidFill>
                <a:srgbClr val="FFFFFF"/>
              </a:solidFill>
              <a:effectLst/>
              <a:uLnTx/>
              <a:uFillTx/>
              <a:latin typeface="Century Gothic"/>
              <a:sym typeface="Century Gothic"/>
            </a:endParaRPr>
          </a:p>
        </p:txBody>
      </p:sp>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8560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7</a:t>
            </a:r>
          </a:p>
        </p:txBody>
      </p:sp>
    </p:spTree>
    <p:extLst>
      <p:ext uri="{BB962C8B-B14F-4D97-AF65-F5344CB8AC3E}">
        <p14:creationId xmlns:p14="http://schemas.microsoft.com/office/powerpoint/2010/main" val="60431944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1337733"/>
            <a:ext cx="10596743" cy="5224538"/>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C52C190-ED74-865B-0F1F-03C7991E7AE7}"/>
              </a:ext>
            </a:extLst>
          </p:cNvPr>
          <p:cNvSpPr txBox="1"/>
          <p:nvPr/>
        </p:nvSpPr>
        <p:spPr>
          <a:xfrm>
            <a:off x="1093960" y="1992320"/>
            <a:ext cx="10096779" cy="4278094"/>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&gt;Ejemplo de documento con tres marcos verticales&lt;/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frameset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cols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="20%, 50%, 30%"&gt;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frame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="doc1"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src</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="doc1.html"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noresize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frame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frame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="doc2"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src</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="doc2.html"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noresize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scrolling</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="no"&gt;&lt;/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frame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frame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="doc3"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src</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="doc3.html"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noresize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frame</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frameset</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noframes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&lt;p&gt;Su navegador no soporta marcos: “Revise su configuración o pruebe con otro navegador.&lt;/p&gt;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noframes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295116428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1524000"/>
            <a:ext cx="10596743" cy="47413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6" name="Imagen 5">
            <a:extLst>
              <a:ext uri="{FF2B5EF4-FFF2-40B4-BE49-F238E27FC236}">
                <a16:creationId xmlns:a16="http://schemas.microsoft.com/office/drawing/2014/main" id="{D0917179-5027-003E-ADFF-7E54199A478E}"/>
              </a:ext>
            </a:extLst>
          </p:cNvPr>
          <p:cNvPicPr>
            <a:picLocks noChangeAspect="1"/>
          </p:cNvPicPr>
          <p:nvPr/>
        </p:nvPicPr>
        <p:blipFill rotWithShape="1">
          <a:blip r:embed="rId2"/>
          <a:srcRect b="55558"/>
          <a:stretch/>
        </p:blipFill>
        <p:spPr>
          <a:xfrm>
            <a:off x="1066800" y="2503213"/>
            <a:ext cx="10123939" cy="25295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25595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pPr lvl="0"/>
            <a:r>
              <a:rPr lang="es-ES" dirty="0"/>
              <a:t>10.4. Enlaces entre contenidos de marcos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063415"/>
            <a:ext cx="8825658" cy="3285195"/>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600" dirty="0">
                <a:solidFill>
                  <a:schemeClr val="tx1">
                    <a:lumMod val="85000"/>
                    <a:lumOff val="15000"/>
                  </a:schemeClr>
                </a:solidFill>
                <a:latin typeface="Century Gothic"/>
                <a:sym typeface="Century Gothic"/>
              </a:rPr>
              <a:t>Los </a:t>
            </a:r>
            <a:r>
              <a:rPr lang="es-ES" sz="1600" b="1" dirty="0">
                <a:solidFill>
                  <a:schemeClr val="accent1"/>
                </a:solidFill>
                <a:latin typeface="Century Gothic"/>
                <a:sym typeface="Century Gothic"/>
              </a:rPr>
              <a:t>marcos</a:t>
            </a:r>
            <a:r>
              <a:rPr lang="es-ES" sz="1600" dirty="0">
                <a:solidFill>
                  <a:schemeClr val="tx1">
                    <a:lumMod val="85000"/>
                    <a:lumOff val="15000"/>
                  </a:schemeClr>
                </a:solidFill>
                <a:latin typeface="Century Gothic"/>
                <a:sym typeface="Century Gothic"/>
              </a:rPr>
              <a:t> permiten </a:t>
            </a:r>
            <a:r>
              <a:rPr lang="es-ES" sz="1600" b="1" dirty="0">
                <a:solidFill>
                  <a:schemeClr val="accent4"/>
                </a:solidFill>
                <a:latin typeface="Century Gothic"/>
                <a:sym typeface="Century Gothic"/>
              </a:rPr>
              <a:t>modificar el contenido </a:t>
            </a:r>
            <a:r>
              <a:rPr lang="es-ES" sz="1600" b="1" dirty="0">
                <a:solidFill>
                  <a:schemeClr val="accent5"/>
                </a:solidFill>
                <a:latin typeface="Century Gothic"/>
                <a:sym typeface="Century Gothic"/>
              </a:rPr>
              <a:t>de uno de los marcos </a:t>
            </a:r>
            <a:r>
              <a:rPr lang="es-ES" sz="1600" b="1" dirty="0">
                <a:solidFill>
                  <a:schemeClr val="accent6"/>
                </a:solidFill>
                <a:latin typeface="Century Gothic"/>
                <a:sym typeface="Century Gothic"/>
              </a:rPr>
              <a:t>a partir</a:t>
            </a:r>
            <a:r>
              <a:rPr lang="es-ES" sz="1600" dirty="0">
                <a:solidFill>
                  <a:schemeClr val="tx1">
                    <a:lumMod val="85000"/>
                    <a:lumOff val="15000"/>
                  </a:schemeClr>
                </a:solidFill>
                <a:latin typeface="Century Gothic"/>
                <a:sym typeface="Century Gothic"/>
              </a:rPr>
              <a:t> de las </a:t>
            </a:r>
            <a:r>
              <a:rPr lang="es-ES" sz="1600" b="1" dirty="0">
                <a:solidFill>
                  <a:schemeClr val="accent5"/>
                </a:solidFill>
                <a:latin typeface="Century Gothic"/>
                <a:sym typeface="Century Gothic"/>
              </a:rPr>
              <a:t>acciones ejecutadas en otro diferente</a:t>
            </a:r>
            <a:r>
              <a:rPr lang="es-ES" sz="1600" dirty="0">
                <a:solidFill>
                  <a:schemeClr val="tx1">
                    <a:lumMod val="85000"/>
                    <a:lumOff val="15000"/>
                  </a:schemeClr>
                </a:solidFill>
                <a:latin typeface="Century Gothic"/>
                <a:sym typeface="Century Gothic"/>
              </a:rPr>
              <a:t>.</a:t>
            </a:r>
          </a:p>
          <a:p>
            <a:pPr marL="358775" marR="0" lvl="0" algn="l" defTabSz="914400" rtl="0" eaLnBrk="1" fontAlgn="auto" latinLnBrk="0" hangingPunct="1">
              <a:lnSpc>
                <a:spcPct val="100000"/>
              </a:lnSpc>
              <a:spcBef>
                <a:spcPts val="1000"/>
              </a:spcBef>
              <a:spcAft>
                <a:spcPts val="0"/>
              </a:spcAft>
              <a:buClr>
                <a:srgbClr val="B31166"/>
              </a:buClr>
              <a:buSzPts val="1440"/>
              <a:tabLst/>
              <a:defRPr/>
            </a:pP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Ej.: al seleccionar un determinado enlace contenido en un </a:t>
            </a:r>
            <a:r>
              <a:rPr kumimoji="0" lang="es-ES" sz="1600" i="1" u="none" strike="noStrike" kern="0" cap="none" spc="0" normalizeH="0" baseline="0" noProof="0" dirty="0" err="1">
                <a:ln>
                  <a:noFill/>
                </a:ln>
                <a:solidFill>
                  <a:schemeClr val="tx1">
                    <a:lumMod val="85000"/>
                    <a:lumOff val="15000"/>
                  </a:schemeClr>
                </a:solidFill>
                <a:effectLst/>
                <a:uLnTx/>
                <a:uFillTx/>
                <a:latin typeface="Century Gothic"/>
                <a:cs typeface="Arial"/>
                <a:sym typeface="Century Gothic"/>
              </a:rPr>
              <a:t>frame</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el contenido que hay en otro cambia (se carga un contenido HTML distinto al que inicialmente había).</a:t>
            </a:r>
          </a:p>
          <a:p>
            <a:pPr marL="342900" indent="-342900">
              <a:spcBef>
                <a:spcPts val="1000"/>
              </a:spcBef>
              <a:buClr>
                <a:srgbClr val="B31166"/>
              </a:buClr>
              <a:buSzPts val="1440"/>
              <a:buFont typeface="Noto Sans Symbols"/>
              <a:buChar char="►"/>
              <a:defRPr/>
            </a:pPr>
            <a:r>
              <a:rPr lang="es-ES" sz="1600" dirty="0">
                <a:solidFill>
                  <a:schemeClr val="tx1">
                    <a:lumMod val="85000"/>
                    <a:lumOff val="15000"/>
                  </a:schemeClr>
                </a:solidFill>
                <a:latin typeface="Century Gothic"/>
                <a:sym typeface="Century Gothic"/>
              </a:rPr>
              <a:t>Para ello, es necesario añadir </a:t>
            </a:r>
            <a:r>
              <a:rPr lang="es-ES" sz="1600" b="1" dirty="0">
                <a:solidFill>
                  <a:schemeClr val="accent4"/>
                </a:solidFill>
                <a:latin typeface="Century Gothic"/>
                <a:sym typeface="Century Gothic"/>
              </a:rPr>
              <a:t>en</a:t>
            </a:r>
            <a:r>
              <a:rPr lang="es-ES" sz="1600" dirty="0">
                <a:solidFill>
                  <a:schemeClr val="tx1">
                    <a:lumMod val="85000"/>
                    <a:lumOff val="15000"/>
                  </a:schemeClr>
                </a:solidFill>
                <a:latin typeface="Century Gothic"/>
                <a:sym typeface="Century Gothic"/>
              </a:rPr>
              <a:t> el atributo </a:t>
            </a:r>
            <a:r>
              <a:rPr lang="es-ES" sz="1600" b="1" dirty="0">
                <a:solidFill>
                  <a:srgbClr val="00B0F0"/>
                </a:solidFill>
                <a:latin typeface="Century Gothic"/>
                <a:sym typeface="Century Gothic"/>
              </a:rPr>
              <a:t>target</a:t>
            </a:r>
            <a:r>
              <a:rPr lang="es-ES" sz="1600" dirty="0">
                <a:solidFill>
                  <a:schemeClr val="tx1">
                    <a:lumMod val="85000"/>
                    <a:lumOff val="15000"/>
                  </a:schemeClr>
                </a:solidFill>
                <a:latin typeface="Century Gothic"/>
                <a:sym typeface="Century Gothic"/>
              </a:rPr>
              <a:t> del enlace, el </a:t>
            </a:r>
            <a:r>
              <a:rPr lang="es-ES" sz="1600" b="1" dirty="0">
                <a:solidFill>
                  <a:schemeClr val="accent4"/>
                </a:solidFill>
                <a:latin typeface="Century Gothic"/>
                <a:sym typeface="Century Gothic"/>
              </a:rPr>
              <a:t>nombre del marco </a:t>
            </a:r>
            <a:r>
              <a:rPr lang="es-ES" sz="1600" dirty="0">
                <a:solidFill>
                  <a:schemeClr val="tx1">
                    <a:lumMod val="85000"/>
                    <a:lumOff val="15000"/>
                  </a:schemeClr>
                </a:solidFill>
                <a:latin typeface="Century Gothic"/>
                <a:sym typeface="Century Gothic"/>
              </a:rPr>
              <a:t>en el que se cargará el documento al que direcciona dicho vínculo.</a:t>
            </a:r>
          </a:p>
        </p:txBody>
      </p:sp>
      <p:sp>
        <p:nvSpPr>
          <p:cNvPr id="2" name="Google Shape;639;p7">
            <a:extLst>
              <a:ext uri="{FF2B5EF4-FFF2-40B4-BE49-F238E27FC236}">
                <a16:creationId xmlns:a16="http://schemas.microsoft.com/office/drawing/2014/main" id="{BCBD2D1E-CB97-6062-F794-BBE11DBC7AFA}"/>
              </a:ext>
            </a:extLst>
          </p:cNvPr>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Atributos de &lt;</a:t>
            </a:r>
            <a:r>
              <a:rPr lang="es-ES" sz="1600" dirty="0" err="1"/>
              <a:t>frame</a:t>
            </a:r>
            <a:r>
              <a:rPr lang="es-ES" sz="1600" dirty="0"/>
              <a:t>&gt;</a:t>
            </a:r>
            <a:endParaRPr dirty="0"/>
          </a:p>
        </p:txBody>
      </p:sp>
    </p:spTree>
    <p:extLst>
      <p:ext uri="{BB962C8B-B14F-4D97-AF65-F5344CB8AC3E}">
        <p14:creationId xmlns:p14="http://schemas.microsoft.com/office/powerpoint/2010/main" val="280296956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608667"/>
            <a:ext cx="10426217" cy="4825999"/>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el código de un enlace que apunta a “doc4.html” e indica que, al pulsarlo, dicho documento se cargará en un marco cuyo atributo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a:ea typeface="Century Gothic"/>
                <a:cs typeface="Century Gothic"/>
                <a:sym typeface="Century Gothic"/>
              </a:rPr>
              <a:t>name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es doc2:</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8516D311-D35C-4979-8113-8B4014BFDF29}"/>
              </a:ext>
            </a:extLst>
          </p:cNvPr>
          <p:cNvSpPr txBox="1"/>
          <p:nvPr/>
        </p:nvSpPr>
        <p:spPr>
          <a:xfrm>
            <a:off x="1676938" y="3128200"/>
            <a:ext cx="9415179" cy="3139321"/>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&lt;!DOCTYPE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&gt;Documento 2 HTML&lt;/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&lt;meta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&lt;p&gt;Documento 2&lt;/p&gt;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 </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href</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="doc4.html" target="doc2"&gt;Cargar página&lt;/a&gt;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	</a:t>
            </a:r>
          </a:p>
        </p:txBody>
      </p:sp>
    </p:spTree>
    <p:extLst>
      <p:ext uri="{BB962C8B-B14F-4D97-AF65-F5344CB8AC3E}">
        <p14:creationId xmlns:p14="http://schemas.microsoft.com/office/powerpoint/2010/main" val="29592565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608667"/>
            <a:ext cx="10426217" cy="4825999"/>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6" name="Imagen 5">
            <a:extLst>
              <a:ext uri="{FF2B5EF4-FFF2-40B4-BE49-F238E27FC236}">
                <a16:creationId xmlns:a16="http://schemas.microsoft.com/office/drawing/2014/main" id="{54C07AE2-5168-493E-B89D-E875AB27585C}"/>
              </a:ext>
            </a:extLst>
          </p:cNvPr>
          <p:cNvPicPr>
            <a:picLocks noChangeAspect="1"/>
          </p:cNvPicPr>
          <p:nvPr/>
        </p:nvPicPr>
        <p:blipFill rotWithShape="1">
          <a:blip r:embed="rId2"/>
          <a:srcRect r="44561" b="66305"/>
          <a:stretch/>
        </p:blipFill>
        <p:spPr>
          <a:xfrm>
            <a:off x="2716427" y="2096986"/>
            <a:ext cx="6759146" cy="1825826"/>
          </a:xfrm>
          <a:prstGeom prst="rect">
            <a:avLst/>
          </a:prstGeom>
          <a:ln>
            <a:solidFill>
              <a:schemeClr val="tx1">
                <a:lumMod val="85000"/>
                <a:lumOff val="15000"/>
              </a:schemeClr>
            </a:solidFill>
          </a:ln>
        </p:spPr>
      </p:pic>
      <p:pic>
        <p:nvPicPr>
          <p:cNvPr id="8" name="Imagen 7">
            <a:extLst>
              <a:ext uri="{FF2B5EF4-FFF2-40B4-BE49-F238E27FC236}">
                <a16:creationId xmlns:a16="http://schemas.microsoft.com/office/drawing/2014/main" id="{F8D11B9D-A98D-49F5-823B-D25FC6ACAD40}"/>
              </a:ext>
            </a:extLst>
          </p:cNvPr>
          <p:cNvPicPr>
            <a:picLocks noChangeAspect="1"/>
          </p:cNvPicPr>
          <p:nvPr/>
        </p:nvPicPr>
        <p:blipFill rotWithShape="1">
          <a:blip r:embed="rId3"/>
          <a:srcRect r="44561" b="61060"/>
          <a:stretch/>
        </p:blipFill>
        <p:spPr>
          <a:xfrm>
            <a:off x="2716427" y="4021666"/>
            <a:ext cx="6759146" cy="2110031"/>
          </a:xfrm>
          <a:prstGeom prst="rect">
            <a:avLst/>
          </a:prstGeom>
          <a:ln>
            <a:solidFill>
              <a:schemeClr val="tx1">
                <a:lumMod val="95000"/>
                <a:lumOff val="5000"/>
              </a:schemeClr>
            </a:solidFill>
          </a:ln>
        </p:spPr>
      </p:pic>
    </p:spTree>
    <p:extLst>
      <p:ext uri="{BB962C8B-B14F-4D97-AF65-F5344CB8AC3E}">
        <p14:creationId xmlns:p14="http://schemas.microsoft.com/office/powerpoint/2010/main" val="24870679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30</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Vuelva a fijarse en el caso planteado en la aplicación anterior y cree un enlace en el documento “doc1.html” que direccione a la página de Google (</a:t>
            </a:r>
            <a:r>
              <a:rPr lang="es-ES" dirty="0">
                <a:hlinkClick r:id="rId3"/>
              </a:rPr>
              <a:t>www.google.es</a:t>
            </a:r>
            <a:r>
              <a:rPr lang="es-ES" dirty="0"/>
              <a:t>) que deberá cargarse en el marco central.</a:t>
            </a: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246</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2470752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531341" y="1507524"/>
            <a:ext cx="11219936" cy="5054746"/>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D007FC39-FC85-4ACE-909D-A4848A61FE84}"/>
              </a:ext>
            </a:extLst>
          </p:cNvPr>
          <p:cNvSpPr txBox="1"/>
          <p:nvPr/>
        </p:nvSpPr>
        <p:spPr>
          <a:xfrm>
            <a:off x="1124465" y="2356159"/>
            <a:ext cx="9440562" cy="3139321"/>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&lt;!DOCTYPE 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	&lt;html&gt;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			&lt;title&gt;Documento 1 HTML&lt;/title&gt;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			&lt;meta charset="UTF-8"/&gt;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			&lt;p&gt;Documento 1&lt;/p&gt;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			&lt;a href="http://www.google.es" target="_parent"&gt;Ir a Google en marco central&lt;/a&gt;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		&lt;/body&gt;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Century Gothic" panose="020B0502020202020204" pitchFamily="34" charset="0"/>
                <a:cs typeface="Arial"/>
                <a:sym typeface="Arial"/>
              </a:rPr>
              <a:t>	&lt;/html&gt;</a:t>
            </a:r>
            <a:endParaRPr kumimoji="0" lang="en-US" sz="18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149605152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258326" y="1507067"/>
            <a:ext cx="10004076" cy="5055203"/>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26566906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r>
              <a:rPr lang="es-ES" dirty="0"/>
              <a:t>10.5. Marcos anidados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249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1326847"/>
            <a:ext cx="8825658" cy="3021764"/>
          </a:xfrm>
          <a:prstGeom prst="roundRect">
            <a:avLst>
              <a:gd name="adj" fmla="val 1858"/>
            </a:avLst>
          </a:prstGeom>
          <a:noFill/>
          <a:ln>
            <a:noFill/>
          </a:ln>
        </p:spPr>
        <p:txBody>
          <a:bodyPr spcFirstLastPara="1" wrap="square" lIns="91425" tIns="45700" rIns="91425" bIns="45700" anchor="t" anchorCtr="0">
            <a:noAutofit/>
          </a:bodyPr>
          <a:lstStyle/>
          <a:p>
            <a:pPr marL="342900" indent="-342900">
              <a:spcBef>
                <a:spcPts val="1000"/>
              </a:spcBef>
              <a:buClr>
                <a:srgbClr val="B31166"/>
              </a:buClr>
              <a:buSzPts val="1440"/>
              <a:buFont typeface="Noto Sans Symbols"/>
              <a:buChar char="►"/>
              <a:defRPr/>
            </a:pPr>
            <a:r>
              <a:rPr lang="es-ES" sz="1800" b="1" dirty="0">
                <a:solidFill>
                  <a:srgbClr val="B31166"/>
                </a:solidFill>
                <a:latin typeface="Century Gothic"/>
                <a:sym typeface="Century Gothic"/>
              </a:rPr>
              <a:t>Anidamiento de marcos</a:t>
            </a:r>
            <a:r>
              <a:rPr lang="es-ES" sz="1800" dirty="0">
                <a:latin typeface="Century Gothic"/>
                <a:sym typeface="Century Gothic"/>
              </a:rPr>
              <a:t>: </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indent="-342900">
              <a:spcBef>
                <a:spcPts val="1000"/>
              </a:spcBef>
              <a:buClr>
                <a:srgbClr val="B31166"/>
              </a:buClr>
              <a:buSzPts val="1440"/>
              <a:buFont typeface="Arial" panose="020B0604020202020204" pitchFamily="34" charset="0"/>
              <a:buChar char="•"/>
              <a:defRPr/>
            </a:pPr>
            <a:r>
              <a:rPr lang="es-ES" sz="1800" dirty="0">
                <a:solidFill>
                  <a:schemeClr val="tx1">
                    <a:lumMod val="85000"/>
                    <a:lumOff val="15000"/>
                  </a:schemeClr>
                </a:solidFill>
                <a:latin typeface="Century Gothic"/>
              </a:rPr>
              <a:t>Permite</a:t>
            </a:r>
            <a:r>
              <a:rPr lang="es-ES" sz="1800" b="1" dirty="0">
                <a:solidFill>
                  <a:schemeClr val="accent4"/>
                </a:solidFill>
                <a:latin typeface="Century Gothic"/>
              </a:rPr>
              <a:t> combinar divisiones</a:t>
            </a:r>
            <a:r>
              <a:rPr lang="es-ES" sz="1800" dirty="0">
                <a:solidFill>
                  <a:schemeClr val="tx1">
                    <a:lumMod val="85000"/>
                    <a:lumOff val="15000"/>
                  </a:schemeClr>
                </a:solidFill>
                <a:latin typeface="Century Gothic"/>
              </a:rPr>
              <a:t> </a:t>
            </a:r>
            <a:r>
              <a:rPr lang="es-ES" sz="1800" b="1" dirty="0">
                <a:solidFill>
                  <a:schemeClr val="accent5"/>
                </a:solidFill>
                <a:latin typeface="Century Gothic"/>
              </a:rPr>
              <a:t>horizontales y verticale</a:t>
            </a:r>
            <a:r>
              <a:rPr lang="es-ES" sz="1800" dirty="0">
                <a:solidFill>
                  <a:schemeClr val="tx1">
                    <a:lumMod val="85000"/>
                    <a:lumOff val="15000"/>
                  </a:schemeClr>
                </a:solidFill>
                <a:latin typeface="Century Gothic"/>
              </a:rPr>
              <a:t>s de estos.</a:t>
            </a:r>
          </a:p>
          <a:p>
            <a:pPr marL="711200" indent="-342900">
              <a:spcBef>
                <a:spcPts val="1000"/>
              </a:spcBef>
              <a:buClr>
                <a:srgbClr val="B31166"/>
              </a:buClr>
              <a:buSzPts val="1440"/>
              <a:buFont typeface="Arial" panose="020B0604020202020204" pitchFamily="34" charset="0"/>
              <a:buChar char="•"/>
              <a:defRPr/>
            </a:pPr>
            <a:r>
              <a:rPr lang="es-ES" sz="1800" dirty="0">
                <a:solidFill>
                  <a:schemeClr val="tx1">
                    <a:lumMod val="85000"/>
                    <a:lumOff val="15000"/>
                  </a:schemeClr>
                </a:solidFill>
                <a:latin typeface="Century Gothic"/>
              </a:rPr>
              <a:t>Basta con </a:t>
            </a:r>
            <a:r>
              <a:rPr lang="es-ES" sz="1800" b="1" dirty="0">
                <a:solidFill>
                  <a:schemeClr val="accent4"/>
                </a:solidFill>
                <a:latin typeface="Century Gothic"/>
              </a:rPr>
              <a:t>incluir</a:t>
            </a:r>
            <a:r>
              <a:rPr lang="es-ES" sz="1800" dirty="0">
                <a:solidFill>
                  <a:schemeClr val="tx1">
                    <a:lumMod val="85000"/>
                    <a:lumOff val="15000"/>
                  </a:schemeClr>
                </a:solidFill>
                <a:latin typeface="Century Gothic"/>
              </a:rPr>
              <a:t> el </a:t>
            </a:r>
            <a:r>
              <a:rPr lang="es-ES" sz="1800" b="1" dirty="0">
                <a:solidFill>
                  <a:schemeClr val="accent5"/>
                </a:solidFill>
                <a:latin typeface="Century Gothic"/>
              </a:rPr>
              <a:t>nuevo marco</a:t>
            </a:r>
            <a:r>
              <a:rPr lang="es-ES" sz="1800" dirty="0">
                <a:solidFill>
                  <a:schemeClr val="tx1">
                    <a:lumMod val="85000"/>
                    <a:lumOff val="15000"/>
                  </a:schemeClr>
                </a:solidFill>
                <a:latin typeface="Century Gothic"/>
              </a:rPr>
              <a:t> </a:t>
            </a:r>
            <a:r>
              <a:rPr lang="es-ES" sz="1800" b="1" dirty="0">
                <a:solidFill>
                  <a:schemeClr val="accent6"/>
                </a:solidFill>
                <a:latin typeface="Century Gothic"/>
              </a:rPr>
              <a:t>dentro </a:t>
            </a:r>
            <a:r>
              <a:rPr lang="es-ES" sz="1800" dirty="0">
                <a:solidFill>
                  <a:schemeClr val="tx1">
                    <a:lumMod val="85000"/>
                    <a:lumOff val="15000"/>
                  </a:schemeClr>
                </a:solidFill>
                <a:latin typeface="Century Gothic"/>
              </a:rPr>
              <a:t>de la etiqueta </a:t>
            </a:r>
            <a:r>
              <a:rPr lang="es-ES" sz="1800" b="1" dirty="0">
                <a:solidFill>
                  <a:srgbClr val="00B0F0"/>
                </a:solidFill>
                <a:latin typeface="Century Gothic"/>
              </a:rPr>
              <a:t>&lt;</a:t>
            </a:r>
            <a:r>
              <a:rPr lang="es-ES" sz="1800" b="1" err="1">
                <a:solidFill>
                  <a:srgbClr val="00B0F0"/>
                </a:solidFill>
                <a:latin typeface="Century Gothic"/>
              </a:rPr>
              <a:t>frameset</a:t>
            </a:r>
            <a:r>
              <a:rPr lang="es-ES" sz="1800" b="1" dirty="0">
                <a:solidFill>
                  <a:srgbClr val="00B0F0"/>
                </a:solidFill>
                <a:latin typeface="Century Gothic"/>
              </a:rPr>
              <a:t>&gt;</a:t>
            </a:r>
            <a:r>
              <a:rPr lang="es-ES" sz="1800" dirty="0">
                <a:solidFill>
                  <a:schemeClr val="tx1">
                    <a:lumMod val="85000"/>
                    <a:lumOff val="15000"/>
                  </a:schemeClr>
                </a:solidFill>
                <a:latin typeface="Century Gothic"/>
              </a:rPr>
              <a:t> del </a:t>
            </a:r>
            <a:r>
              <a:rPr lang="es-ES" sz="1800" i="1" err="1">
                <a:solidFill>
                  <a:schemeClr val="tx1">
                    <a:lumMod val="85000"/>
                    <a:lumOff val="15000"/>
                  </a:schemeClr>
                </a:solidFill>
                <a:latin typeface="Century Gothic"/>
              </a:rPr>
              <a:t>frame</a:t>
            </a:r>
            <a:r>
              <a:rPr lang="es-ES" sz="1800" i="1" dirty="0">
                <a:solidFill>
                  <a:schemeClr val="tx1">
                    <a:lumMod val="85000"/>
                    <a:lumOff val="15000"/>
                  </a:schemeClr>
                </a:solidFill>
                <a:latin typeface="Century Gothic"/>
              </a:rPr>
              <a:t> </a:t>
            </a:r>
            <a:r>
              <a:rPr lang="es-ES" sz="1800" dirty="0">
                <a:solidFill>
                  <a:schemeClr val="tx1">
                    <a:lumMod val="85000"/>
                    <a:lumOff val="15000"/>
                  </a:schemeClr>
                </a:solidFill>
                <a:latin typeface="Century Gothic"/>
              </a:rPr>
              <a:t>principal.</a:t>
            </a:r>
          </a:p>
        </p:txBody>
      </p:sp>
    </p:spTree>
    <p:extLst>
      <p:ext uri="{BB962C8B-B14F-4D97-AF65-F5344CB8AC3E}">
        <p14:creationId xmlns:p14="http://schemas.microsoft.com/office/powerpoint/2010/main" val="51873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a:t>
            </a:r>
            <a:endParaRPr dirty="0"/>
          </a:p>
        </p:txBody>
      </p:sp>
      <p:sp>
        <p:nvSpPr>
          <p:cNvPr id="1066" name="Google Shape;1066;p5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Escriba la etiqueta &lt;meta&gt; que se debería implementar si se está realizando una web que trate acerca de la “Electrónica digital y analógica”.</a:t>
            </a:r>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25</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4535793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250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608667"/>
            <a:ext cx="10426217" cy="4825999"/>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indent="-342900">
              <a:spcBef>
                <a:spcPts val="1000"/>
              </a:spcBef>
              <a:buClr>
                <a:srgbClr val="E9943A"/>
              </a:buClr>
              <a:buSzPts val="1440"/>
              <a:buFont typeface="Noto Sans Symbols"/>
              <a:buChar char="►"/>
              <a:defRPr/>
            </a:pPr>
            <a:r>
              <a:rPr kumimoji="0" lang="es-ES" sz="1800" b="0" i="0" u="none" strike="noStrike" kern="0" cap="none" spc="0" normalizeH="0" baseline="0" noProof="0" dirty="0">
                <a:ln>
                  <a:noFill/>
                </a:ln>
                <a:effectLst/>
                <a:uLnTx/>
                <a:uFillTx/>
                <a:latin typeface="Century Gothic"/>
                <a:ea typeface="Century Gothic"/>
                <a:cs typeface="Century Gothic"/>
                <a:sym typeface="Century Gothic"/>
              </a:rPr>
              <a:t>A continuación, se muestra el </a:t>
            </a:r>
            <a:r>
              <a:rPr lang="es-ES" sz="1800" dirty="0">
                <a:latin typeface="Century Gothic"/>
                <a:ea typeface="Century Gothic"/>
                <a:cs typeface="Century Gothic"/>
                <a:sym typeface="Century Gothic"/>
              </a:rPr>
              <a:t>código correspondiente a un documento en el que se han establecido dos divisiones verticales (que ocupan respectivamente el 20% y el 80% del ancho total de la pantalla) y en el que ha anidado un marco dentro del área más pequeña. Este marco establece dos divisiones horizontales, las cuales ocupan, respectivamente, el 30% y el 70% del alto total de dicha área.</a:t>
            </a:r>
            <a:endParaRPr lang="es-ES" sz="1800" b="0" i="0" u="none" strike="noStrike" kern="0" cap="none" spc="0" normalizeH="0" baseline="0" noProof="0" dirty="0">
              <a:ln>
                <a:noFill/>
              </a:ln>
              <a:effectLst/>
              <a:uLnTx/>
              <a:uFillTx/>
              <a:latin typeface="Century Gothic"/>
              <a:ea typeface="Century Gothic"/>
              <a:cs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50581782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251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372810"/>
            <a:ext cx="10426217" cy="5089070"/>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8516D311-D35C-4979-8113-8B4014BFDF29}"/>
              </a:ext>
            </a:extLst>
          </p:cNvPr>
          <p:cNvSpPr txBox="1"/>
          <p:nvPr/>
        </p:nvSpPr>
        <p:spPr>
          <a:xfrm>
            <a:off x="1649724" y="1595128"/>
            <a:ext cx="9415179" cy="4555093"/>
          </a:xfrm>
          <a:prstGeom prst="rect">
            <a:avLst/>
          </a:prstGeom>
          <a:noFill/>
          <a:ln>
            <a:solidFill>
              <a:schemeClr val="accent4"/>
            </a:solidFill>
          </a:ln>
        </p:spPr>
        <p:txBody>
          <a:bodyPr wrap="square" lIns="91440" tIns="45720" rIns="91440" bIns="45720" rtlCol="0" anchor="t">
            <a:spAutoFit/>
          </a:bodyPr>
          <a:lstStyle/>
          <a:p>
            <a:pPr>
              <a:defRPr/>
            </a:pPr>
            <a:r>
              <a:rPr lang="es-ES" sz="1600" dirty="0">
                <a:latin typeface="Century Gothic"/>
              </a:rPr>
              <a:t>&lt;!DOCTYPE </a:t>
            </a:r>
            <a:r>
              <a:rPr lang="es-ES" sz="1600" dirty="0" err="1">
                <a:latin typeface="Century Gothic"/>
              </a:rPr>
              <a:t>html</a:t>
            </a:r>
            <a:r>
              <a:rPr lang="es-ES" sz="1600" dirty="0">
                <a:latin typeface="Century Gothic"/>
              </a:rPr>
              <a:t>&gt;</a:t>
            </a:r>
            <a:endParaRPr lang="en-US" sz="1600" dirty="0">
              <a:solidFill>
                <a:srgbClr val="262626"/>
              </a:solidFill>
              <a:latin typeface="Century Gothic"/>
            </a:endParaRPr>
          </a:p>
          <a:p>
            <a:pPr>
              <a:defRPr/>
            </a:pPr>
            <a:r>
              <a:rPr lang="es-ES" sz="1600" dirty="0">
                <a:latin typeface="Century Gothic"/>
              </a:rPr>
              <a:t>     &lt;</a:t>
            </a:r>
            <a:r>
              <a:rPr lang="es-ES" sz="1600" dirty="0" err="1">
                <a:latin typeface="Century Gothic"/>
              </a:rPr>
              <a:t>html</a:t>
            </a:r>
            <a:r>
              <a:rPr lang="es-ES" sz="1600" dirty="0">
                <a:latin typeface="Century Gothic"/>
              </a:rPr>
              <a:t>&gt;</a:t>
            </a:r>
            <a:endParaRPr lang="en-US" sz="1600" dirty="0">
              <a:solidFill>
                <a:srgbClr val="262626"/>
              </a:solidFill>
              <a:latin typeface="Century Gothic"/>
            </a:endParaRPr>
          </a:p>
          <a:p>
            <a:pPr>
              <a:defRPr/>
            </a:pPr>
            <a:r>
              <a:rPr lang="es-ES" sz="1600" dirty="0">
                <a:latin typeface="Century Gothic"/>
              </a:rPr>
              <a:t>         &lt;head&gt;</a:t>
            </a:r>
            <a:endParaRPr lang="en-US" sz="1600" dirty="0">
              <a:solidFill>
                <a:srgbClr val="262626"/>
              </a:solidFill>
              <a:latin typeface="Century Gothic"/>
            </a:endParaRPr>
          </a:p>
          <a:p>
            <a:pPr>
              <a:defRPr/>
            </a:pPr>
            <a:r>
              <a:rPr lang="es-ES" sz="1600" dirty="0">
                <a:latin typeface="Century Gothic"/>
              </a:rPr>
              <a:t>              &lt;</a:t>
            </a:r>
            <a:r>
              <a:rPr lang="es-ES" sz="1600" dirty="0" err="1">
                <a:latin typeface="Century Gothic"/>
              </a:rPr>
              <a:t>title</a:t>
            </a:r>
            <a:r>
              <a:rPr lang="es-ES" sz="1600" dirty="0">
                <a:latin typeface="Century Gothic"/>
              </a:rPr>
              <a:t>&gt;Ejemplo de documento con tres marcos verticales&lt;/</a:t>
            </a:r>
            <a:r>
              <a:rPr lang="es-ES" sz="1600" dirty="0" err="1">
                <a:latin typeface="Century Gothic"/>
              </a:rPr>
              <a:t>title</a:t>
            </a:r>
            <a:r>
              <a:rPr lang="es-ES" sz="1600" dirty="0">
                <a:latin typeface="Century Gothic"/>
              </a:rPr>
              <a:t>&gt;</a:t>
            </a:r>
            <a:endParaRPr lang="en-US" sz="1600" dirty="0">
              <a:solidFill>
                <a:srgbClr val="262626"/>
              </a:solidFill>
              <a:latin typeface="Century Gothic"/>
            </a:endParaRPr>
          </a:p>
          <a:p>
            <a:pPr>
              <a:defRPr/>
            </a:pPr>
            <a:r>
              <a:rPr lang="es-ES" sz="1600" dirty="0">
                <a:latin typeface="Century Gothic"/>
              </a:rPr>
              <a:t>              &lt;meta </a:t>
            </a:r>
            <a:r>
              <a:rPr lang="es-ES" sz="1600" dirty="0" err="1">
                <a:latin typeface="Century Gothic"/>
              </a:rPr>
              <a:t>charset</a:t>
            </a:r>
            <a:r>
              <a:rPr lang="es-ES" sz="1600" dirty="0">
                <a:latin typeface="Century Gothic"/>
              </a:rPr>
              <a:t>="UTF-8"/&gt;</a:t>
            </a:r>
            <a:endParaRPr lang="en-US" sz="1600" dirty="0">
              <a:solidFill>
                <a:srgbClr val="262626"/>
              </a:solidFill>
              <a:latin typeface="Century Gothic"/>
            </a:endParaRPr>
          </a:p>
          <a:p>
            <a:pPr>
              <a:defRPr/>
            </a:pPr>
            <a:r>
              <a:rPr lang="es-ES" sz="1600" dirty="0">
                <a:latin typeface="Century Gothic"/>
              </a:rPr>
              <a:t>        &lt;/head&gt;</a:t>
            </a:r>
            <a:endParaRPr lang="en-US" sz="1600" dirty="0">
              <a:solidFill>
                <a:srgbClr val="262626"/>
              </a:solidFill>
              <a:latin typeface="Century Gothic"/>
            </a:endParaRPr>
          </a:p>
          <a:p>
            <a:pPr>
              <a:defRPr/>
            </a:pPr>
            <a:r>
              <a:rPr lang="es-ES" sz="1600" dirty="0">
                <a:latin typeface="Century Gothic"/>
              </a:rPr>
              <a:t>        &lt;</a:t>
            </a:r>
            <a:r>
              <a:rPr lang="es-ES" sz="1600" dirty="0" err="1">
                <a:latin typeface="Century Gothic"/>
              </a:rPr>
              <a:t>frameset</a:t>
            </a:r>
            <a:r>
              <a:rPr lang="es-ES" sz="1600" dirty="0">
                <a:latin typeface="Century Gothic"/>
              </a:rPr>
              <a:t> </a:t>
            </a:r>
            <a:r>
              <a:rPr lang="es-ES" sz="1600" dirty="0" err="1">
                <a:latin typeface="Century Gothic"/>
              </a:rPr>
              <a:t>cols</a:t>
            </a:r>
            <a:r>
              <a:rPr lang="es-ES" sz="1600" dirty="0">
                <a:latin typeface="Century Gothic"/>
              </a:rPr>
              <a:t>="20%, 80%"&gt;</a:t>
            </a:r>
            <a:endParaRPr lang="en-US" sz="1600" dirty="0">
              <a:solidFill>
                <a:srgbClr val="262626"/>
              </a:solidFill>
              <a:latin typeface="Century Gothic"/>
            </a:endParaRPr>
          </a:p>
          <a:p>
            <a:pPr marL="800100" indent="-800100">
              <a:defRPr/>
            </a:pPr>
            <a:r>
              <a:rPr lang="es-ES" sz="1600" dirty="0">
                <a:latin typeface="Century Gothic"/>
              </a:rPr>
              <a:t>              &lt;</a:t>
            </a:r>
            <a:r>
              <a:rPr lang="es-ES" sz="1600" dirty="0" err="1">
                <a:latin typeface="Century Gothic"/>
              </a:rPr>
              <a:t>framaset</a:t>
            </a:r>
            <a:r>
              <a:rPr lang="es-ES" sz="1600" dirty="0">
                <a:latin typeface="Century Gothic"/>
              </a:rPr>
              <a:t> </a:t>
            </a:r>
            <a:r>
              <a:rPr lang="es-ES" sz="1600" dirty="0" err="1">
                <a:latin typeface="Century Gothic"/>
              </a:rPr>
              <a:t>rows</a:t>
            </a:r>
            <a:r>
              <a:rPr lang="es-ES" sz="1600" dirty="0">
                <a:latin typeface="Century Gothic"/>
              </a:rPr>
              <a:t>="30%, 70%"&gt;</a:t>
            </a:r>
          </a:p>
          <a:p>
            <a:pPr>
              <a:defRPr/>
            </a:pPr>
            <a:r>
              <a:rPr lang="es-ES" sz="1600" dirty="0">
                <a:latin typeface="Century Gothic"/>
              </a:rPr>
              <a:t>                   &lt;</a:t>
            </a:r>
            <a:r>
              <a:rPr lang="es-ES" sz="1600" dirty="0" err="1">
                <a:latin typeface="Century Gothic"/>
              </a:rPr>
              <a:t>frame</a:t>
            </a:r>
            <a:r>
              <a:rPr lang="es-ES" sz="1600" dirty="0">
                <a:latin typeface="Century Gothic"/>
              </a:rPr>
              <a:t> </a:t>
            </a:r>
            <a:r>
              <a:rPr lang="es-ES" sz="1600" dirty="0" err="1">
                <a:latin typeface="Century Gothic"/>
              </a:rPr>
              <a:t>name</a:t>
            </a:r>
            <a:r>
              <a:rPr lang="es-ES" sz="1600" dirty="0">
                <a:latin typeface="Century Gothic"/>
              </a:rPr>
              <a:t>="doc1" </a:t>
            </a:r>
            <a:r>
              <a:rPr lang="es-ES" sz="1600" dirty="0" err="1">
                <a:latin typeface="Century Gothic"/>
              </a:rPr>
              <a:t>src</a:t>
            </a:r>
            <a:r>
              <a:rPr lang="es-ES" sz="1600" dirty="0">
                <a:latin typeface="Century Gothic"/>
              </a:rPr>
              <a:t>="doc1.html"&gt;&lt;/</a:t>
            </a:r>
            <a:r>
              <a:rPr lang="es-ES" sz="1600" dirty="0" err="1">
                <a:latin typeface="Century Gothic"/>
              </a:rPr>
              <a:t>frame</a:t>
            </a:r>
            <a:r>
              <a:rPr lang="es-ES" sz="1600" dirty="0">
                <a:latin typeface="Century Gothic"/>
              </a:rPr>
              <a:t>&gt;</a:t>
            </a:r>
            <a:endParaRPr lang="en-US" sz="1600" dirty="0">
              <a:solidFill>
                <a:srgbClr val="262626"/>
              </a:solidFill>
              <a:latin typeface="Century Gothic"/>
            </a:endParaRPr>
          </a:p>
          <a:p>
            <a:pPr>
              <a:defRPr/>
            </a:pPr>
            <a:r>
              <a:rPr lang="es-ES" sz="1600" dirty="0">
                <a:latin typeface="Century Gothic"/>
              </a:rPr>
              <a:t>                   &lt;</a:t>
            </a:r>
            <a:r>
              <a:rPr lang="es-ES" sz="1600" dirty="0" err="1">
                <a:latin typeface="Century Gothic"/>
              </a:rPr>
              <a:t>frame</a:t>
            </a:r>
            <a:r>
              <a:rPr lang="es-ES" sz="1600" dirty="0">
                <a:latin typeface="Century Gothic"/>
              </a:rPr>
              <a:t> </a:t>
            </a:r>
            <a:r>
              <a:rPr lang="es-ES" sz="1600" dirty="0" err="1">
                <a:latin typeface="Century Gothic"/>
              </a:rPr>
              <a:t>name</a:t>
            </a:r>
            <a:r>
              <a:rPr lang="es-ES" sz="1600" dirty="0">
                <a:latin typeface="Century Gothic"/>
              </a:rPr>
              <a:t>="doc2" </a:t>
            </a:r>
            <a:r>
              <a:rPr lang="es-ES" sz="1600" dirty="0" err="1">
                <a:latin typeface="Century Gothic"/>
              </a:rPr>
              <a:t>src</a:t>
            </a:r>
            <a:r>
              <a:rPr lang="es-ES" sz="1600" dirty="0">
                <a:latin typeface="Century Gothic"/>
              </a:rPr>
              <a:t>="doc2.html"&gt;&lt;/</a:t>
            </a:r>
            <a:r>
              <a:rPr lang="es-ES" sz="1600" dirty="0" err="1">
                <a:latin typeface="Century Gothic"/>
              </a:rPr>
              <a:t>frame</a:t>
            </a:r>
            <a:r>
              <a:rPr lang="es-ES" sz="1600" dirty="0">
                <a:latin typeface="Century Gothic"/>
              </a:rPr>
              <a:t>&gt; </a:t>
            </a:r>
            <a:endParaRPr lang="en-US" sz="1600" dirty="0">
              <a:solidFill>
                <a:srgbClr val="262626"/>
              </a:solidFill>
              <a:latin typeface="Century Gothic"/>
            </a:endParaRPr>
          </a:p>
          <a:p>
            <a:pPr>
              <a:defRPr/>
            </a:pPr>
            <a:r>
              <a:rPr lang="es-ES" sz="1600" dirty="0">
                <a:latin typeface="Century Gothic"/>
              </a:rPr>
              <a:t>              &lt;/</a:t>
            </a:r>
            <a:r>
              <a:rPr lang="es-ES" sz="1600" dirty="0" err="1">
                <a:latin typeface="Century Gothic"/>
              </a:rPr>
              <a:t>frameset</a:t>
            </a:r>
            <a:r>
              <a:rPr lang="es-ES" sz="1600" dirty="0">
                <a:latin typeface="Century Gothic"/>
              </a:rPr>
              <a:t>&gt;</a:t>
            </a:r>
          </a:p>
          <a:p>
            <a:pPr>
              <a:defRPr/>
            </a:pPr>
            <a:r>
              <a:rPr lang="es-ES" sz="1600" dirty="0">
                <a:latin typeface="Century Gothic"/>
              </a:rPr>
              <a:t>              &lt;</a:t>
            </a:r>
            <a:r>
              <a:rPr lang="es-ES" sz="1600" dirty="0" err="1">
                <a:latin typeface="Century Gothic"/>
              </a:rPr>
              <a:t>frame</a:t>
            </a:r>
            <a:r>
              <a:rPr lang="es-ES" sz="1600" dirty="0">
                <a:latin typeface="Century Gothic"/>
              </a:rPr>
              <a:t> </a:t>
            </a:r>
            <a:r>
              <a:rPr lang="es-ES" sz="1600" dirty="0" err="1">
                <a:latin typeface="Century Gothic"/>
              </a:rPr>
              <a:t>name</a:t>
            </a:r>
            <a:r>
              <a:rPr lang="es-ES" sz="1600" dirty="0">
                <a:latin typeface="Century Gothic"/>
              </a:rPr>
              <a:t>="doc3" </a:t>
            </a:r>
            <a:r>
              <a:rPr lang="es-ES" sz="1600" dirty="0" err="1">
                <a:latin typeface="Century Gothic"/>
              </a:rPr>
              <a:t>src</a:t>
            </a:r>
            <a:r>
              <a:rPr lang="es-ES" sz="1600" dirty="0">
                <a:latin typeface="Century Gothic"/>
              </a:rPr>
              <a:t>="doc3.html"&gt;&lt;/</a:t>
            </a:r>
            <a:r>
              <a:rPr lang="es-ES" sz="1600" dirty="0" err="1">
                <a:latin typeface="Century Gothic"/>
              </a:rPr>
              <a:t>frame</a:t>
            </a:r>
            <a:r>
              <a:rPr lang="es-ES" sz="1600" dirty="0">
                <a:latin typeface="Century Gothic"/>
              </a:rPr>
              <a:t>&gt;</a:t>
            </a:r>
            <a:endParaRPr lang="en-US" sz="1600" dirty="0">
              <a:solidFill>
                <a:srgbClr val="262626"/>
              </a:solidFill>
              <a:latin typeface="Century Gothic"/>
            </a:endParaRPr>
          </a:p>
          <a:p>
            <a:pPr marL="457200" indent="-457200">
              <a:defRPr/>
            </a:pPr>
            <a:r>
              <a:rPr lang="es-ES" sz="1600" dirty="0">
                <a:latin typeface="Century Gothic"/>
              </a:rPr>
              <a:t>        &lt;/frameset&gt;</a:t>
            </a:r>
            <a:endParaRPr lang="en-US" sz="1600" dirty="0">
              <a:solidFill>
                <a:srgbClr val="262626"/>
              </a:solidFill>
              <a:latin typeface="Century Gothic"/>
            </a:endParaRPr>
          </a:p>
          <a:p>
            <a:pPr>
              <a:defRPr/>
            </a:pPr>
            <a:r>
              <a:rPr lang="es-ES" sz="1600" dirty="0">
                <a:latin typeface="Century Gothic"/>
              </a:rPr>
              <a:t>        &lt;noframes&gt;</a:t>
            </a:r>
            <a:endParaRPr lang="en-US" sz="1600" dirty="0">
              <a:solidFill>
                <a:srgbClr val="262626"/>
              </a:solidFill>
              <a:latin typeface="Century Gothic"/>
            </a:endParaRPr>
          </a:p>
          <a:p>
            <a:pPr>
              <a:defRPr/>
            </a:pPr>
            <a:r>
              <a:rPr lang="es-ES" sz="1600" dirty="0">
                <a:latin typeface="Century Gothic"/>
              </a:rPr>
              <a:t>              </a:t>
            </a:r>
            <a:r>
              <a:rPr kumimoji="0" lang="es-ES" sz="1600" b="0" i="0" u="none" strike="noStrike" kern="0" cap="none" spc="0" normalizeH="0" baseline="0" noProof="0" dirty="0">
                <a:ln>
                  <a:noFill/>
                </a:ln>
                <a:effectLst/>
                <a:uLnTx/>
                <a:uFillTx/>
                <a:latin typeface="Century Gothic"/>
                <a:sym typeface="Arial"/>
              </a:rPr>
              <a:t>&lt;</a:t>
            </a:r>
            <a:r>
              <a:rPr lang="es-ES" sz="1600" dirty="0">
                <a:latin typeface="Century Gothic"/>
              </a:rPr>
              <a:t>p</a:t>
            </a:r>
            <a:r>
              <a:rPr kumimoji="0" lang="es-ES" sz="1600" b="0" i="0" u="none" strike="noStrike" kern="0" cap="none" spc="0" normalizeH="0" baseline="0" noProof="0" dirty="0">
                <a:ln>
                  <a:noFill/>
                </a:ln>
                <a:effectLst/>
                <a:uLnTx/>
                <a:uFillTx/>
                <a:latin typeface="Century Gothic"/>
                <a:sym typeface="Arial"/>
              </a:rPr>
              <a:t>&gt;</a:t>
            </a:r>
            <a:r>
              <a:rPr lang="es-ES" sz="1600" dirty="0">
                <a:latin typeface="Century Gothic"/>
              </a:rPr>
              <a:t>Su navegador no soporta marcos: “Revise su configuración o pruebe con otro navegador.&lt;/p</a:t>
            </a:r>
            <a:r>
              <a:rPr kumimoji="0" lang="es-ES" sz="1600" b="0" i="0" u="none" strike="noStrike" kern="0" cap="none" spc="0" normalizeH="0" baseline="0" noProof="0" dirty="0">
                <a:ln>
                  <a:noFill/>
                </a:ln>
                <a:effectLst/>
                <a:uLnTx/>
                <a:uFillTx/>
                <a:latin typeface="Century Gothic"/>
                <a:sym typeface="Arial"/>
              </a:rPr>
              <a:t>&gt;</a:t>
            </a:r>
            <a:endParaRPr lang="en-US" sz="1600" dirty="0">
              <a:solidFill>
                <a:srgbClr val="262626"/>
              </a:solidFill>
              <a:latin typeface="Century Gothic"/>
            </a:endParaRPr>
          </a:p>
          <a:p>
            <a:pPr>
              <a:defRPr/>
            </a:pPr>
            <a:r>
              <a:rPr lang="es-ES" sz="1600" dirty="0">
                <a:latin typeface="Century Gothic"/>
              </a:rPr>
              <a:t>        &lt;/</a:t>
            </a:r>
            <a:r>
              <a:rPr lang="es-ES" sz="1600" dirty="0" err="1">
                <a:latin typeface="Century Gothic"/>
              </a:rPr>
              <a:t>noframes</a:t>
            </a:r>
            <a:r>
              <a:rPr lang="es-ES" sz="1600" dirty="0">
                <a:latin typeface="Century Gothic"/>
              </a:rPr>
              <a:t>&gt;</a:t>
            </a:r>
            <a:endParaRPr lang="en-US" sz="1600" dirty="0">
              <a:solidFill>
                <a:srgbClr val="262626"/>
              </a:solidFill>
              <a:latin typeface="Century Gothic"/>
            </a:endParaRPr>
          </a:p>
          <a:p>
            <a:pPr>
              <a:defRPr/>
            </a:pPr>
            <a:r>
              <a:rPr lang="es-ES" sz="1600" dirty="0">
                <a:latin typeface="Century Gothic"/>
              </a:rPr>
              <a:t>&lt;/</a:t>
            </a:r>
            <a:r>
              <a:rPr lang="es-ES" sz="1600" dirty="0" err="1">
                <a:latin typeface="Century Gothic"/>
              </a:rPr>
              <a:t>html</a:t>
            </a:r>
            <a:r>
              <a:rPr lang="es-ES" sz="1600" dirty="0">
                <a:latin typeface="Century Gothic"/>
              </a:rPr>
              <a:t>&gt;</a:t>
            </a:r>
            <a:r>
              <a:rPr lang="es-ES" sz="1800" dirty="0"/>
              <a:t> </a:t>
            </a:r>
            <a:endParaRPr lang="es-ES" dirty="0"/>
          </a:p>
        </p:txBody>
      </p:sp>
    </p:spTree>
    <p:extLst>
      <p:ext uri="{BB962C8B-B14F-4D97-AF65-F5344CB8AC3E}">
        <p14:creationId xmlns:p14="http://schemas.microsoft.com/office/powerpoint/2010/main" val="30354583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252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71420" y="1372810"/>
            <a:ext cx="10426217" cy="5089070"/>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3" name="Imagen 2" descr="Interfaz de usuario gráfica, Aplicación, Word&#10;&#10;Descripción generada automáticamente">
            <a:extLst>
              <a:ext uri="{FF2B5EF4-FFF2-40B4-BE49-F238E27FC236}">
                <a16:creationId xmlns:a16="http://schemas.microsoft.com/office/drawing/2014/main" id="{34649B8E-D2CD-060A-AD34-0EAA33DB28BB}"/>
              </a:ext>
            </a:extLst>
          </p:cNvPr>
          <p:cNvPicPr>
            <a:picLocks noChangeAspect="1"/>
          </p:cNvPicPr>
          <p:nvPr/>
        </p:nvPicPr>
        <p:blipFill rotWithShape="1">
          <a:blip r:embed="rId2"/>
          <a:srcRect b="3704"/>
          <a:stretch/>
        </p:blipFill>
        <p:spPr>
          <a:xfrm>
            <a:off x="2331358" y="1723571"/>
            <a:ext cx="8100784" cy="4390571"/>
          </a:xfrm>
          <a:prstGeom prst="rect">
            <a:avLst/>
          </a:prstGeom>
          <a:ln>
            <a:solidFill>
              <a:schemeClr val="tx1">
                <a:lumMod val="85000"/>
                <a:lumOff val="15000"/>
              </a:schemeClr>
            </a:solidFill>
          </a:ln>
        </p:spPr>
      </p:pic>
    </p:spTree>
    <p:extLst>
      <p:ext uri="{BB962C8B-B14F-4D97-AF65-F5344CB8AC3E}">
        <p14:creationId xmlns:p14="http://schemas.microsoft.com/office/powerpoint/2010/main" val="54553076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a:bodyPr>
          <a:lstStyle/>
          <a:p>
            <a:r>
              <a:rPr lang="es-ES" dirty="0"/>
              <a:t>10.6. Marcos incrustados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253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392491"/>
            <a:ext cx="8825658" cy="3956120"/>
          </a:xfrm>
          <a:prstGeom prst="roundRect">
            <a:avLst>
              <a:gd name="adj" fmla="val 1858"/>
            </a:avLst>
          </a:prstGeom>
          <a:noFill/>
          <a:ln>
            <a:noFill/>
          </a:ln>
        </p:spPr>
        <p:txBody>
          <a:bodyPr spcFirstLastPara="1" wrap="square" lIns="91425" tIns="45700" rIns="91425" bIns="45700" anchor="t" anchorCtr="0">
            <a:noAutofit/>
          </a:bodyPr>
          <a:lstStyle/>
          <a:p>
            <a:pPr marL="342900" indent="-342900">
              <a:spcBef>
                <a:spcPts val="1000"/>
              </a:spcBef>
              <a:buClr>
                <a:srgbClr val="B31166"/>
              </a:buClr>
              <a:buSzPts val="1440"/>
              <a:buFont typeface="Noto Sans Symbols"/>
              <a:buChar char="►"/>
              <a:defRPr/>
            </a:pPr>
            <a:r>
              <a:rPr lang="es-ES" b="1" dirty="0">
                <a:solidFill>
                  <a:srgbClr val="B31166"/>
                </a:solidFill>
                <a:latin typeface="Century Gothic"/>
                <a:sym typeface="Century Gothic"/>
              </a:rPr>
              <a:t>Marcos incrustados o </a:t>
            </a:r>
            <a:r>
              <a:rPr lang="es-ES" b="1" i="1" err="1">
                <a:solidFill>
                  <a:srgbClr val="B31166"/>
                </a:solidFill>
                <a:latin typeface="Century Gothic"/>
                <a:sym typeface="Century Gothic"/>
              </a:rPr>
              <a:t>iframes</a:t>
            </a:r>
            <a:r>
              <a:rPr lang="es-ES" dirty="0">
                <a:latin typeface="Century Gothic"/>
                <a:sym typeface="Century Gothic"/>
              </a:rPr>
              <a:t>: </a:t>
            </a:r>
            <a:endPar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indent="-342900">
              <a:spcBef>
                <a:spcPts val="1000"/>
              </a:spcBef>
              <a:buClr>
                <a:srgbClr val="B31166"/>
              </a:buClr>
              <a:buSzPts val="1440"/>
              <a:buFont typeface="Arial" panose="020B0604020202020204" pitchFamily="34" charset="0"/>
              <a:buChar char="•"/>
              <a:defRPr/>
            </a:pPr>
            <a:r>
              <a:rPr lang="es-ES" dirty="0">
                <a:solidFill>
                  <a:schemeClr val="tx1">
                    <a:lumMod val="85000"/>
                    <a:lumOff val="15000"/>
                  </a:schemeClr>
                </a:solidFill>
                <a:latin typeface="Century Gothic"/>
              </a:rPr>
              <a:t>Consisten en </a:t>
            </a:r>
            <a:r>
              <a:rPr lang="es-ES" b="1" dirty="0">
                <a:solidFill>
                  <a:schemeClr val="accent4"/>
                </a:solidFill>
                <a:latin typeface="Century Gothic"/>
              </a:rPr>
              <a:t>áreas flotantes</a:t>
            </a:r>
            <a:r>
              <a:rPr lang="es-ES" dirty="0">
                <a:solidFill>
                  <a:schemeClr val="tx1">
                    <a:lumMod val="85000"/>
                    <a:lumOff val="15000"/>
                  </a:schemeClr>
                </a:solidFill>
                <a:latin typeface="Century Gothic"/>
              </a:rPr>
              <a:t> </a:t>
            </a:r>
            <a:r>
              <a:rPr lang="es-ES" b="1" dirty="0">
                <a:solidFill>
                  <a:schemeClr val="accent5"/>
                </a:solidFill>
                <a:latin typeface="Century Gothic"/>
              </a:rPr>
              <a:t>dentro </a:t>
            </a:r>
            <a:r>
              <a:rPr lang="es-ES" dirty="0">
                <a:solidFill>
                  <a:schemeClr val="tx1">
                    <a:lumMod val="85000"/>
                    <a:lumOff val="15000"/>
                  </a:schemeClr>
                </a:solidFill>
                <a:latin typeface="Century Gothic"/>
              </a:rPr>
              <a:t>de las cuales se pueden cargar </a:t>
            </a:r>
            <a:r>
              <a:rPr lang="es-ES" b="1" dirty="0">
                <a:solidFill>
                  <a:schemeClr val="accent5"/>
                </a:solidFill>
                <a:latin typeface="Century Gothic"/>
              </a:rPr>
              <a:t>documentos web</a:t>
            </a:r>
            <a:r>
              <a:rPr lang="es-ES" dirty="0">
                <a:solidFill>
                  <a:schemeClr val="tx1">
                    <a:lumMod val="85000"/>
                    <a:lumOff val="15000"/>
                  </a:schemeClr>
                </a:solidFill>
                <a:latin typeface="Century Gothic"/>
              </a:rPr>
              <a:t>.</a:t>
            </a:r>
          </a:p>
          <a:p>
            <a:pPr marL="711200" indent="-342900">
              <a:spcBef>
                <a:spcPts val="1000"/>
              </a:spcBef>
              <a:buClr>
                <a:srgbClr val="B31166"/>
              </a:buClr>
              <a:buSzPts val="1440"/>
              <a:buFont typeface="Arial" panose="020B0604020202020204" pitchFamily="34" charset="0"/>
              <a:buChar char="•"/>
              <a:defRPr/>
            </a:pPr>
            <a:r>
              <a:rPr lang="es-ES" dirty="0">
                <a:solidFill>
                  <a:schemeClr val="tx1">
                    <a:lumMod val="85000"/>
                    <a:lumOff val="15000"/>
                  </a:schemeClr>
                </a:solidFill>
                <a:latin typeface="Century Gothic"/>
              </a:rPr>
              <a:t>La </a:t>
            </a:r>
            <a:r>
              <a:rPr lang="es-ES" b="1" dirty="0">
                <a:solidFill>
                  <a:schemeClr val="accent4"/>
                </a:solidFill>
                <a:latin typeface="Century Gothic"/>
              </a:rPr>
              <a:t>etiqueta </a:t>
            </a:r>
            <a:r>
              <a:rPr lang="es-ES" dirty="0">
                <a:solidFill>
                  <a:schemeClr val="tx1">
                    <a:lumMod val="85000"/>
                    <a:lumOff val="15000"/>
                  </a:schemeClr>
                </a:solidFill>
                <a:latin typeface="Century Gothic"/>
              </a:rPr>
              <a:t>que se utiliza es </a:t>
            </a:r>
            <a:r>
              <a:rPr lang="es-ES" b="1" dirty="0">
                <a:solidFill>
                  <a:srgbClr val="00B0F0"/>
                </a:solidFill>
                <a:latin typeface="Century Gothic"/>
              </a:rPr>
              <a:t>&lt;</a:t>
            </a:r>
            <a:r>
              <a:rPr lang="es-ES" b="1" err="1">
                <a:solidFill>
                  <a:srgbClr val="00B0F0"/>
                </a:solidFill>
                <a:latin typeface="Century Gothic"/>
              </a:rPr>
              <a:t>iframe</a:t>
            </a:r>
            <a:r>
              <a:rPr lang="es-ES" b="1" dirty="0">
                <a:solidFill>
                  <a:srgbClr val="00B0F0"/>
                </a:solidFill>
                <a:latin typeface="Century Gothic"/>
              </a:rPr>
              <a:t>&gt;</a:t>
            </a:r>
            <a:r>
              <a:rPr lang="es-ES" dirty="0">
                <a:solidFill>
                  <a:schemeClr val="tx1">
                    <a:lumMod val="85000"/>
                    <a:lumOff val="15000"/>
                  </a:schemeClr>
                </a:solidFill>
                <a:latin typeface="Century Gothic"/>
              </a:rPr>
              <a:t>, que soporta principalmente los siguientes </a:t>
            </a:r>
            <a:r>
              <a:rPr lang="es-ES" b="1" dirty="0">
                <a:solidFill>
                  <a:schemeClr val="accent5"/>
                </a:solidFill>
                <a:latin typeface="Century Gothic"/>
              </a:rPr>
              <a:t>atributos</a:t>
            </a:r>
            <a:r>
              <a:rPr lang="es-ES" dirty="0">
                <a:solidFill>
                  <a:schemeClr val="tx1">
                    <a:lumMod val="85000"/>
                    <a:lumOff val="15000"/>
                  </a:schemeClr>
                </a:solidFill>
                <a:latin typeface="Century Gothic"/>
              </a:rPr>
              <a:t>:</a:t>
            </a:r>
          </a:p>
          <a:p>
            <a:pPr marL="1085850" indent="-342900">
              <a:spcBef>
                <a:spcPts val="1000"/>
              </a:spcBef>
              <a:buClr>
                <a:srgbClr val="B31166"/>
              </a:buClr>
              <a:buSzPts val="1440"/>
              <a:buFont typeface="Arial" panose="020B0604020202020204" pitchFamily="34" charset="0"/>
              <a:buChar char="•"/>
              <a:defRPr/>
            </a:pPr>
            <a:r>
              <a:rPr lang="es-ES" b="1" err="1">
                <a:solidFill>
                  <a:srgbClr val="00B0F0"/>
                </a:solidFill>
                <a:latin typeface="Century Gothic"/>
              </a:rPr>
              <a:t>name</a:t>
            </a:r>
            <a:r>
              <a:rPr lang="es-ES" dirty="0">
                <a:solidFill>
                  <a:schemeClr val="tx1">
                    <a:lumMod val="85000"/>
                    <a:lumOff val="15000"/>
                  </a:schemeClr>
                </a:solidFill>
                <a:latin typeface="Century Gothic"/>
              </a:rPr>
              <a:t>: </a:t>
            </a:r>
            <a:r>
              <a:rPr lang="es-ES" b="1" dirty="0">
                <a:solidFill>
                  <a:schemeClr val="accent6"/>
                </a:solidFill>
                <a:latin typeface="Century Gothic"/>
              </a:rPr>
              <a:t>nombre </a:t>
            </a:r>
            <a:r>
              <a:rPr lang="es-ES" dirty="0">
                <a:solidFill>
                  <a:schemeClr val="tx1">
                    <a:lumMod val="85000"/>
                    <a:lumOff val="15000"/>
                  </a:schemeClr>
                </a:solidFill>
                <a:latin typeface="Century Gothic"/>
              </a:rPr>
              <a:t>del </a:t>
            </a:r>
            <a:r>
              <a:rPr lang="es-ES" i="1" err="1">
                <a:solidFill>
                  <a:schemeClr val="tx1">
                    <a:lumMod val="85000"/>
                    <a:lumOff val="15000"/>
                  </a:schemeClr>
                </a:solidFill>
                <a:latin typeface="Century Gothic"/>
              </a:rPr>
              <a:t>iframe</a:t>
            </a:r>
            <a:r>
              <a:rPr lang="es-ES" dirty="0">
                <a:solidFill>
                  <a:schemeClr val="tx1">
                    <a:lumMod val="85000"/>
                    <a:lumOff val="15000"/>
                  </a:schemeClr>
                </a:solidFill>
                <a:latin typeface="Century Gothic"/>
              </a:rPr>
              <a:t>.</a:t>
            </a:r>
          </a:p>
          <a:p>
            <a:pPr marL="1085850" indent="-342900">
              <a:spcBef>
                <a:spcPts val="1000"/>
              </a:spcBef>
              <a:buClr>
                <a:srgbClr val="B31166"/>
              </a:buClr>
              <a:buSzPts val="1440"/>
              <a:buFont typeface="Arial" panose="020B0604020202020204" pitchFamily="34" charset="0"/>
              <a:buChar char="•"/>
              <a:defRPr/>
            </a:pPr>
            <a:r>
              <a:rPr lang="es-ES" b="1" err="1">
                <a:solidFill>
                  <a:srgbClr val="00B0F0"/>
                </a:solidFill>
                <a:latin typeface="Century Gothic"/>
              </a:rPr>
              <a:t>src</a:t>
            </a:r>
            <a:r>
              <a:rPr lang="es-ES" dirty="0">
                <a:solidFill>
                  <a:schemeClr val="tx1">
                    <a:lumMod val="85000"/>
                    <a:lumOff val="15000"/>
                  </a:schemeClr>
                </a:solidFill>
                <a:latin typeface="Century Gothic"/>
              </a:rPr>
              <a:t>: </a:t>
            </a:r>
            <a:r>
              <a:rPr lang="es-ES" b="1" dirty="0">
                <a:solidFill>
                  <a:schemeClr val="accent6"/>
                </a:solidFill>
                <a:latin typeface="Century Gothic"/>
              </a:rPr>
              <a:t>ruta </a:t>
            </a:r>
            <a:r>
              <a:rPr lang="es-ES" dirty="0">
                <a:solidFill>
                  <a:schemeClr val="tx1">
                    <a:lumMod val="85000"/>
                    <a:lumOff val="15000"/>
                  </a:schemeClr>
                </a:solidFill>
                <a:latin typeface="Century Gothic"/>
              </a:rPr>
              <a:t>en la que se localiza el documento </a:t>
            </a:r>
            <a:r>
              <a:rPr lang="es-ES" err="1">
                <a:solidFill>
                  <a:schemeClr val="tx1">
                    <a:lumMod val="85000"/>
                    <a:lumOff val="15000"/>
                  </a:schemeClr>
                </a:solidFill>
                <a:latin typeface="Century Gothic"/>
              </a:rPr>
              <a:t>html</a:t>
            </a:r>
            <a:r>
              <a:rPr lang="es-ES" dirty="0">
                <a:solidFill>
                  <a:schemeClr val="tx1">
                    <a:lumMod val="85000"/>
                    <a:lumOff val="15000"/>
                  </a:schemeClr>
                </a:solidFill>
                <a:latin typeface="Century Gothic"/>
              </a:rPr>
              <a:t> local o la URL que se visualizará en el </a:t>
            </a:r>
            <a:r>
              <a:rPr lang="es-ES" i="1" err="1">
                <a:solidFill>
                  <a:schemeClr val="tx1">
                    <a:lumMod val="85000"/>
                    <a:lumOff val="15000"/>
                  </a:schemeClr>
                </a:solidFill>
                <a:latin typeface="Century Gothic"/>
              </a:rPr>
              <a:t>iframe</a:t>
            </a:r>
            <a:r>
              <a:rPr lang="es-ES" dirty="0">
                <a:solidFill>
                  <a:schemeClr val="tx1">
                    <a:lumMod val="85000"/>
                    <a:lumOff val="15000"/>
                  </a:schemeClr>
                </a:solidFill>
                <a:latin typeface="Century Gothic"/>
              </a:rPr>
              <a:t>.</a:t>
            </a:r>
          </a:p>
          <a:p>
            <a:pPr marL="1085850" indent="-342900">
              <a:spcBef>
                <a:spcPts val="1000"/>
              </a:spcBef>
              <a:buClr>
                <a:srgbClr val="B31166"/>
              </a:buClr>
              <a:buSzPts val="1440"/>
              <a:buFont typeface="Arial" panose="020B0604020202020204" pitchFamily="34" charset="0"/>
              <a:buChar char="•"/>
              <a:defRPr/>
            </a:pPr>
            <a:r>
              <a:rPr lang="es-ES" b="1" err="1">
                <a:solidFill>
                  <a:srgbClr val="00B0F0"/>
                </a:solidFill>
                <a:latin typeface="Century Gothic"/>
              </a:rPr>
              <a:t>width</a:t>
            </a:r>
            <a:r>
              <a:rPr lang="es-ES" dirty="0">
                <a:solidFill>
                  <a:schemeClr val="tx1">
                    <a:lumMod val="85000"/>
                    <a:lumOff val="15000"/>
                  </a:schemeClr>
                </a:solidFill>
                <a:latin typeface="Century Gothic"/>
              </a:rPr>
              <a:t>: </a:t>
            </a:r>
            <a:r>
              <a:rPr lang="es-ES" b="1" dirty="0">
                <a:solidFill>
                  <a:schemeClr val="accent6"/>
                </a:solidFill>
                <a:latin typeface="Century Gothic"/>
              </a:rPr>
              <a:t>ancho </a:t>
            </a:r>
            <a:r>
              <a:rPr lang="es-ES" dirty="0">
                <a:solidFill>
                  <a:schemeClr val="tx1">
                    <a:lumMod val="85000"/>
                    <a:lumOff val="15000"/>
                  </a:schemeClr>
                </a:solidFill>
                <a:latin typeface="Century Gothic"/>
              </a:rPr>
              <a:t>del </a:t>
            </a:r>
            <a:r>
              <a:rPr lang="es-ES" i="1" err="1">
                <a:solidFill>
                  <a:schemeClr val="tx1">
                    <a:lumMod val="85000"/>
                    <a:lumOff val="15000"/>
                  </a:schemeClr>
                </a:solidFill>
                <a:latin typeface="Century Gothic"/>
              </a:rPr>
              <a:t>iframe</a:t>
            </a:r>
            <a:r>
              <a:rPr lang="es-ES" i="1" dirty="0">
                <a:solidFill>
                  <a:schemeClr val="tx1">
                    <a:lumMod val="85000"/>
                    <a:lumOff val="15000"/>
                  </a:schemeClr>
                </a:solidFill>
                <a:latin typeface="Century Gothic"/>
              </a:rPr>
              <a:t> </a:t>
            </a:r>
            <a:r>
              <a:rPr lang="es-ES" dirty="0">
                <a:solidFill>
                  <a:schemeClr val="tx1">
                    <a:lumMod val="85000"/>
                    <a:lumOff val="15000"/>
                  </a:schemeClr>
                </a:solidFill>
                <a:latin typeface="Century Gothic"/>
              </a:rPr>
              <a:t>(píxeles).</a:t>
            </a:r>
          </a:p>
          <a:p>
            <a:pPr marL="1085850" indent="-342900">
              <a:spcBef>
                <a:spcPts val="1000"/>
              </a:spcBef>
              <a:buClr>
                <a:srgbClr val="B31166"/>
              </a:buClr>
              <a:buSzPts val="1440"/>
              <a:buFont typeface="Arial" panose="020B0604020202020204" pitchFamily="34" charset="0"/>
              <a:buChar char="•"/>
              <a:defRPr/>
            </a:pPr>
            <a:r>
              <a:rPr lang="es-ES" b="1" err="1">
                <a:solidFill>
                  <a:srgbClr val="00B0F0"/>
                </a:solidFill>
                <a:latin typeface="Century Gothic"/>
              </a:rPr>
              <a:t>height</a:t>
            </a:r>
            <a:r>
              <a:rPr lang="es-ES" dirty="0">
                <a:solidFill>
                  <a:schemeClr val="tx1">
                    <a:lumMod val="85000"/>
                    <a:lumOff val="15000"/>
                  </a:schemeClr>
                </a:solidFill>
                <a:latin typeface="Century Gothic"/>
              </a:rPr>
              <a:t>: </a:t>
            </a:r>
            <a:r>
              <a:rPr lang="es-ES" b="1" dirty="0">
                <a:solidFill>
                  <a:schemeClr val="accent6"/>
                </a:solidFill>
                <a:latin typeface="Century Gothic"/>
              </a:rPr>
              <a:t>alto </a:t>
            </a:r>
            <a:r>
              <a:rPr lang="es-ES" dirty="0">
                <a:solidFill>
                  <a:schemeClr val="tx1">
                    <a:lumMod val="85000"/>
                    <a:lumOff val="15000"/>
                  </a:schemeClr>
                </a:solidFill>
                <a:latin typeface="Century Gothic"/>
              </a:rPr>
              <a:t>del </a:t>
            </a:r>
            <a:r>
              <a:rPr lang="es-ES" i="1" err="1">
                <a:solidFill>
                  <a:schemeClr val="tx1">
                    <a:lumMod val="85000"/>
                    <a:lumOff val="15000"/>
                  </a:schemeClr>
                </a:solidFill>
                <a:latin typeface="Century Gothic"/>
              </a:rPr>
              <a:t>iframe</a:t>
            </a:r>
            <a:r>
              <a:rPr lang="es-ES" i="1" dirty="0">
                <a:solidFill>
                  <a:schemeClr val="tx1">
                    <a:lumMod val="85000"/>
                    <a:lumOff val="15000"/>
                  </a:schemeClr>
                </a:solidFill>
                <a:latin typeface="Century Gothic"/>
              </a:rPr>
              <a:t> </a:t>
            </a:r>
            <a:r>
              <a:rPr lang="es-ES" dirty="0">
                <a:solidFill>
                  <a:schemeClr val="tx1">
                    <a:lumMod val="85000"/>
                    <a:lumOff val="15000"/>
                  </a:schemeClr>
                </a:solidFill>
                <a:latin typeface="Century Gothic"/>
              </a:rPr>
              <a:t>(píxeles).</a:t>
            </a:r>
          </a:p>
          <a:p>
            <a:pPr marL="1085850" indent="-342900">
              <a:spcBef>
                <a:spcPts val="1000"/>
              </a:spcBef>
              <a:buClr>
                <a:srgbClr val="B31166"/>
              </a:buClr>
              <a:buSzPts val="1440"/>
              <a:buFont typeface="Arial" panose="020B0604020202020204" pitchFamily="34" charset="0"/>
              <a:buChar char="•"/>
              <a:defRPr/>
            </a:pPr>
            <a:r>
              <a:rPr lang="es-ES" b="1" err="1">
                <a:solidFill>
                  <a:srgbClr val="00B0F0"/>
                </a:solidFill>
                <a:latin typeface="Century Gothic"/>
              </a:rPr>
              <a:t>sandbox</a:t>
            </a:r>
            <a:r>
              <a:rPr lang="es-ES" dirty="0">
                <a:solidFill>
                  <a:schemeClr val="tx1">
                    <a:lumMod val="85000"/>
                    <a:lumOff val="15000"/>
                  </a:schemeClr>
                </a:solidFill>
                <a:latin typeface="Century Gothic"/>
              </a:rPr>
              <a:t>: se pueden especificar </a:t>
            </a:r>
            <a:r>
              <a:rPr lang="es-ES" b="1" dirty="0">
                <a:solidFill>
                  <a:schemeClr val="accent6"/>
                </a:solidFill>
                <a:latin typeface="Century Gothic"/>
              </a:rPr>
              <a:t>restricciones </a:t>
            </a:r>
            <a:r>
              <a:rPr lang="es-ES" dirty="0">
                <a:solidFill>
                  <a:schemeClr val="tx1">
                    <a:lumMod val="85000"/>
                    <a:lumOff val="15000"/>
                  </a:schemeClr>
                </a:solidFill>
                <a:latin typeface="Century Gothic"/>
              </a:rPr>
              <a:t>de seguridad en el </a:t>
            </a:r>
            <a:r>
              <a:rPr lang="es-ES" b="1" dirty="0">
                <a:solidFill>
                  <a:schemeClr val="accent6"/>
                </a:solidFill>
                <a:latin typeface="Century Gothic"/>
              </a:rPr>
              <a:t>acceso a contenidos</a:t>
            </a:r>
            <a:r>
              <a:rPr lang="es-ES" dirty="0">
                <a:solidFill>
                  <a:schemeClr val="tx1">
                    <a:lumMod val="85000"/>
                    <a:lumOff val="15000"/>
                  </a:schemeClr>
                </a:solidFill>
                <a:latin typeface="Century Gothic"/>
              </a:rPr>
              <a:t> de la web que contiene el </a:t>
            </a:r>
            <a:r>
              <a:rPr lang="es-ES" err="1">
                <a:solidFill>
                  <a:schemeClr val="tx1">
                    <a:lumMod val="85000"/>
                    <a:lumOff val="15000"/>
                  </a:schemeClr>
                </a:solidFill>
                <a:latin typeface="Century Gothic"/>
              </a:rPr>
              <a:t>iframe</a:t>
            </a:r>
            <a:r>
              <a:rPr lang="es-ES" dirty="0">
                <a:solidFill>
                  <a:schemeClr val="tx1">
                    <a:lumMod val="85000"/>
                    <a:lumOff val="15000"/>
                  </a:schemeClr>
                </a:solidFill>
                <a:latin typeface="Century Gothic"/>
              </a:rPr>
              <a:t>.</a:t>
            </a:r>
          </a:p>
          <a:p>
            <a:pPr marL="1085850" indent="-342900">
              <a:spcBef>
                <a:spcPts val="1000"/>
              </a:spcBef>
              <a:buClr>
                <a:srgbClr val="B31166"/>
              </a:buClr>
              <a:buSzPts val="1440"/>
              <a:buFont typeface="Arial" panose="020B0604020202020204" pitchFamily="34" charset="0"/>
              <a:buChar char="•"/>
              <a:defRPr/>
            </a:pPr>
            <a:r>
              <a:rPr lang="es-ES" b="1" err="1">
                <a:solidFill>
                  <a:srgbClr val="00B0F0"/>
                </a:solidFill>
                <a:latin typeface="Century Gothic"/>
              </a:rPr>
              <a:t>scrolling</a:t>
            </a:r>
            <a:r>
              <a:rPr lang="es-ES" dirty="0">
                <a:solidFill>
                  <a:schemeClr val="tx1">
                    <a:lumMod val="85000"/>
                    <a:lumOff val="15000"/>
                  </a:schemeClr>
                </a:solidFill>
                <a:latin typeface="Century Gothic"/>
              </a:rPr>
              <a:t>: </a:t>
            </a:r>
            <a:r>
              <a:rPr lang="es-ES" b="1" dirty="0">
                <a:solidFill>
                  <a:srgbClr val="00B0F0"/>
                </a:solidFill>
                <a:latin typeface="Century Gothic"/>
              </a:rPr>
              <a:t>yes </a:t>
            </a:r>
            <a:r>
              <a:rPr lang="es-ES" dirty="0">
                <a:solidFill>
                  <a:schemeClr val="tx1">
                    <a:lumMod val="85000"/>
                    <a:lumOff val="15000"/>
                  </a:schemeClr>
                </a:solidFill>
                <a:latin typeface="Century Gothic"/>
              </a:rPr>
              <a:t>(</a:t>
            </a:r>
            <a:r>
              <a:rPr lang="es-ES" b="1" err="1">
                <a:solidFill>
                  <a:schemeClr val="accent6"/>
                </a:solidFill>
                <a:latin typeface="Century Gothic"/>
              </a:rPr>
              <a:t>scroll</a:t>
            </a:r>
            <a:r>
              <a:rPr lang="es-ES" b="1" dirty="0">
                <a:solidFill>
                  <a:schemeClr val="accent6"/>
                </a:solidFill>
                <a:latin typeface="Century Gothic"/>
              </a:rPr>
              <a:t> habilitado</a:t>
            </a:r>
            <a:r>
              <a:rPr lang="es-ES" dirty="0">
                <a:solidFill>
                  <a:schemeClr val="tx1">
                    <a:lumMod val="85000"/>
                    <a:lumOff val="15000"/>
                  </a:schemeClr>
                </a:solidFill>
                <a:latin typeface="Century Gothic"/>
              </a:rPr>
              <a:t>) o </a:t>
            </a:r>
            <a:r>
              <a:rPr lang="es-ES" b="1" dirty="0">
                <a:solidFill>
                  <a:srgbClr val="00B0F0"/>
                </a:solidFill>
                <a:latin typeface="Century Gothic"/>
              </a:rPr>
              <a:t>no </a:t>
            </a:r>
            <a:r>
              <a:rPr lang="es-ES" dirty="0">
                <a:solidFill>
                  <a:schemeClr val="tx1">
                    <a:lumMod val="85000"/>
                    <a:lumOff val="15000"/>
                  </a:schemeClr>
                </a:solidFill>
                <a:latin typeface="Century Gothic"/>
              </a:rPr>
              <a:t>(</a:t>
            </a:r>
            <a:r>
              <a:rPr lang="es-ES" b="1" err="1">
                <a:solidFill>
                  <a:schemeClr val="accent6"/>
                </a:solidFill>
                <a:latin typeface="Century Gothic"/>
              </a:rPr>
              <a:t>scroll</a:t>
            </a:r>
            <a:r>
              <a:rPr lang="es-ES" b="1" dirty="0">
                <a:solidFill>
                  <a:schemeClr val="accent6"/>
                </a:solidFill>
                <a:latin typeface="Century Gothic"/>
              </a:rPr>
              <a:t> deshabilitado</a:t>
            </a:r>
            <a:r>
              <a:rPr lang="es-ES" dirty="0">
                <a:solidFill>
                  <a:schemeClr val="tx1">
                    <a:lumMod val="85000"/>
                    <a:lumOff val="15000"/>
                  </a:schemeClr>
                </a:solidFill>
                <a:latin typeface="Century Gothic"/>
              </a:rPr>
              <a:t>).</a:t>
            </a:r>
          </a:p>
          <a:p>
            <a:pPr marL="742950" indent="-342900">
              <a:spcBef>
                <a:spcPts val="1000"/>
              </a:spcBef>
              <a:buClr>
                <a:srgbClr val="B31166"/>
              </a:buClr>
              <a:buSzPts val="1440"/>
              <a:buFont typeface="Arial" panose="020B0604020202020204" pitchFamily="34" charset="0"/>
              <a:buChar char="•"/>
              <a:defRPr/>
            </a:pPr>
            <a:r>
              <a:rPr lang="es-ES" dirty="0">
                <a:solidFill>
                  <a:schemeClr val="tx1">
                    <a:lumMod val="85000"/>
                    <a:lumOff val="15000"/>
                  </a:schemeClr>
                </a:solidFill>
                <a:latin typeface="Century Gothic"/>
              </a:rPr>
              <a:t>Se colocan</a:t>
            </a:r>
            <a:r>
              <a:rPr lang="es-ES" b="1" dirty="0">
                <a:solidFill>
                  <a:schemeClr val="accent4"/>
                </a:solidFill>
                <a:latin typeface="Century Gothic"/>
              </a:rPr>
              <a:t> dentro </a:t>
            </a:r>
            <a:r>
              <a:rPr lang="es-ES" dirty="0">
                <a:solidFill>
                  <a:schemeClr val="tx1">
                    <a:lumMod val="85000"/>
                    <a:lumOff val="15000"/>
                  </a:schemeClr>
                </a:solidFill>
                <a:latin typeface="Century Gothic"/>
              </a:rPr>
              <a:t>del </a:t>
            </a:r>
            <a:r>
              <a:rPr lang="es-ES" b="1" dirty="0">
                <a:solidFill>
                  <a:srgbClr val="00B0F0"/>
                </a:solidFill>
                <a:latin typeface="Century Gothic"/>
              </a:rPr>
              <a:t>&lt;</a:t>
            </a:r>
            <a:r>
              <a:rPr lang="es-ES" b="1" err="1">
                <a:solidFill>
                  <a:srgbClr val="00B0F0"/>
                </a:solidFill>
                <a:latin typeface="Century Gothic"/>
              </a:rPr>
              <a:t>body</a:t>
            </a:r>
            <a:r>
              <a:rPr lang="es-ES" b="1" dirty="0">
                <a:solidFill>
                  <a:srgbClr val="00B0F0"/>
                </a:solidFill>
                <a:latin typeface="Century Gothic"/>
              </a:rPr>
              <a:t>&gt;</a:t>
            </a:r>
            <a:r>
              <a:rPr lang="es-ES" dirty="0">
                <a:solidFill>
                  <a:schemeClr val="tx1">
                    <a:lumMod val="85000"/>
                    <a:lumOff val="15000"/>
                  </a:schemeClr>
                </a:solidFill>
                <a:latin typeface="Century Gothic"/>
              </a:rPr>
              <a:t>.</a:t>
            </a:r>
          </a:p>
        </p:txBody>
      </p:sp>
    </p:spTree>
    <p:extLst>
      <p:ext uri="{BB962C8B-B14F-4D97-AF65-F5344CB8AC3E}">
        <p14:creationId xmlns:p14="http://schemas.microsoft.com/office/powerpoint/2010/main" val="30690069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1493520"/>
            <a:ext cx="8946541" cy="47548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indent="-342900">
              <a:spcBef>
                <a:spcPts val="0"/>
              </a:spcBef>
              <a:buClr>
                <a:srgbClr val="ACD433"/>
              </a:buClr>
              <a:buSzPts val="1600"/>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Desea</a:t>
            </a:r>
            <a:r>
              <a:rPr lang="es-ES" dirty="0">
                <a:solidFill>
                  <a:srgbClr val="FFFFFF"/>
                </a:solidFill>
              </a:rPr>
              <a:t> crear un documento web que contenga únicamente un </a:t>
            </a:r>
            <a:r>
              <a:rPr lang="es-ES" i="1" err="1">
                <a:solidFill>
                  <a:srgbClr val="FFFFFF"/>
                </a:solidFill>
              </a:rPr>
              <a:t>iframe</a:t>
            </a:r>
            <a:r>
              <a:rPr lang="es-ES" i="1" dirty="0">
                <a:solidFill>
                  <a:srgbClr val="FFFFFF"/>
                </a:solidFill>
              </a:rPr>
              <a:t> </a:t>
            </a:r>
            <a:r>
              <a:rPr lang="es-ES" dirty="0">
                <a:solidFill>
                  <a:srgbClr val="FFFFFF"/>
                </a:solidFill>
              </a:rPr>
              <a:t>con las siguientes características:</a:t>
            </a:r>
            <a:endParaRPr lang="es-ES" sz="2000" b="0" i="0" u="none" strike="noStrike" kern="0" cap="none" spc="0" normalizeH="0" baseline="0" noProof="0" dirty="0">
              <a:ln>
                <a:noFill/>
              </a:ln>
              <a:solidFill>
                <a:srgbClr val="FFFFFF"/>
              </a:solidFill>
              <a:effectLst/>
              <a:uLnTx/>
              <a:uFillTx/>
              <a:latin typeface="Century Gothic"/>
            </a:endParaRPr>
          </a:p>
          <a:p>
            <a:pPr marL="626745" indent="-342900">
              <a:spcBef>
                <a:spcPts val="0"/>
              </a:spcBef>
              <a:buClr>
                <a:srgbClr val="ACD433"/>
              </a:buClr>
              <a:buSzPts val="1600"/>
              <a:buFont typeface="Arial" panose="020B0604020202020204" pitchFamily="34" charset="0"/>
              <a:buChar char="•"/>
              <a:defRPr/>
            </a:pPr>
            <a:r>
              <a:rPr lang="es-ES" dirty="0">
                <a:solidFill>
                  <a:srgbClr val="FFFFFF"/>
                </a:solidFill>
              </a:rPr>
              <a:t>Dentro se visualizará la página: http://exlibric.com".</a:t>
            </a:r>
            <a:endParaRPr lang="es-ES" sz="2000" b="0" i="0" u="none" strike="noStrike" kern="0" cap="none" spc="0" normalizeH="0" baseline="0" noProof="0" dirty="0">
              <a:ln>
                <a:noFill/>
              </a:ln>
              <a:solidFill>
                <a:srgbClr val="FFFFFF"/>
              </a:solidFill>
              <a:effectLst/>
              <a:uLnTx/>
              <a:uFillTx/>
              <a:latin typeface="Century Gothic"/>
            </a:endParaRPr>
          </a:p>
          <a:p>
            <a:pPr marL="626745" indent="-342900">
              <a:spcBef>
                <a:spcPts val="0"/>
              </a:spcBef>
              <a:buClr>
                <a:srgbClr val="ACD433"/>
              </a:buClr>
              <a:buSzPts val="1600"/>
              <a:buFont typeface="Arial" panose="020B0604020202020204" pitchFamily="34" charset="0"/>
              <a:buChar char="•"/>
              <a:defRPr/>
            </a:pPr>
            <a:r>
              <a:rPr lang="es-ES" dirty="0">
                <a:solidFill>
                  <a:srgbClr val="FFFFFF"/>
                </a:solidFill>
              </a:rPr>
              <a:t>Sus dimensiones serán:</a:t>
            </a:r>
            <a:endParaRPr lang="es-ES" sz="2000" b="0" i="0" u="none" strike="noStrike" kern="0" cap="none" spc="0" normalizeH="0" baseline="0" noProof="0" dirty="0">
              <a:ln>
                <a:noFill/>
              </a:ln>
              <a:solidFill>
                <a:srgbClr val="FFFFFF"/>
              </a:solidFill>
              <a:effectLst/>
              <a:uLnTx/>
              <a:uFillTx/>
              <a:latin typeface="Century Gothic"/>
            </a:endParaRPr>
          </a:p>
          <a:p>
            <a:pPr marL="1083945" lvl="1">
              <a:spcBef>
                <a:spcPts val="0"/>
              </a:spcBef>
              <a:buClr>
                <a:srgbClr val="ACD433"/>
              </a:buClr>
              <a:buSzPts val="1600"/>
              <a:buFont typeface="Arial" panose="020B0604020202020204" pitchFamily="34" charset="0"/>
              <a:buChar char="•"/>
              <a:defRPr/>
            </a:pPr>
            <a:r>
              <a:rPr lang="es-ES" dirty="0">
                <a:solidFill>
                  <a:srgbClr val="FFFFFF"/>
                </a:solidFill>
              </a:rPr>
              <a:t>Ancho: 600 píseles.</a:t>
            </a:r>
          </a:p>
          <a:p>
            <a:pPr marL="1083945" lvl="1">
              <a:spcBef>
                <a:spcPts val="0"/>
              </a:spcBef>
              <a:buClr>
                <a:srgbClr val="ACD433"/>
              </a:buClr>
              <a:buSzPts val="1600"/>
              <a:buFont typeface="Arial" panose="020B0604020202020204" pitchFamily="34" charset="0"/>
              <a:buChar char="•"/>
              <a:defRPr/>
            </a:pPr>
            <a:r>
              <a:rPr lang="es-ES" dirty="0">
                <a:solidFill>
                  <a:srgbClr val="FFFFFF"/>
                </a:solidFill>
              </a:rPr>
              <a:t>Alta: 360 </a:t>
            </a:r>
            <a:r>
              <a:rPr lang="es-ES">
                <a:solidFill>
                  <a:srgbClr val="FFFFFF"/>
                </a:solidFill>
              </a:rPr>
              <a:t>píxeles.</a:t>
            </a:r>
          </a:p>
          <a:p>
            <a:pPr marL="628650" lvl="1" indent="-342900">
              <a:spcBef>
                <a:spcPts val="0"/>
              </a:spcBef>
              <a:buClr>
                <a:srgbClr val="ACD433"/>
              </a:buClr>
              <a:buSzPts val="1600"/>
              <a:buFont typeface="Arial"/>
              <a:buChar char="•"/>
              <a:defRPr/>
            </a:pPr>
            <a:r>
              <a:rPr lang="es-ES" sz="2000" dirty="0">
                <a:solidFill>
                  <a:srgbClr val="FFFFFF"/>
                </a:solidFill>
              </a:rPr>
              <a:t>El marco tendrá </a:t>
            </a:r>
            <a:r>
              <a:rPr lang="es-ES" sz="2000" err="1">
                <a:solidFill>
                  <a:srgbClr val="FFFFFF"/>
                </a:solidFill>
              </a:rPr>
              <a:t>scroll</a:t>
            </a:r>
            <a:r>
              <a:rPr lang="es-ES" sz="2000" dirty="0">
                <a:solidFill>
                  <a:srgbClr val="FFFFFF"/>
                </a:solidFill>
              </a:rPr>
              <a:t>.</a:t>
            </a:r>
          </a:p>
          <a:p>
            <a:pPr marL="628650" lvl="1" indent="-342900">
              <a:spcBef>
                <a:spcPts val="0"/>
              </a:spcBef>
              <a:buClr>
                <a:srgbClr val="ACD433"/>
              </a:buClr>
              <a:buSzPts val="1600"/>
              <a:buFont typeface="Arial"/>
              <a:buChar char="•"/>
              <a:defRPr/>
            </a:pPr>
            <a:endParaRPr lang="es-ES" dirty="0">
              <a:solidFill>
                <a:srgbClr val="FFFFFF"/>
              </a:solidFill>
            </a:endParaRPr>
          </a:p>
          <a:p>
            <a:pPr marL="285750" lvl="1" indent="0">
              <a:spcBef>
                <a:spcPts val="0"/>
              </a:spcBef>
              <a:buClr>
                <a:srgbClr val="ACD433"/>
              </a:buClr>
              <a:buSzPts val="1600"/>
              <a:buNone/>
              <a:defRPr/>
            </a:pPr>
            <a:r>
              <a:rPr lang="es-ES" sz="2000" dirty="0">
                <a:solidFill>
                  <a:srgbClr val="FFFFFF"/>
                </a:solidFill>
              </a:rPr>
              <a:t>Escriba el código de este documento teniendo en cuenta las siguientes consideraciones:</a:t>
            </a:r>
          </a:p>
          <a:p>
            <a:pPr marL="628650" lvl="1" indent="-342900">
              <a:spcBef>
                <a:spcPts val="0"/>
              </a:spcBef>
              <a:buClr>
                <a:srgbClr val="ACD433"/>
              </a:buClr>
              <a:buSzPts val="1600"/>
              <a:buFont typeface="Arial"/>
              <a:buChar char="•"/>
              <a:defRPr/>
            </a:pPr>
            <a:r>
              <a:rPr lang="es-ES" sz="2000" dirty="0">
                <a:solidFill>
                  <a:srgbClr val="FFFFFF"/>
                </a:solidFill>
              </a:rPr>
              <a:t>El título del documento será: "Documento con marco incrustado".</a:t>
            </a:r>
            <a:endParaRPr lang="es-ES" dirty="0">
              <a:solidFill>
                <a:srgbClr val="FFFFFF"/>
              </a:solidFill>
            </a:endParaRPr>
          </a:p>
          <a:p>
            <a:pPr marL="628650" lvl="1" indent="-342900">
              <a:spcBef>
                <a:spcPts val="0"/>
              </a:spcBef>
              <a:buClr>
                <a:srgbClr val="ACD433"/>
              </a:buClr>
              <a:buSzPts val="1600"/>
              <a:buFont typeface="Arial"/>
              <a:buChar char="•"/>
              <a:defRPr/>
            </a:pPr>
            <a:r>
              <a:rPr lang="es-ES" sz="2000" dirty="0">
                <a:solidFill>
                  <a:srgbClr val="FFFFFF"/>
                </a:solidFill>
              </a:rPr>
              <a:t>El documento debe ser compatible con los caracteres propios de </a:t>
            </a:r>
            <a:r>
              <a:rPr lang="es-ES" sz="2000">
                <a:solidFill>
                  <a:srgbClr val="FFFFFF"/>
                </a:solidFill>
              </a:rPr>
              <a:t>Europa Occidental.</a:t>
            </a:r>
            <a:endParaRPr lang="es-ES" dirty="0">
              <a:solidFill>
                <a:srgbClr val="FFFFFF"/>
              </a:solidFill>
            </a:endParaRPr>
          </a:p>
          <a:p>
            <a:pPr marL="342900" indent="-342900">
              <a:spcBef>
                <a:spcPts val="0"/>
              </a:spcBef>
              <a:buClr>
                <a:srgbClr val="ACD433"/>
              </a:buClr>
              <a:buSzPts val="1600"/>
              <a:defRPr/>
            </a:pPr>
            <a:endParaRPr lang="es-ES" dirty="0">
              <a:solidFill>
                <a:srgbClr val="FFFFFF"/>
              </a:solidFill>
            </a:endParaRPr>
          </a:p>
        </p:txBody>
      </p:sp>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8560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a:t>
            </a:r>
            <a:r>
              <a:rPr lang="es-ES" dirty="0">
                <a:solidFill>
                  <a:srgbClr val="EBEBEB"/>
                </a:solidFill>
              </a:rPr>
              <a:t>8</a:t>
            </a:r>
            <a:endParaRPr kumimoji="0" lang="es-ES" sz="4200" b="0" i="0" u="none" strike="noStrike" kern="0" cap="none" spc="0" normalizeH="0" baseline="0" noProof="0" dirty="0">
              <a:ln>
                <a:noFill/>
              </a:ln>
              <a:solidFill>
                <a:srgbClr val="EBEBEB"/>
              </a:solidFill>
              <a:effectLst/>
              <a:uLnTx/>
              <a:uFillTx/>
              <a:latin typeface="Century Gothic"/>
              <a:sym typeface="Century Gothic"/>
            </a:endParaRPr>
          </a:p>
        </p:txBody>
      </p:sp>
    </p:spTree>
    <p:extLst>
      <p:ext uri="{BB962C8B-B14F-4D97-AF65-F5344CB8AC3E}">
        <p14:creationId xmlns:p14="http://schemas.microsoft.com/office/powerpoint/2010/main" val="18833629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255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1337733"/>
            <a:ext cx="10596743" cy="5224538"/>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C52C190-ED74-865B-0F1F-03C7991E7AE7}"/>
              </a:ext>
            </a:extLst>
          </p:cNvPr>
          <p:cNvSpPr txBox="1"/>
          <p:nvPr/>
        </p:nvSpPr>
        <p:spPr>
          <a:xfrm>
            <a:off x="1093960" y="1992320"/>
            <a:ext cx="10096779" cy="1938992"/>
          </a:xfrm>
          <a:prstGeom prst="rect">
            <a:avLst/>
          </a:prstGeom>
          <a:noFill/>
          <a:ln>
            <a:solidFill>
              <a:schemeClr val="tx1">
                <a:lumMod val="85000"/>
                <a:lumOff val="15000"/>
              </a:schemeClr>
            </a:solidFill>
          </a:ln>
        </p:spPr>
        <p:txBody>
          <a:bodyPr wrap="square" lIns="91440" tIns="45720" rIns="91440" bIns="45720" rtlCol="0" anchor="t">
            <a:spAutoFit/>
          </a:bodyPr>
          <a:lstStyle/>
          <a:p>
            <a:pPr>
              <a:defRPr/>
            </a:pPr>
            <a:r>
              <a:rPr lang="es-ES" sz="1200" dirty="0">
                <a:latin typeface="Century Gothic"/>
              </a:rPr>
              <a:t>&lt;!DOCTYPE </a:t>
            </a:r>
            <a:r>
              <a:rPr lang="es-ES" sz="1200" err="1">
                <a:latin typeface="Century Gothic"/>
              </a:rPr>
              <a:t>html</a:t>
            </a:r>
            <a:r>
              <a:rPr lang="es-ES" sz="1200" dirty="0">
                <a:latin typeface="Century Gothic"/>
              </a:rPr>
              <a:t>&gt;</a:t>
            </a:r>
            <a:endParaRPr lang="es-ES"/>
          </a:p>
          <a:p>
            <a:pPr>
              <a:defRPr/>
            </a:pPr>
            <a:r>
              <a:rPr lang="es-ES" sz="1200" dirty="0">
                <a:latin typeface="Century Gothic"/>
              </a:rPr>
              <a:t>	&lt;</a:t>
            </a:r>
            <a:r>
              <a:rPr lang="es-ES" sz="1200" err="1">
                <a:latin typeface="Century Gothic"/>
              </a:rPr>
              <a:t>html</a:t>
            </a:r>
            <a:r>
              <a:rPr lang="es-ES" sz="1200" dirty="0">
                <a:latin typeface="Century Gothic"/>
              </a:rPr>
              <a:t>&gt;</a:t>
            </a:r>
            <a:endParaRPr lang="es-ES"/>
          </a:p>
          <a:p>
            <a:pPr>
              <a:defRPr/>
            </a:pPr>
            <a:r>
              <a:rPr lang="es-ES" sz="1200" dirty="0">
                <a:latin typeface="Century Gothic"/>
              </a:rPr>
              <a:t>		&lt;head&gt;</a:t>
            </a:r>
          </a:p>
          <a:p>
            <a:pPr>
              <a:defRPr/>
            </a:pPr>
            <a:r>
              <a:rPr lang="es-ES" sz="1200" dirty="0">
                <a:latin typeface="Century Gothic"/>
              </a:rPr>
              <a:t>			&lt;</a:t>
            </a:r>
            <a:r>
              <a:rPr lang="es-ES" sz="1200" err="1">
                <a:latin typeface="Century Gothic"/>
              </a:rPr>
              <a:t>title</a:t>
            </a:r>
            <a:r>
              <a:rPr lang="es-ES" sz="1200" dirty="0">
                <a:latin typeface="Century Gothic"/>
              </a:rPr>
              <a:t>&gt;Ejemplo de documento con tres marcos verticales&lt;/</a:t>
            </a:r>
            <a:r>
              <a:rPr lang="es-ES" sz="1200" err="1">
                <a:latin typeface="Century Gothic"/>
              </a:rPr>
              <a:t>title</a:t>
            </a:r>
            <a:r>
              <a:rPr lang="es-ES" sz="1200" dirty="0">
                <a:latin typeface="Century Gothic"/>
              </a:rPr>
              <a:t>&gt;</a:t>
            </a:r>
            <a:endParaRPr lang="es-ES"/>
          </a:p>
          <a:p>
            <a:pPr>
              <a:defRPr/>
            </a:pPr>
            <a:r>
              <a:rPr lang="es-ES" sz="1200" dirty="0">
                <a:latin typeface="Century Gothic"/>
              </a:rPr>
              <a:t>			&lt;meta </a:t>
            </a:r>
            <a:r>
              <a:rPr lang="es-ES" sz="1200" err="1">
                <a:latin typeface="Century Gothic"/>
              </a:rPr>
              <a:t>charset</a:t>
            </a:r>
            <a:r>
              <a:rPr lang="es-ES" sz="1200" dirty="0">
                <a:latin typeface="Century Gothic"/>
              </a:rPr>
              <a:t>="UTF-8"/&gt;</a:t>
            </a:r>
            <a:endParaRPr lang="es-ES"/>
          </a:p>
          <a:p>
            <a:pPr>
              <a:defRPr/>
            </a:pPr>
            <a:r>
              <a:rPr lang="es-ES" sz="1200" dirty="0">
                <a:latin typeface="Century Gothic"/>
              </a:rPr>
              <a:t>		&lt;/head&gt;</a:t>
            </a:r>
          </a:p>
          <a:p>
            <a:pPr>
              <a:defRPr/>
            </a:pPr>
            <a:r>
              <a:rPr lang="es-ES" sz="1200" dirty="0">
                <a:latin typeface="Century Gothic"/>
              </a:rPr>
              <a:t>                                &lt;</a:t>
            </a:r>
            <a:r>
              <a:rPr lang="es-ES" sz="1200" err="1">
                <a:latin typeface="Century Gothic"/>
              </a:rPr>
              <a:t>body</a:t>
            </a:r>
            <a:r>
              <a:rPr lang="es-ES" sz="1200" dirty="0">
                <a:latin typeface="Century Gothic"/>
              </a:rPr>
              <a:t>&gt;</a:t>
            </a:r>
            <a:endParaRPr lang="es-ES"/>
          </a:p>
          <a:p>
            <a:pPr>
              <a:defRPr/>
            </a:pPr>
            <a:r>
              <a:rPr lang="es-ES" sz="1200" dirty="0">
                <a:latin typeface="Century Gothic"/>
              </a:rPr>
              <a:t>                                                  &lt;</a:t>
            </a:r>
            <a:r>
              <a:rPr lang="es-ES" sz="1200" err="1">
                <a:latin typeface="Century Gothic"/>
              </a:rPr>
              <a:t>iframe</a:t>
            </a:r>
            <a:r>
              <a:rPr lang="es-ES" sz="1200" dirty="0">
                <a:latin typeface="Century Gothic"/>
              </a:rPr>
              <a:t> </a:t>
            </a:r>
            <a:r>
              <a:rPr lang="es-ES" sz="1200" err="1">
                <a:latin typeface="Century Gothic"/>
              </a:rPr>
              <a:t>src</a:t>
            </a:r>
            <a:r>
              <a:rPr lang="es-ES" sz="1200" dirty="0">
                <a:latin typeface="Century Gothic"/>
              </a:rPr>
              <a:t>="http://www.exlibric.com" </a:t>
            </a:r>
            <a:r>
              <a:rPr lang="es-ES" sz="1200" err="1">
                <a:latin typeface="Century Gothic"/>
              </a:rPr>
              <a:t>width</a:t>
            </a:r>
            <a:r>
              <a:rPr lang="es-ES" sz="1200" dirty="0">
                <a:latin typeface="Century Gothic"/>
              </a:rPr>
              <a:t>="600" </a:t>
            </a:r>
            <a:r>
              <a:rPr lang="es-ES" sz="1200" err="1">
                <a:latin typeface="Century Gothic"/>
              </a:rPr>
              <a:t>height</a:t>
            </a:r>
            <a:r>
              <a:rPr lang="es-ES" sz="1200" dirty="0">
                <a:latin typeface="Century Gothic"/>
              </a:rPr>
              <a:t>="360" </a:t>
            </a:r>
            <a:r>
              <a:rPr lang="es-ES" sz="1200" err="1">
                <a:latin typeface="Century Gothic"/>
              </a:rPr>
              <a:t>scrolling</a:t>
            </a:r>
            <a:r>
              <a:rPr lang="es-ES" sz="1200" dirty="0">
                <a:latin typeface="Century Gothic"/>
              </a:rPr>
              <a:t>="Yes"&gt;&lt;/</a:t>
            </a:r>
            <a:r>
              <a:rPr lang="es-ES" sz="1200" err="1">
                <a:latin typeface="Century Gothic"/>
              </a:rPr>
              <a:t>iframe</a:t>
            </a:r>
            <a:r>
              <a:rPr lang="es-ES" sz="1200" dirty="0">
                <a:latin typeface="Century Gothic"/>
              </a:rPr>
              <a:t>&gt;</a:t>
            </a:r>
            <a:endParaRPr lang="es-ES"/>
          </a:p>
          <a:p>
            <a:pPr>
              <a:defRPr/>
            </a:pPr>
            <a:r>
              <a:rPr lang="es-ES" sz="1200" dirty="0">
                <a:latin typeface="Century Gothic"/>
              </a:rPr>
              <a:t>                                &lt;/</a:t>
            </a:r>
            <a:r>
              <a:rPr lang="es-ES" sz="1200" err="1">
                <a:latin typeface="Century Gothic"/>
              </a:rPr>
              <a:t>body</a:t>
            </a:r>
            <a:r>
              <a:rPr lang="es-ES" sz="1200" dirty="0">
                <a:latin typeface="Century Gothic"/>
              </a:rPr>
              <a:t>&gt;</a:t>
            </a:r>
            <a:endParaRPr lang="es-ES"/>
          </a:p>
          <a:p>
            <a:pPr>
              <a:defRPr/>
            </a:pPr>
            <a:r>
              <a:rPr lang="es-ES" sz="1200" dirty="0">
                <a:latin typeface="Century Gothic"/>
              </a:rPr>
              <a:t>	&lt;/</a:t>
            </a:r>
            <a:r>
              <a:rPr lang="es-ES" sz="1200" err="1">
                <a:latin typeface="Century Gothic"/>
              </a:rPr>
              <a:t>html</a:t>
            </a:r>
            <a:r>
              <a:rPr lang="es-ES" sz="1200" dirty="0">
                <a:latin typeface="Century Gothic"/>
              </a:rPr>
              <a:t>&gt;</a:t>
            </a:r>
          </a:p>
        </p:txBody>
      </p:sp>
    </p:spTree>
    <p:extLst>
      <p:ext uri="{BB962C8B-B14F-4D97-AF65-F5344CB8AC3E}">
        <p14:creationId xmlns:p14="http://schemas.microsoft.com/office/powerpoint/2010/main" val="19099405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256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1524000"/>
            <a:ext cx="10596743" cy="4741333"/>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3" name="Imagen 2" descr="Interfaz de usuario gráfica, Aplicación, Word&#10;&#10;Descripción generada automáticamente">
            <a:extLst>
              <a:ext uri="{FF2B5EF4-FFF2-40B4-BE49-F238E27FC236}">
                <a16:creationId xmlns:a16="http://schemas.microsoft.com/office/drawing/2014/main" id="{407D9F59-ACB0-DA8A-BB6F-13F2F96BEA82}"/>
              </a:ext>
            </a:extLst>
          </p:cNvPr>
          <p:cNvPicPr>
            <a:picLocks noChangeAspect="1"/>
          </p:cNvPicPr>
          <p:nvPr/>
        </p:nvPicPr>
        <p:blipFill rotWithShape="1">
          <a:blip r:embed="rId2"/>
          <a:srcRect l="-447" t="-794" r="446" b="4233"/>
          <a:stretch/>
        </p:blipFill>
        <p:spPr>
          <a:xfrm>
            <a:off x="2612573" y="2004786"/>
            <a:ext cx="6966862" cy="3782787"/>
          </a:xfrm>
          <a:prstGeom prst="rect">
            <a:avLst/>
          </a:prstGeom>
          <a:ln>
            <a:solidFill>
              <a:schemeClr val="tx1">
                <a:lumMod val="85000"/>
                <a:lumOff val="15000"/>
              </a:schemeClr>
            </a:solidFill>
          </a:ln>
        </p:spPr>
      </p:pic>
    </p:spTree>
    <p:extLst>
      <p:ext uri="{BB962C8B-B14F-4D97-AF65-F5344CB8AC3E}">
        <p14:creationId xmlns:p14="http://schemas.microsoft.com/office/powerpoint/2010/main" val="32965375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257</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11"/>
              <a:tabLst/>
              <a:defRPr/>
            </a:pPr>
            <a:r>
              <a:rPr lang="es-ES" sz="3600" dirty="0">
                <a:solidFill>
                  <a:srgbClr val="EF53A5"/>
                </a:solidFill>
                <a:latin typeface="Century Gothic"/>
                <a:ea typeface="Century Gothic"/>
                <a:cs typeface="Century Gothic"/>
                <a:sym typeface="Century Gothic"/>
              </a:rPr>
              <a:t>Formularios</a:t>
            </a:r>
            <a:endPar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endParaRP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11.1. Descripción general y uso de formularios. Procesamiento de formularios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11.2. Elementos de un formulario: texto, botones, etc.</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11.3. Formateado de formularios: atajos de teclado, orden de edición, grupos, etiquetas, etc.</a:t>
            </a:r>
          </a:p>
        </p:txBody>
      </p:sp>
    </p:spTree>
    <p:extLst>
      <p:ext uri="{BB962C8B-B14F-4D97-AF65-F5344CB8AC3E}">
        <p14:creationId xmlns:p14="http://schemas.microsoft.com/office/powerpoint/2010/main" val="27110875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a:buSzPts val="2800"/>
            </a:pPr>
            <a:r>
              <a:rPr lang="es-ES" dirty="0"/>
              <a:t>11. Formularios</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258</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80"/>
            <a:ext cx="10227749" cy="1950720"/>
          </a:xfrm>
          <a:prstGeom prst="rect">
            <a:avLst/>
          </a:prstGeom>
          <a:noFill/>
          <a:ln>
            <a:noFill/>
          </a:ln>
        </p:spPr>
        <p:txBody>
          <a:bodyPr spcFirstLastPara="1" wrap="square" lIns="91425" tIns="45700" rIns="91425" bIns="45700" anchor="t" anchorCtr="0">
            <a:normAutofit/>
          </a:bodyPr>
          <a:lstStyle/>
          <a:p>
            <a:pPr marL="342900" indent="-342900">
              <a:spcBef>
                <a:spcPts val="0"/>
              </a:spcBef>
              <a:buClr>
                <a:srgbClr val="B31166"/>
              </a:buClr>
            </a:pPr>
            <a:r>
              <a:rPr lang="es-ES" b="1" dirty="0">
                <a:solidFill>
                  <a:schemeClr val="accent1"/>
                </a:solidFill>
              </a:rPr>
              <a:t>Formularios: </a:t>
            </a:r>
            <a:r>
              <a:rPr lang="es-ES" b="1" dirty="0">
                <a:solidFill>
                  <a:schemeClr val="accent4"/>
                </a:solidFill>
              </a:rPr>
              <a:t>secciones interactivas</a:t>
            </a:r>
            <a:r>
              <a:rPr lang="es-ES" dirty="0">
                <a:solidFill>
                  <a:schemeClr val="tx1">
                    <a:lumMod val="85000"/>
                    <a:lumOff val="15000"/>
                  </a:schemeClr>
                </a:solidFill>
              </a:rPr>
              <a:t> de una página web que los autores insertan en la misma </a:t>
            </a:r>
            <a:r>
              <a:rPr lang="es-ES" b="1" dirty="0">
                <a:solidFill>
                  <a:schemeClr val="accent5"/>
                </a:solidFill>
              </a:rPr>
              <a:t>para </a:t>
            </a:r>
            <a:r>
              <a:rPr lang="es-ES" dirty="0">
                <a:solidFill>
                  <a:schemeClr val="tx1">
                    <a:lumMod val="85000"/>
                    <a:lumOff val="15000"/>
                  </a:schemeClr>
                </a:solidFill>
              </a:rPr>
              <a:t>permitir que el </a:t>
            </a:r>
            <a:r>
              <a:rPr lang="es-ES" b="1" dirty="0">
                <a:solidFill>
                  <a:schemeClr val="accent5"/>
                </a:solidFill>
              </a:rPr>
              <a:t>usuario </a:t>
            </a:r>
            <a:r>
              <a:rPr lang="es-ES" dirty="0">
                <a:solidFill>
                  <a:schemeClr val="tx1">
                    <a:lumMod val="85000"/>
                    <a:lumOff val="15000"/>
                  </a:schemeClr>
                </a:solidFill>
              </a:rPr>
              <a:t>pueda </a:t>
            </a:r>
            <a:r>
              <a:rPr lang="es-ES" b="1" dirty="0">
                <a:solidFill>
                  <a:schemeClr val="accent5"/>
                </a:solidFill>
              </a:rPr>
              <a:t>enviar información al servidor</a:t>
            </a:r>
            <a:r>
              <a:rPr lang="es-ES" dirty="0">
                <a:solidFill>
                  <a:schemeClr val="tx1">
                    <a:lumMod val="85000"/>
                    <a:lumOff val="15000"/>
                  </a:schemeClr>
                </a:solidFill>
              </a:rPr>
              <a:t> donde está alojado.</a:t>
            </a:r>
            <a:endParaRPr lang="es-ES" sz="1800" b="0" i="0" u="none" strike="noStrike" kern="0" cap="none" spc="0" normalizeH="0" baseline="0" noProof="0" dirty="0">
              <a:ln>
                <a:noFill/>
              </a:ln>
              <a:solidFill>
                <a:schemeClr val="tx1">
                  <a:lumMod val="85000"/>
                  <a:lumOff val="15000"/>
                </a:schemeClr>
              </a:solidFill>
              <a:effectLst/>
              <a:uLnTx/>
              <a:uFillTx/>
              <a:latin typeface="Century Gothic"/>
            </a:endParaRPr>
          </a:p>
          <a:p>
            <a:pPr marL="342900" indent="-342900">
              <a:spcBef>
                <a:spcPts val="0"/>
              </a:spcBef>
              <a:buClr>
                <a:srgbClr val="B31166"/>
              </a:buClr>
            </a:pPr>
            <a:r>
              <a:rPr lang="es-ES" dirty="0">
                <a:solidFill>
                  <a:schemeClr val="tx1">
                    <a:lumMod val="85000"/>
                    <a:lumOff val="15000"/>
                  </a:schemeClr>
                </a:solidFill>
              </a:rPr>
              <a:t>Estudiaremos la manera de </a:t>
            </a:r>
            <a:r>
              <a:rPr lang="es-ES" b="1" dirty="0">
                <a:solidFill>
                  <a:schemeClr val="accent4"/>
                </a:solidFill>
              </a:rPr>
              <a:t>construir y configurar</a:t>
            </a:r>
            <a:r>
              <a:rPr lang="es-ES" dirty="0">
                <a:solidFill>
                  <a:schemeClr val="tx1">
                    <a:lumMod val="85000"/>
                    <a:lumOff val="15000"/>
                  </a:schemeClr>
                </a:solidFill>
              </a:rPr>
              <a:t> formularios en los documentos web, pero su </a:t>
            </a:r>
            <a:r>
              <a:rPr lang="es-ES" b="1" dirty="0">
                <a:solidFill>
                  <a:schemeClr val="accent6"/>
                </a:solidFill>
              </a:rPr>
              <a:t>procesamiento </a:t>
            </a:r>
            <a:r>
              <a:rPr lang="es-ES" dirty="0">
                <a:solidFill>
                  <a:schemeClr val="tx1">
                    <a:lumMod val="85000"/>
                    <a:lumOff val="15000"/>
                  </a:schemeClr>
                </a:solidFill>
              </a:rPr>
              <a:t>va </a:t>
            </a:r>
            <a:r>
              <a:rPr lang="es-ES" b="1" dirty="0">
                <a:solidFill>
                  <a:schemeClr val="accent6"/>
                </a:solidFill>
              </a:rPr>
              <a:t>más allá</a:t>
            </a:r>
            <a:r>
              <a:rPr lang="es-ES" dirty="0">
                <a:solidFill>
                  <a:schemeClr val="tx1">
                    <a:lumMod val="85000"/>
                    <a:lumOff val="15000"/>
                  </a:schemeClr>
                </a:solidFill>
              </a:rPr>
              <a:t> del </a:t>
            </a:r>
            <a:r>
              <a:rPr lang="es-ES" b="1" dirty="0">
                <a:solidFill>
                  <a:schemeClr val="accent6"/>
                </a:solidFill>
              </a:rPr>
              <a:t>aprendizaje en HTML</a:t>
            </a:r>
            <a:r>
              <a:rPr lang="es-ES" dirty="0">
                <a:solidFill>
                  <a:schemeClr val="tx1">
                    <a:lumMod val="85000"/>
                    <a:lumOff val="15000"/>
                  </a:schemeClr>
                </a:solidFill>
              </a:rPr>
              <a:t>.</a:t>
            </a:r>
            <a:endParaRPr lang="es-ES" sz="1800" dirty="0">
              <a:solidFill>
                <a:schemeClr val="tx1">
                  <a:lumMod val="85000"/>
                  <a:lumOff val="15000"/>
                </a:schemeClr>
              </a:solidFill>
            </a:endParaRPr>
          </a:p>
          <a:p>
            <a:pPr marL="342900" indent="-342900">
              <a:spcBef>
                <a:spcPts val="0"/>
              </a:spcBef>
              <a:buClr>
                <a:srgbClr val="B31166"/>
              </a:buClr>
            </a:pPr>
            <a:endParaRPr lang="es-ES" dirty="0">
              <a:solidFill>
                <a:schemeClr val="tx1">
                  <a:lumMod val="85000"/>
                  <a:lumOff val="15000"/>
                </a:schemeClr>
              </a:solidFill>
            </a:endParaRPr>
          </a:p>
        </p:txBody>
      </p:sp>
    </p:spTree>
    <p:extLst>
      <p:ext uri="{BB962C8B-B14F-4D97-AF65-F5344CB8AC3E}">
        <p14:creationId xmlns:p14="http://schemas.microsoft.com/office/powerpoint/2010/main" val="3685670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9197586" cy="566738"/>
          </a:xfrm>
          <a:prstGeom prst="rect">
            <a:avLst/>
          </a:prstGeom>
          <a:noFill/>
          <a:ln>
            <a:noFill/>
          </a:ln>
        </p:spPr>
        <p:txBody>
          <a:bodyPr spcFirstLastPara="1" wrap="square" lIns="91425" tIns="45700" rIns="91425" bIns="45700" anchor="b" anchorCtr="0">
            <a:normAutofit fontScale="90000"/>
          </a:bodyPr>
          <a:lstStyle/>
          <a:p>
            <a:r>
              <a:rPr lang="es-ES" dirty="0"/>
              <a:t>11.1. Descripción general y uso de formularios. Procesamiento de formularios</a:t>
            </a:r>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259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40918" y="829733"/>
            <a:ext cx="8825658" cy="364648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Century Gothic"/>
              </a:rPr>
              <a:t>Tipos de marcos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Marcos fijos </a:t>
            </a:r>
            <a:r>
              <a:rPr lang="es-ES" sz="1800" dirty="0">
                <a:solidFill>
                  <a:srgbClr val="000000">
                    <a:lumMod val="85000"/>
                    <a:lumOff val="15000"/>
                  </a:srgbClr>
                </a:solidFill>
                <a:latin typeface="Century Gothic"/>
                <a:sym typeface="Century Gothic"/>
              </a:rPr>
              <a:t>o </a:t>
            </a:r>
            <a:r>
              <a:rPr lang="es-ES" sz="1800" b="1" i="1" dirty="0" err="1">
                <a:solidFill>
                  <a:schemeClr val="accent5"/>
                </a:solidFill>
                <a:latin typeface="Century Gothic"/>
                <a:sym typeface="Century Gothic"/>
              </a:rPr>
              <a:t>frames</a:t>
            </a:r>
            <a:r>
              <a:rPr lang="es-ES" sz="1800" dirty="0">
                <a:solidFill>
                  <a:srgbClr val="000000">
                    <a:lumMod val="85000"/>
                    <a:lumOff val="15000"/>
                  </a:srgbClr>
                </a:solidFill>
                <a:latin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Marcos incrustados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o </a:t>
            </a:r>
            <a:r>
              <a:rPr kumimoji="0" lang="es-ES" sz="1800" b="1" i="1" u="none" strike="noStrike" kern="0" cap="none" spc="0" normalizeH="0" baseline="0" noProof="0" dirty="0" err="1">
                <a:ln>
                  <a:noFill/>
                </a:ln>
                <a:solidFill>
                  <a:schemeClr val="accent5"/>
                </a:solidFill>
                <a:effectLst/>
                <a:uLnTx/>
                <a:uFillTx/>
                <a:latin typeface="Century Gothic"/>
                <a:cs typeface="Arial"/>
                <a:sym typeface="Century Gothic"/>
              </a:rPr>
              <a:t>iframes</a:t>
            </a:r>
            <a:r>
              <a:rPr lang="es-ES" sz="1800" dirty="0">
                <a:solidFill>
                  <a:srgbClr val="000000">
                    <a:lumMod val="85000"/>
                    <a:lumOff val="15000"/>
                  </a:srgbClr>
                </a:solidFill>
                <a:latin typeface="Century Gothic"/>
                <a:sym typeface="Century Gothic"/>
              </a:rPr>
              <a:t> (se estudiarán al final de este apartado).</a:t>
            </a:r>
          </a:p>
          <a:p>
            <a:pPr marL="342900" indent="-342900">
              <a:spcBef>
                <a:spcPts val="1000"/>
              </a:spcBef>
              <a:buClr>
                <a:srgbClr val="B31166"/>
              </a:buClr>
              <a:buSzPts val="1440"/>
              <a:buFont typeface="Noto Sans Symbols"/>
              <a:buChar char="►"/>
              <a:defRPr/>
            </a:pPr>
            <a:r>
              <a:rPr lang="es-ES" sz="1800" b="1" dirty="0">
                <a:solidFill>
                  <a:schemeClr val="accent1"/>
                </a:solidFill>
                <a:latin typeface="Century Gothic"/>
                <a:sym typeface="Century Gothic"/>
              </a:rPr>
              <a:t>Documentos HTML </a:t>
            </a:r>
            <a:r>
              <a:rPr lang="es-ES" sz="1800" dirty="0">
                <a:solidFill>
                  <a:schemeClr val="tx1">
                    <a:lumMod val="85000"/>
                    <a:lumOff val="15000"/>
                  </a:schemeClr>
                </a:solidFill>
                <a:latin typeface="Century Gothic"/>
                <a:sym typeface="Century Gothic"/>
              </a:rPr>
              <a:t>que contienen </a:t>
            </a:r>
            <a:r>
              <a:rPr lang="es-ES" sz="1800" b="1" i="1" dirty="0" err="1">
                <a:solidFill>
                  <a:schemeClr val="accent1"/>
                </a:solidFill>
                <a:latin typeface="Century Gothic"/>
                <a:sym typeface="Century Gothic"/>
              </a:rPr>
              <a:t>frames</a:t>
            </a:r>
            <a:r>
              <a:rPr lang="es-ES" sz="1800" dirty="0">
                <a:solidFill>
                  <a:schemeClr val="tx1">
                    <a:lumMod val="85000"/>
                    <a:lumOff val="15000"/>
                  </a:schemeClr>
                </a:solidFill>
                <a:latin typeface="Century Gothic"/>
                <a:sym typeface="Century Gothic"/>
              </a:rPr>
              <a:t>:</a:t>
            </a:r>
          </a:p>
          <a:p>
            <a:pPr marL="711200" indent="-342900">
              <a:spcBef>
                <a:spcPts val="1000"/>
              </a:spcBef>
              <a:buClr>
                <a:srgbClr val="B31166"/>
              </a:buClr>
              <a:buSzPts val="1440"/>
              <a:buFont typeface="Arial" panose="020B0604020202020204" pitchFamily="34" charset="0"/>
              <a:buChar char="•"/>
              <a:defRPr/>
            </a:pPr>
            <a:r>
              <a:rPr lang="es-ES" sz="1800" b="1" dirty="0">
                <a:solidFill>
                  <a:schemeClr val="accent4"/>
                </a:solidFill>
                <a:latin typeface="Century Gothic"/>
                <a:sym typeface="Century Gothic"/>
              </a:rPr>
              <a:t>No</a:t>
            </a:r>
            <a:r>
              <a:rPr lang="es-ES" sz="1800" dirty="0">
                <a:solidFill>
                  <a:srgbClr val="000000">
                    <a:lumMod val="85000"/>
                    <a:lumOff val="15000"/>
                  </a:srgbClr>
                </a:solidFill>
                <a:latin typeface="Century Gothic"/>
                <a:sym typeface="Century Gothic"/>
              </a:rPr>
              <a:t> presentan etiqueta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body</a:t>
            </a:r>
            <a:r>
              <a:rPr lang="es-ES" sz="1800" b="1" dirty="0">
                <a:solidFill>
                  <a:srgbClr val="00B0F0"/>
                </a:solidFill>
                <a:latin typeface="Century Gothic"/>
                <a:sym typeface="Century Gothic"/>
              </a:rPr>
              <a:t>&gt;</a:t>
            </a:r>
            <a:r>
              <a:rPr lang="es-ES" sz="1800" dirty="0">
                <a:solidFill>
                  <a:schemeClr val="tx1">
                    <a:lumMod val="85000"/>
                    <a:lumOff val="15000"/>
                  </a:schemeClr>
                </a:solidFill>
                <a:latin typeface="Century Gothic"/>
                <a:sym typeface="Century Gothic"/>
              </a:rPr>
              <a:t>.</a:t>
            </a:r>
            <a:endParaRPr lang="es-ES" sz="1800" b="1" dirty="0">
              <a:solidFill>
                <a:srgbClr val="00B0F0"/>
              </a:solidFill>
              <a:latin typeface="Century Gothic"/>
              <a:sym typeface="Century Gothic"/>
            </a:endParaRPr>
          </a:p>
          <a:p>
            <a:pPr marL="711200" indent="-342900">
              <a:spcBef>
                <a:spcPts val="1000"/>
              </a:spcBef>
              <a:buClr>
                <a:srgbClr val="B31166"/>
              </a:buClr>
              <a:buSzPts val="1440"/>
              <a:buFont typeface="Arial" panose="020B0604020202020204" pitchFamily="34" charset="0"/>
              <a:buChar char="•"/>
              <a:defRPr/>
            </a:pPr>
            <a:r>
              <a:rPr lang="es-ES" sz="1800" dirty="0">
                <a:solidFill>
                  <a:srgbClr val="000000">
                    <a:lumMod val="85000"/>
                    <a:lumOff val="15000"/>
                  </a:srgbClr>
                </a:solidFill>
                <a:latin typeface="Century Gothic"/>
                <a:sym typeface="Century Gothic"/>
              </a:rPr>
              <a:t>Se ponen </a:t>
            </a:r>
            <a:r>
              <a:rPr lang="es-ES" sz="1800" b="1" dirty="0">
                <a:solidFill>
                  <a:schemeClr val="accent4"/>
                </a:solidFill>
                <a:latin typeface="Century Gothic"/>
                <a:sym typeface="Century Gothic"/>
              </a:rPr>
              <a:t>en su lugar </a:t>
            </a:r>
            <a:r>
              <a:rPr lang="es-ES" sz="1800" dirty="0">
                <a:solidFill>
                  <a:srgbClr val="000000">
                    <a:lumMod val="85000"/>
                    <a:lumOff val="15000"/>
                  </a:srgbClr>
                </a:solidFill>
                <a:latin typeface="Century Gothic"/>
                <a:sym typeface="Century Gothic"/>
              </a:rPr>
              <a:t>la etiqueta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frameset</a:t>
            </a:r>
            <a:r>
              <a:rPr lang="es-ES" sz="1800" b="1" dirty="0">
                <a:solidFill>
                  <a:srgbClr val="00B0F0"/>
                </a:solidFill>
                <a:latin typeface="Century Gothic"/>
                <a:sym typeface="Century Gothic"/>
              </a:rPr>
              <a:t>&gt;</a:t>
            </a:r>
            <a:r>
              <a:rPr lang="es-ES" sz="1800" b="1" dirty="0">
                <a:solidFill>
                  <a:schemeClr val="tx1">
                    <a:lumMod val="85000"/>
                    <a:lumOff val="15000"/>
                  </a:schemeClr>
                </a:solidFill>
                <a:latin typeface="Century Gothic"/>
                <a:sym typeface="Century Gothic"/>
              </a:rPr>
              <a:t>,</a:t>
            </a:r>
            <a:r>
              <a:rPr lang="es-ES" sz="1800" b="1" dirty="0">
                <a:solidFill>
                  <a:srgbClr val="00B0F0"/>
                </a:solidFill>
                <a:latin typeface="Century Gothic"/>
                <a:sym typeface="Century Gothic"/>
              </a:rPr>
              <a:t> </a:t>
            </a:r>
            <a:r>
              <a:rPr lang="es-ES" sz="1800" dirty="0">
                <a:solidFill>
                  <a:srgbClr val="000000">
                    <a:lumMod val="85000"/>
                    <a:lumOff val="15000"/>
                  </a:srgbClr>
                </a:solidFill>
                <a:latin typeface="Century Gothic"/>
                <a:sym typeface="Century Gothic"/>
              </a:rPr>
              <a:t>para </a:t>
            </a:r>
            <a:r>
              <a:rPr lang="es-ES" sz="1800" b="1" dirty="0">
                <a:solidFill>
                  <a:schemeClr val="accent6"/>
                </a:solidFill>
                <a:latin typeface="Century Gothic"/>
                <a:sym typeface="Century Gothic"/>
              </a:rPr>
              <a:t>definir las áreas </a:t>
            </a:r>
            <a:r>
              <a:rPr lang="es-ES" sz="1800" dirty="0">
                <a:solidFill>
                  <a:srgbClr val="000000">
                    <a:lumMod val="85000"/>
                    <a:lumOff val="15000"/>
                  </a:srgbClr>
                </a:solidFill>
                <a:latin typeface="Century Gothic"/>
                <a:sym typeface="Century Gothic"/>
              </a:rPr>
              <a:t>en las que se subdividirá el documento correspondiente.</a:t>
            </a:r>
          </a:p>
          <a:p>
            <a:pPr marL="711200" indent="-342900">
              <a:spcBef>
                <a:spcPts val="1000"/>
              </a:spcBef>
              <a:buClr>
                <a:srgbClr val="B31166"/>
              </a:buClr>
              <a:buSzPts val="1440"/>
              <a:buFont typeface="Arial" panose="020B0604020202020204" pitchFamily="34" charset="0"/>
              <a:buChar char="•"/>
              <a:defRPr/>
            </a:pPr>
            <a:r>
              <a:rPr lang="es-ES" sz="1800" dirty="0">
                <a:solidFill>
                  <a:srgbClr val="000000">
                    <a:lumMod val="85000"/>
                    <a:lumOff val="15000"/>
                  </a:srgbClr>
                </a:solidFill>
                <a:latin typeface="Century Gothic"/>
                <a:sym typeface="Century Gothic"/>
              </a:rPr>
              <a:t>La directiva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frame</a:t>
            </a:r>
            <a:r>
              <a:rPr lang="es-ES" sz="1800" b="1" dirty="0">
                <a:solidFill>
                  <a:srgbClr val="00B0F0"/>
                </a:solidFill>
                <a:latin typeface="Century Gothic"/>
                <a:sym typeface="Century Gothic"/>
              </a:rPr>
              <a:t>&gt; </a:t>
            </a:r>
            <a:r>
              <a:rPr lang="es-ES" sz="1800" dirty="0">
                <a:solidFill>
                  <a:srgbClr val="000000">
                    <a:lumMod val="85000"/>
                    <a:lumOff val="15000"/>
                  </a:srgbClr>
                </a:solidFill>
                <a:latin typeface="Century Gothic"/>
                <a:sym typeface="Century Gothic"/>
              </a:rPr>
              <a:t>se usa para </a:t>
            </a:r>
            <a:r>
              <a:rPr lang="es-ES" sz="1800" b="1" dirty="0">
                <a:solidFill>
                  <a:schemeClr val="accent6"/>
                </a:solidFill>
                <a:latin typeface="Century Gothic"/>
                <a:sym typeface="Century Gothic"/>
              </a:rPr>
              <a:t>definir el contenido de cada uno </a:t>
            </a:r>
            <a:r>
              <a:rPr lang="es-ES" sz="1800" dirty="0">
                <a:solidFill>
                  <a:srgbClr val="000000">
                    <a:lumMod val="85000"/>
                    <a:lumOff val="15000"/>
                  </a:srgbClr>
                </a:solidFill>
                <a:latin typeface="Century Gothic"/>
                <a:sym typeface="Century Gothic"/>
              </a:rPr>
              <a:t>de los marcos establecidos en &lt;</a:t>
            </a:r>
            <a:r>
              <a:rPr lang="es-ES" sz="1800" dirty="0" err="1">
                <a:solidFill>
                  <a:srgbClr val="000000">
                    <a:lumMod val="85000"/>
                    <a:lumOff val="15000"/>
                  </a:srgbClr>
                </a:solidFill>
                <a:latin typeface="Century Gothic"/>
                <a:sym typeface="Century Gothic"/>
              </a:rPr>
              <a:t>frameset</a:t>
            </a:r>
            <a:r>
              <a:rPr lang="es-ES" sz="1800" dirty="0">
                <a:solidFill>
                  <a:srgbClr val="000000">
                    <a:lumMod val="85000"/>
                    <a:lumOff val="15000"/>
                  </a:srgbClr>
                </a:solidFill>
                <a:latin typeface="Century Gothic"/>
                <a:sym typeface="Century Gothic"/>
              </a:rPr>
              <a:t>&gt;.</a:t>
            </a:r>
          </a:p>
        </p:txBody>
      </p:sp>
    </p:spTree>
    <p:extLst>
      <p:ext uri="{BB962C8B-B14F-4D97-AF65-F5344CB8AC3E}">
        <p14:creationId xmlns:p14="http://schemas.microsoft.com/office/powerpoint/2010/main" val="801737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9165877" cy="456776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440773" y="2362313"/>
            <a:ext cx="8657655" cy="369332"/>
          </a:xfrm>
          <a:prstGeom prst="rect">
            <a:avLst/>
          </a:prstGeom>
          <a:no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 &lt;meta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name</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description</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content</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=“Electrónica digital y analógica”/&gt;</a:t>
            </a:r>
          </a:p>
        </p:txBody>
      </p:sp>
    </p:spTree>
    <p:extLst>
      <p:ext uri="{BB962C8B-B14F-4D97-AF65-F5344CB8AC3E}">
        <p14:creationId xmlns:p14="http://schemas.microsoft.com/office/powerpoint/2010/main" val="30211891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260</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12"/>
              <a:tabLst/>
              <a:defRPr/>
            </a:pPr>
            <a:r>
              <a:rPr lang="es-ES" sz="3600" dirty="0">
                <a:solidFill>
                  <a:srgbClr val="EF53A5"/>
                </a:solidFill>
                <a:latin typeface="Century Gothic"/>
                <a:ea typeface="Century Gothic"/>
                <a:cs typeface="Century Gothic"/>
                <a:sym typeface="Century Gothic"/>
              </a:rPr>
              <a:t>Elementos específicos para tecnologías móviles</a:t>
            </a:r>
            <a:endPar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endParaRP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12.1. Selección del lenguaje marcas para tecnología móviles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12.2. Hojas de estilo en dispositivos móviles</a:t>
            </a:r>
          </a:p>
        </p:txBody>
      </p:sp>
    </p:spTree>
    <p:extLst>
      <p:ext uri="{BB962C8B-B14F-4D97-AF65-F5344CB8AC3E}">
        <p14:creationId xmlns:p14="http://schemas.microsoft.com/office/powerpoint/2010/main" val="237115247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261</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13"/>
              <a:tabLst/>
              <a:defRPr/>
            </a:pPr>
            <a:r>
              <a:rPr lang="es-ES" sz="3600" dirty="0">
                <a:solidFill>
                  <a:srgbClr val="EF53A5"/>
                </a:solidFill>
                <a:latin typeface="Century Gothic"/>
                <a:ea typeface="Century Gothic"/>
                <a:cs typeface="Century Gothic"/>
                <a:sym typeface="Century Gothic"/>
              </a:rPr>
              <a:t>Elementos en desuso (</a:t>
            </a:r>
            <a:r>
              <a:rPr lang="es-ES" sz="3600" dirty="0" err="1">
                <a:solidFill>
                  <a:srgbClr val="EF53A5"/>
                </a:solidFill>
                <a:latin typeface="Century Gothic"/>
                <a:ea typeface="Century Gothic"/>
                <a:cs typeface="Century Gothic"/>
                <a:sym typeface="Century Gothic"/>
              </a:rPr>
              <a:t>deprecated</a:t>
            </a:r>
            <a:r>
              <a:rPr lang="es-ES" sz="3600" dirty="0">
                <a:solidFill>
                  <a:srgbClr val="EF53A5"/>
                </a:solidFill>
                <a:latin typeface="Century Gothic"/>
                <a:ea typeface="Century Gothic"/>
                <a:cs typeface="Century Gothic"/>
                <a:sym typeface="Century Gothic"/>
              </a:rPr>
              <a:t>)</a:t>
            </a:r>
            <a:endPar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endParaRP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13.1. Texto parpadeante</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13.2. Marquesinas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13.3. Alineaciones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13.4. </a:t>
            </a:r>
            <a:r>
              <a:rPr lang="es-ES" sz="2000" dirty="0">
                <a:solidFill>
                  <a:srgbClr val="FFFFFF"/>
                </a:solidFill>
                <a:latin typeface="Century Gothic"/>
                <a:ea typeface="Century Gothic"/>
                <a:cs typeface="Century Gothic"/>
                <a:sym typeface="Century Gothic"/>
              </a:rPr>
              <a:t>Otros elementos en desuso</a:t>
            </a:r>
            <a:endPar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40318385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262</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2" name="Google Shape;552;p3"/>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14"/>
              <a:tabLst/>
              <a:defRPr/>
            </a:pPr>
            <a:r>
              <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rPr>
              <a:t>Resumen</a:t>
            </a:r>
          </a:p>
        </p:txBody>
      </p:sp>
    </p:spTree>
    <p:extLst>
      <p:ext uri="{BB962C8B-B14F-4D97-AF65-F5344CB8AC3E}">
        <p14:creationId xmlns:p14="http://schemas.microsoft.com/office/powerpoint/2010/main" val="14059354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263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242401" y="861302"/>
            <a:ext cx="8825659" cy="5425680"/>
          </a:xfrm>
          <a:prstGeom prst="roundRect">
            <a:avLst>
              <a:gd name="adj" fmla="val 1858"/>
            </a:avLst>
          </a:prstGeom>
          <a:noFill/>
          <a:ln w="28575">
            <a:solidFill>
              <a:schemeClr val="accent5"/>
            </a:solidFill>
            <a:prstDash val="sysDot"/>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9B6BF2"/>
              </a:buClr>
              <a:buSzPts val="1440"/>
              <a:buFont typeface="Noto Sans Symbols"/>
              <a:buChar char="►"/>
              <a:tabLst/>
              <a:defRPr/>
            </a:pPr>
            <a:r>
              <a:rPr kumimoji="0" lang="es-ES" sz="1500" b="1" i="0" u="none" strike="noStrike" kern="0" cap="none" spc="0" normalizeH="0" baseline="0" noProof="0" dirty="0">
                <a:ln>
                  <a:noFill/>
                </a:ln>
                <a:solidFill>
                  <a:srgbClr val="9B6BF2"/>
                </a:solidFill>
                <a:effectLst/>
                <a:uLnTx/>
                <a:uFillTx/>
                <a:latin typeface="Century Gothic"/>
                <a:ea typeface="Century Gothic"/>
                <a:cs typeface="Century Gothic"/>
                <a:sym typeface="Century Gothic"/>
              </a:rPr>
              <a:t>RESUMEN</a:t>
            </a:r>
            <a:r>
              <a:rPr kumimoji="0" lang="es-ES" sz="15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endParaRPr kumimoji="0" lang="es-ES" sz="15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a:p>
            <a:pPr marL="625475" lvl="2" indent="-342900">
              <a:spcBef>
                <a:spcPts val="1000"/>
              </a:spcBef>
              <a:buClr>
                <a:srgbClr val="9B6BF2"/>
              </a:buClr>
              <a:buSzPts val="1440"/>
              <a:buFont typeface="Arial" panose="020B0604020202020204" pitchFamily="34" charset="0"/>
              <a:buChar char="•"/>
              <a:defRPr/>
            </a:pPr>
            <a:r>
              <a:rPr lang="es-ES" sz="1500" b="1" dirty="0">
                <a:solidFill>
                  <a:schemeClr val="accent1"/>
                </a:solidFill>
                <a:latin typeface="Century Gothic"/>
              </a:rPr>
              <a:t>HTML </a:t>
            </a:r>
            <a:r>
              <a:rPr lang="es-ES" sz="1500" dirty="0">
                <a:latin typeface="Century Gothic"/>
              </a:rPr>
              <a:t>es el </a:t>
            </a:r>
            <a:r>
              <a:rPr lang="es-ES" sz="1500" b="1" dirty="0">
                <a:solidFill>
                  <a:schemeClr val="accent4"/>
                </a:solidFill>
                <a:latin typeface="Century Gothic"/>
              </a:rPr>
              <a:t>lenguaje de marcas</a:t>
            </a:r>
            <a:r>
              <a:rPr lang="es-ES" sz="1500" dirty="0">
                <a:latin typeface="Century Gothic"/>
              </a:rPr>
              <a:t> a partir del cual se </a:t>
            </a:r>
            <a:r>
              <a:rPr lang="es-ES" sz="1500" b="1" dirty="0">
                <a:solidFill>
                  <a:schemeClr val="accent5"/>
                </a:solidFill>
                <a:latin typeface="Century Gothic"/>
              </a:rPr>
              <a:t>desarrollan</a:t>
            </a:r>
            <a:r>
              <a:rPr lang="es-ES" sz="1500" dirty="0">
                <a:latin typeface="Century Gothic"/>
              </a:rPr>
              <a:t> los </a:t>
            </a:r>
            <a:r>
              <a:rPr lang="es-ES" sz="1500" b="1" dirty="0">
                <a:solidFill>
                  <a:schemeClr val="accent5"/>
                </a:solidFill>
                <a:latin typeface="Century Gothic"/>
              </a:rPr>
              <a:t>documentos web</a:t>
            </a:r>
            <a:r>
              <a:rPr lang="es-ES" sz="1500" dirty="0">
                <a:latin typeface="Century Gothic"/>
              </a:rPr>
              <a:t>. Cuando una página se visualiza en el navegador, realmente lo que se está viendo es una </a:t>
            </a:r>
            <a:r>
              <a:rPr lang="es-ES" sz="1500" b="1" dirty="0">
                <a:solidFill>
                  <a:schemeClr val="accent6"/>
                </a:solidFill>
                <a:latin typeface="Century Gothic"/>
              </a:rPr>
              <a:t>traducción </a:t>
            </a:r>
            <a:r>
              <a:rPr lang="es-ES" sz="1500" dirty="0">
                <a:latin typeface="Century Gothic"/>
              </a:rPr>
              <a:t>del </a:t>
            </a:r>
            <a:r>
              <a:rPr lang="es-ES" sz="1500" b="1" dirty="0">
                <a:solidFill>
                  <a:schemeClr val="accent6"/>
                </a:solidFill>
                <a:latin typeface="Century Gothic"/>
              </a:rPr>
              <a:t>código </a:t>
            </a:r>
            <a:r>
              <a:rPr lang="es-ES" sz="1500" dirty="0">
                <a:latin typeface="Century Gothic"/>
              </a:rPr>
              <a:t>HTML (y CSS) que el desarrollador ha implementado en el documento.</a:t>
            </a:r>
          </a:p>
          <a:p>
            <a:pPr marL="625475" lvl="2" indent="-342900">
              <a:spcBef>
                <a:spcPts val="1000"/>
              </a:spcBef>
              <a:buClr>
                <a:srgbClr val="9B6BF2"/>
              </a:buClr>
              <a:buSzPts val="1440"/>
              <a:buFont typeface="Arial" panose="020B0604020202020204" pitchFamily="34" charset="0"/>
              <a:buChar char="•"/>
              <a:defRPr/>
            </a:pPr>
            <a:r>
              <a:rPr lang="es-ES" sz="1500" dirty="0">
                <a:latin typeface="Century Gothic"/>
              </a:rPr>
              <a:t>Para </a:t>
            </a:r>
            <a:r>
              <a:rPr lang="es-ES" sz="1500" b="1" dirty="0">
                <a:solidFill>
                  <a:schemeClr val="accent1"/>
                </a:solidFill>
                <a:latin typeface="Century Gothic"/>
              </a:rPr>
              <a:t>crear </a:t>
            </a:r>
            <a:r>
              <a:rPr lang="es-ES" sz="1500" dirty="0">
                <a:latin typeface="Century Gothic"/>
              </a:rPr>
              <a:t>una </a:t>
            </a:r>
            <a:r>
              <a:rPr lang="es-ES" sz="1500" b="1" dirty="0">
                <a:solidFill>
                  <a:schemeClr val="accent1"/>
                </a:solidFill>
                <a:latin typeface="Century Gothic"/>
              </a:rPr>
              <a:t>página web</a:t>
            </a:r>
            <a:r>
              <a:rPr lang="es-ES" sz="1500" dirty="0">
                <a:latin typeface="Century Gothic"/>
              </a:rPr>
              <a:t>, es imprescindible conocer el </a:t>
            </a:r>
            <a:r>
              <a:rPr lang="es-ES" sz="1500" b="1" dirty="0">
                <a:solidFill>
                  <a:schemeClr val="accent4"/>
                </a:solidFill>
                <a:latin typeface="Century Gothic"/>
              </a:rPr>
              <a:t>lenguaje HTML</a:t>
            </a:r>
            <a:r>
              <a:rPr lang="es-ES" sz="1500" dirty="0">
                <a:latin typeface="Century Gothic"/>
              </a:rPr>
              <a:t>, que, gracias a su </a:t>
            </a:r>
            <a:r>
              <a:rPr lang="es-ES" sz="1500" b="1" dirty="0">
                <a:solidFill>
                  <a:schemeClr val="accent5"/>
                </a:solidFill>
                <a:latin typeface="Century Gothic"/>
              </a:rPr>
              <a:t>sencillez</a:t>
            </a:r>
            <a:r>
              <a:rPr lang="es-ES" sz="1500" dirty="0">
                <a:latin typeface="Century Gothic"/>
              </a:rPr>
              <a:t>, puede ser dominado en muy poco tiempo. No obstante, también es importante saber cómo aplicar </a:t>
            </a:r>
            <a:r>
              <a:rPr lang="es-ES" sz="1500" b="1" dirty="0">
                <a:solidFill>
                  <a:schemeClr val="accent4"/>
                </a:solidFill>
                <a:latin typeface="Century Gothic"/>
              </a:rPr>
              <a:t>estilos </a:t>
            </a:r>
            <a:r>
              <a:rPr lang="es-ES" sz="1500" dirty="0">
                <a:latin typeface="Century Gothic"/>
              </a:rPr>
              <a:t>utilizando </a:t>
            </a:r>
            <a:r>
              <a:rPr lang="es-ES" sz="1500" b="1" dirty="0">
                <a:solidFill>
                  <a:schemeClr val="accent4"/>
                </a:solidFill>
                <a:latin typeface="Century Gothic"/>
              </a:rPr>
              <a:t>CSS</a:t>
            </a:r>
            <a:r>
              <a:rPr lang="es-ES" sz="1500" dirty="0">
                <a:latin typeface="Century Gothic"/>
              </a:rPr>
              <a:t>, ya que proporciona infinidad de posibilidades (algunas de ellas imposibles de conseguir con la utilización de etiquetas HTML) relacionadas con la apariencia de los elementos que constituyen los documentos web.</a:t>
            </a:r>
          </a:p>
          <a:p>
            <a:pPr marL="625475" lvl="2" indent="-342900">
              <a:spcBef>
                <a:spcPts val="1000"/>
              </a:spcBef>
              <a:buClr>
                <a:srgbClr val="9B6BF2"/>
              </a:buClr>
              <a:buSzPts val="1440"/>
              <a:buFont typeface="Arial" panose="020B0604020202020204" pitchFamily="34" charset="0"/>
              <a:buChar char="•"/>
              <a:defRPr/>
            </a:pPr>
            <a:r>
              <a:rPr lang="es-ES" sz="1500" dirty="0">
                <a:latin typeface="Century Gothic"/>
              </a:rPr>
              <a:t>En HTML, existe un </a:t>
            </a:r>
            <a:r>
              <a:rPr lang="es-ES" sz="1500" b="1" dirty="0">
                <a:solidFill>
                  <a:schemeClr val="accent1"/>
                </a:solidFill>
                <a:latin typeface="Century Gothic"/>
              </a:rPr>
              <a:t>gran número</a:t>
            </a:r>
            <a:r>
              <a:rPr lang="es-ES" sz="1500" dirty="0">
                <a:latin typeface="Century Gothic"/>
              </a:rPr>
              <a:t> de </a:t>
            </a:r>
            <a:r>
              <a:rPr lang="es-ES" sz="1500" b="1" dirty="0">
                <a:solidFill>
                  <a:schemeClr val="accent1"/>
                </a:solidFill>
                <a:latin typeface="Century Gothic"/>
              </a:rPr>
              <a:t>etiquetas </a:t>
            </a:r>
            <a:r>
              <a:rPr lang="es-ES" sz="1500" dirty="0">
                <a:latin typeface="Century Gothic"/>
              </a:rPr>
              <a:t>diferentes y </a:t>
            </a:r>
            <a:r>
              <a:rPr lang="es-ES" sz="1500" b="1" dirty="0">
                <a:solidFill>
                  <a:schemeClr val="accent4"/>
                </a:solidFill>
                <a:latin typeface="Century Gothic"/>
              </a:rPr>
              <a:t>algunas </a:t>
            </a:r>
            <a:r>
              <a:rPr lang="es-ES" sz="1500" dirty="0">
                <a:latin typeface="Century Gothic"/>
              </a:rPr>
              <a:t>de ellas </a:t>
            </a:r>
            <a:r>
              <a:rPr lang="es-ES" sz="1500" b="1" dirty="0">
                <a:solidFill>
                  <a:schemeClr val="accent4"/>
                </a:solidFill>
                <a:latin typeface="Century Gothic"/>
              </a:rPr>
              <a:t>deben estar presentes</a:t>
            </a:r>
            <a:r>
              <a:rPr lang="es-ES" sz="1500" dirty="0">
                <a:latin typeface="Century Gothic"/>
              </a:rPr>
              <a:t> en todos los documentos web, como son </a:t>
            </a:r>
            <a:r>
              <a:rPr lang="es-ES" sz="1500" b="1" dirty="0">
                <a:solidFill>
                  <a:srgbClr val="00B0F0"/>
                </a:solidFill>
                <a:latin typeface="Century Gothic"/>
              </a:rPr>
              <a:t>&lt;DOCTYPE&gt;</a:t>
            </a:r>
            <a:r>
              <a:rPr lang="es-ES" sz="1500" dirty="0">
                <a:latin typeface="Century Gothic"/>
              </a:rPr>
              <a:t>, </a:t>
            </a:r>
            <a:r>
              <a:rPr lang="es-ES" sz="1500" b="1" dirty="0">
                <a:solidFill>
                  <a:srgbClr val="00B0F0"/>
                </a:solidFill>
                <a:latin typeface="Century Gothic"/>
              </a:rPr>
              <a:t>&lt;HTML&gt;</a:t>
            </a:r>
            <a:r>
              <a:rPr lang="es-ES" sz="1500" dirty="0">
                <a:latin typeface="Century Gothic"/>
              </a:rPr>
              <a:t>, </a:t>
            </a:r>
            <a:r>
              <a:rPr lang="es-ES" sz="1500" b="1" dirty="0">
                <a:solidFill>
                  <a:srgbClr val="00B0F0"/>
                </a:solidFill>
                <a:latin typeface="Century Gothic"/>
              </a:rPr>
              <a:t>&lt;BODY&gt;</a:t>
            </a:r>
            <a:r>
              <a:rPr lang="es-ES" sz="1500" dirty="0">
                <a:latin typeface="Century Gothic"/>
              </a:rPr>
              <a:t>, </a:t>
            </a:r>
            <a:r>
              <a:rPr lang="es-ES" sz="1500" b="1" dirty="0">
                <a:solidFill>
                  <a:srgbClr val="00B0F0"/>
                </a:solidFill>
                <a:latin typeface="Century Gothic"/>
              </a:rPr>
              <a:t>&lt;TITLE&gt;</a:t>
            </a:r>
            <a:r>
              <a:rPr lang="es-ES" sz="1500" dirty="0">
                <a:latin typeface="Century Gothic"/>
              </a:rPr>
              <a:t>, etc.</a:t>
            </a:r>
          </a:p>
          <a:p>
            <a:pPr marL="625475" lvl="2" indent="-342900">
              <a:spcBef>
                <a:spcPts val="1000"/>
              </a:spcBef>
              <a:buClr>
                <a:srgbClr val="9B6BF2"/>
              </a:buClr>
              <a:buSzPts val="1440"/>
              <a:buFont typeface="Arial" panose="020B0604020202020204" pitchFamily="34" charset="0"/>
              <a:buChar char="•"/>
              <a:defRPr/>
            </a:pPr>
            <a:r>
              <a:rPr lang="es-ES" sz="1500" b="1" dirty="0">
                <a:solidFill>
                  <a:schemeClr val="accent1"/>
                </a:solidFill>
                <a:latin typeface="Century Gothic"/>
              </a:rPr>
              <a:t>Otras directivas</a:t>
            </a:r>
            <a:r>
              <a:rPr lang="es-ES" sz="1500" dirty="0">
                <a:latin typeface="Century Gothic"/>
              </a:rPr>
              <a:t> permiten establecer </a:t>
            </a:r>
            <a:r>
              <a:rPr lang="es-ES" sz="1500" b="1" dirty="0">
                <a:solidFill>
                  <a:schemeClr val="accent4"/>
                </a:solidFill>
                <a:latin typeface="Century Gothic"/>
              </a:rPr>
              <a:t>estilos a los textos</a:t>
            </a:r>
            <a:r>
              <a:rPr lang="es-ES" sz="1500" dirty="0">
                <a:latin typeface="Century Gothic"/>
              </a:rPr>
              <a:t> de los documentos web, aunque </a:t>
            </a:r>
            <a:r>
              <a:rPr lang="es-ES" sz="1500" b="1" dirty="0">
                <a:solidFill>
                  <a:schemeClr val="accent6"/>
                </a:solidFill>
                <a:latin typeface="Century Gothic"/>
              </a:rPr>
              <a:t>no se recomienda</a:t>
            </a:r>
            <a:r>
              <a:rPr lang="es-ES" sz="1500" dirty="0">
                <a:latin typeface="Century Gothic"/>
              </a:rPr>
              <a:t> su utilización. En su lugar, la nueva especificación HTML5 aconseja utilizar </a:t>
            </a:r>
            <a:r>
              <a:rPr lang="es-ES" sz="1500" b="1" dirty="0">
                <a:solidFill>
                  <a:schemeClr val="accent1"/>
                </a:solidFill>
                <a:latin typeface="Century Gothic"/>
              </a:rPr>
              <a:t>hojas de estilo CSS</a:t>
            </a:r>
            <a:r>
              <a:rPr lang="es-ES" sz="1500" dirty="0">
                <a:latin typeface="Century Gothic"/>
              </a:rPr>
              <a:t>.</a:t>
            </a:r>
          </a:p>
          <a:p>
            <a:pPr marL="625475" lvl="2" indent="-342900">
              <a:spcBef>
                <a:spcPts val="1000"/>
              </a:spcBef>
              <a:buClr>
                <a:srgbClr val="9B6BF2"/>
              </a:buClr>
              <a:buSzPts val="1440"/>
              <a:buFont typeface="Arial" panose="020B0604020202020204" pitchFamily="34" charset="0"/>
              <a:buChar char="•"/>
              <a:defRPr/>
            </a:pPr>
            <a:r>
              <a:rPr lang="es-ES" sz="1500" dirty="0">
                <a:latin typeface="Century Gothic"/>
              </a:rPr>
              <a:t>Con HTML también es posible manejar y configurar otras muchas </a:t>
            </a:r>
            <a:r>
              <a:rPr lang="es-ES" sz="1500" b="1" dirty="0">
                <a:solidFill>
                  <a:schemeClr val="accent1"/>
                </a:solidFill>
                <a:latin typeface="Century Gothic"/>
              </a:rPr>
              <a:t>etiquetas</a:t>
            </a:r>
            <a:r>
              <a:rPr lang="es-ES" sz="1500" dirty="0">
                <a:latin typeface="Century Gothic"/>
              </a:rPr>
              <a:t>, que permiten </a:t>
            </a:r>
            <a:r>
              <a:rPr lang="es-ES" sz="1500" b="1" dirty="0">
                <a:solidFill>
                  <a:schemeClr val="accent1"/>
                </a:solidFill>
                <a:latin typeface="Century Gothic"/>
              </a:rPr>
              <a:t>enriquecer los documentos web</a:t>
            </a:r>
            <a:r>
              <a:rPr lang="es-ES" sz="1500" dirty="0">
                <a:latin typeface="Century Gothic"/>
              </a:rPr>
              <a:t> con multitud de elementos. Algunos de los más importantes son: </a:t>
            </a:r>
            <a:r>
              <a:rPr lang="es-ES" sz="1500" b="1" dirty="0">
                <a:solidFill>
                  <a:schemeClr val="accent4"/>
                </a:solidFill>
                <a:latin typeface="Century Gothic"/>
              </a:rPr>
              <a:t>enlaces</a:t>
            </a:r>
            <a:r>
              <a:rPr lang="es-ES" sz="1500" dirty="0">
                <a:latin typeface="Century Gothic"/>
              </a:rPr>
              <a:t>, </a:t>
            </a:r>
            <a:r>
              <a:rPr lang="es-ES" sz="1500" b="1" dirty="0">
                <a:solidFill>
                  <a:schemeClr val="accent4"/>
                </a:solidFill>
                <a:latin typeface="Century Gothic"/>
              </a:rPr>
              <a:t>párrafos </a:t>
            </a:r>
            <a:r>
              <a:rPr lang="es-ES" sz="1500" dirty="0">
                <a:latin typeface="Century Gothic"/>
              </a:rPr>
              <a:t>de texto, </a:t>
            </a:r>
            <a:r>
              <a:rPr lang="es-ES" sz="1500" b="1" dirty="0">
                <a:solidFill>
                  <a:schemeClr val="accent4"/>
                </a:solidFill>
                <a:latin typeface="Century Gothic"/>
              </a:rPr>
              <a:t>imágenes</a:t>
            </a:r>
            <a:r>
              <a:rPr lang="es-ES" sz="1500" dirty="0">
                <a:latin typeface="Century Gothic"/>
              </a:rPr>
              <a:t>, </a:t>
            </a:r>
            <a:r>
              <a:rPr lang="es-ES" sz="1500" b="1" dirty="0">
                <a:solidFill>
                  <a:schemeClr val="accent4"/>
                </a:solidFill>
                <a:latin typeface="Century Gothic"/>
              </a:rPr>
              <a:t>tablas</a:t>
            </a:r>
            <a:r>
              <a:rPr lang="es-ES" sz="1500" dirty="0">
                <a:latin typeface="Century Gothic"/>
              </a:rPr>
              <a:t>, </a:t>
            </a:r>
            <a:r>
              <a:rPr lang="es-ES" sz="1500" b="1" dirty="0">
                <a:solidFill>
                  <a:schemeClr val="accent4"/>
                </a:solidFill>
                <a:latin typeface="Century Gothic"/>
              </a:rPr>
              <a:t>formularios</a:t>
            </a:r>
            <a:r>
              <a:rPr lang="es-ES" sz="1500" dirty="0">
                <a:latin typeface="Century Gothic"/>
              </a:rPr>
              <a:t>, etc.</a:t>
            </a:r>
          </a:p>
        </p:txBody>
      </p:sp>
    </p:spTree>
    <p:extLst>
      <p:ext uri="{BB962C8B-B14F-4D97-AF65-F5344CB8AC3E}">
        <p14:creationId xmlns:p14="http://schemas.microsoft.com/office/powerpoint/2010/main" val="20812440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2:</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264</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52" name="Google Shape;552;p3"/>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rPr>
              <a:t>EJERCICIOS DE REPASO Y AUTOEVALUACIÓN</a:t>
            </a:r>
          </a:p>
        </p:txBody>
      </p:sp>
    </p:spTree>
    <p:extLst>
      <p:ext uri="{BB962C8B-B14F-4D97-AF65-F5344CB8AC3E}">
        <p14:creationId xmlns:p14="http://schemas.microsoft.com/office/powerpoint/2010/main" val="41205441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265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Complete el siguiente texto:</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651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Los lenguajes de marcado o lenguajes de marcas se pueden definir como una _______________ de _______________ documentos donde, junto con el texto, se establecen etiquetas, marcas o anotaciones que contienen ______________ relacionada con la ______________ de dicho texto, su forma de visualización, etc..</a:t>
            </a:r>
          </a:p>
        </p:txBody>
      </p:sp>
      <p:sp>
        <p:nvSpPr>
          <p:cNvPr id="3" name="CuadroTexto 2">
            <a:extLst>
              <a:ext uri="{FF2B5EF4-FFF2-40B4-BE49-F238E27FC236}">
                <a16:creationId xmlns:a16="http://schemas.microsoft.com/office/drawing/2014/main" id="{EE1B1D32-9C26-07C2-5E42-42612806ED8E}"/>
              </a:ext>
            </a:extLst>
          </p:cNvPr>
          <p:cNvSpPr txBox="1"/>
          <p:nvPr/>
        </p:nvSpPr>
        <p:spPr>
          <a:xfrm>
            <a:off x="1596914" y="2127496"/>
            <a:ext cx="1727200"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manera</a:t>
            </a:r>
          </a:p>
        </p:txBody>
      </p:sp>
      <p:sp>
        <p:nvSpPr>
          <p:cNvPr id="5" name="CuadroTexto 4">
            <a:extLst>
              <a:ext uri="{FF2B5EF4-FFF2-40B4-BE49-F238E27FC236}">
                <a16:creationId xmlns:a16="http://schemas.microsoft.com/office/drawing/2014/main" id="{CD275F3A-4EE1-49BC-A6DF-7451C6E5ADE7}"/>
              </a:ext>
            </a:extLst>
          </p:cNvPr>
          <p:cNvSpPr txBox="1"/>
          <p:nvPr/>
        </p:nvSpPr>
        <p:spPr>
          <a:xfrm>
            <a:off x="3750834" y="2127496"/>
            <a:ext cx="1727200"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codificar</a:t>
            </a:r>
          </a:p>
        </p:txBody>
      </p:sp>
      <p:sp>
        <p:nvSpPr>
          <p:cNvPr id="7" name="CuadroTexto 6">
            <a:extLst>
              <a:ext uri="{FF2B5EF4-FFF2-40B4-BE49-F238E27FC236}">
                <a16:creationId xmlns:a16="http://schemas.microsoft.com/office/drawing/2014/main" id="{1D652712-9DC4-4A79-944C-D6ACA4587167}"/>
              </a:ext>
            </a:extLst>
          </p:cNvPr>
          <p:cNvSpPr txBox="1"/>
          <p:nvPr/>
        </p:nvSpPr>
        <p:spPr>
          <a:xfrm>
            <a:off x="8485394" y="2326656"/>
            <a:ext cx="1727200"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información</a:t>
            </a:r>
          </a:p>
        </p:txBody>
      </p:sp>
      <p:sp>
        <p:nvSpPr>
          <p:cNvPr id="8" name="CuadroTexto 7">
            <a:extLst>
              <a:ext uri="{FF2B5EF4-FFF2-40B4-BE49-F238E27FC236}">
                <a16:creationId xmlns:a16="http://schemas.microsoft.com/office/drawing/2014/main" id="{0AC7DC53-AB67-462B-A0B1-FE58B7C9107E}"/>
              </a:ext>
            </a:extLst>
          </p:cNvPr>
          <p:cNvSpPr txBox="1"/>
          <p:nvPr/>
        </p:nvSpPr>
        <p:spPr>
          <a:xfrm>
            <a:off x="3859007" y="2681494"/>
            <a:ext cx="1727200"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estructura</a:t>
            </a:r>
          </a:p>
        </p:txBody>
      </p:sp>
    </p:spTree>
    <p:extLst>
      <p:ext uri="{BB962C8B-B14F-4D97-AF65-F5344CB8AC3E}">
        <p14:creationId xmlns:p14="http://schemas.microsoft.com/office/powerpoint/2010/main" val="140326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266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21591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2"/>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¿Cuál de los siguientes lenguajes de marcas es más antiguo?</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err="1">
                <a:ln>
                  <a:noFill/>
                </a:ln>
                <a:solidFill>
                  <a:srgbClr val="B31166"/>
                </a:solidFill>
                <a:effectLst/>
                <a:uLnTx/>
                <a:uFillTx/>
                <a:latin typeface="Century Gothic" panose="020B0502020202020204" pitchFamily="34" charset="0"/>
                <a:cs typeface="Arial"/>
                <a:sym typeface="Arial"/>
              </a:rPr>
              <a:t>GML</a:t>
            </a: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Arial"/>
              </a:rPr>
              <a:t>.</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Arial"/>
              </a:rPr>
              <a:t>SGML.</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err="1">
                <a:ln>
                  <a:noFill/>
                </a:ln>
                <a:solidFill>
                  <a:srgbClr val="B31166"/>
                </a:solidFill>
                <a:effectLst/>
                <a:uLnTx/>
                <a:uFillTx/>
                <a:latin typeface="Century Gothic" panose="020B0502020202020204" pitchFamily="34" charset="0"/>
                <a:cs typeface="Arial"/>
                <a:sym typeface="Arial"/>
              </a:rPr>
              <a:t>XMI</a:t>
            </a: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Arial"/>
              </a:rPr>
              <a:t>.</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Arial"/>
              </a:rPr>
              <a:t>HTML.</a:t>
            </a:r>
          </a:p>
        </p:txBody>
      </p:sp>
      <p:sp>
        <p:nvSpPr>
          <p:cNvPr id="3" name="Elipse 2">
            <a:extLst>
              <a:ext uri="{FF2B5EF4-FFF2-40B4-BE49-F238E27FC236}">
                <a16:creationId xmlns:a16="http://schemas.microsoft.com/office/drawing/2014/main" id="{C0B80853-CD03-DD2F-527C-A89CEDC139E8}"/>
              </a:ext>
            </a:extLst>
          </p:cNvPr>
          <p:cNvSpPr/>
          <p:nvPr/>
        </p:nvSpPr>
        <p:spPr>
          <a:xfrm>
            <a:off x="1442719" y="1884680"/>
            <a:ext cx="321734" cy="372533"/>
          </a:xfrm>
          <a:prstGeom prst="ellipse">
            <a:avLst/>
          </a:prstGeom>
          <a:noFill/>
          <a:ln w="28575">
            <a:solidFill>
              <a:srgbClr val="ACD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2443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267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3"/>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De las siguientes afirmaciones, diga cuál es verdadera o falsa.</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3"/>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El lenguaje SGML fue creado a partir de </a:t>
            </a:r>
            <a:r>
              <a:rPr kumimoji="0" lang="es-ES" sz="1800" b="0" i="0" u="none" strike="noStrike" kern="0" cap="none" spc="0" normalizeH="0" baseline="0" noProof="0" dirty="0" err="1">
                <a:ln>
                  <a:noFill/>
                </a:ln>
                <a:solidFill>
                  <a:srgbClr val="B31166"/>
                </a:solidFill>
                <a:effectLst/>
                <a:uLnTx/>
                <a:uFillTx/>
                <a:latin typeface="Century Gothic" panose="020B0502020202020204" pitchFamily="34" charset="0"/>
                <a:cs typeface="Arial"/>
                <a:sym typeface="Century Gothic"/>
              </a:rPr>
              <a:t>GML</a:t>
            </a: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282575" marR="0" lvl="4"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Verdadero</a:t>
            </a: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Falso</a:t>
            </a: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SGML almacena el diseño y la estructura lógica de los documentos.</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282575" marR="0" lvl="4"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Verdadero</a:t>
            </a: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Falso</a:t>
            </a: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El W3C (</a:t>
            </a:r>
            <a:r>
              <a:rPr kumimoji="0" lang="es-ES" sz="1800" b="0" i="1"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Word Wide Web </a:t>
            </a:r>
            <a:r>
              <a:rPr kumimoji="0" lang="es-ES" sz="1800" b="0" i="1" u="none" strike="noStrike" kern="0" cap="none" spc="0" normalizeH="0" baseline="0" noProof="0" dirty="0" err="1">
                <a:ln>
                  <a:noFill/>
                </a:ln>
                <a:solidFill>
                  <a:srgbClr val="B31166"/>
                </a:solidFill>
                <a:effectLst/>
                <a:uLnTx/>
                <a:uFillTx/>
                <a:latin typeface="Century Gothic" panose="020B0502020202020204" pitchFamily="34" charset="0"/>
                <a:cs typeface="Arial"/>
                <a:sym typeface="Century Gothic"/>
              </a:rPr>
              <a:t>Consortium</a:t>
            </a: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tiene la misión de desarrollar lenguajes y estándares para la WWW.</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		Verdadero</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		Falso</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p:txBody>
      </p:sp>
      <p:sp>
        <p:nvSpPr>
          <p:cNvPr id="3" name="Rectángulo 2">
            <a:extLst>
              <a:ext uri="{FF2B5EF4-FFF2-40B4-BE49-F238E27FC236}">
                <a16:creationId xmlns:a16="http://schemas.microsoft.com/office/drawing/2014/main" id="{8F66DF25-4E4D-46F5-A574-72BEE97B652C}"/>
              </a:ext>
            </a:extLst>
          </p:cNvPr>
          <p:cNvSpPr/>
          <p:nvPr/>
        </p:nvSpPr>
        <p:spPr>
          <a:xfrm>
            <a:off x="2773680" y="2217704"/>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Rectángulo 4">
            <a:extLst>
              <a:ext uri="{FF2B5EF4-FFF2-40B4-BE49-F238E27FC236}">
                <a16:creationId xmlns:a16="http://schemas.microsoft.com/office/drawing/2014/main" id="{B3F2D396-77FA-41ED-A812-DD24B651BBB0}"/>
              </a:ext>
            </a:extLst>
          </p:cNvPr>
          <p:cNvSpPr/>
          <p:nvPr/>
        </p:nvSpPr>
        <p:spPr>
          <a:xfrm>
            <a:off x="2773680" y="2567655"/>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Rectángulo 6">
            <a:extLst>
              <a:ext uri="{FF2B5EF4-FFF2-40B4-BE49-F238E27FC236}">
                <a16:creationId xmlns:a16="http://schemas.microsoft.com/office/drawing/2014/main" id="{E94F8DE2-DC67-45D5-AE82-A4ABE801188A}"/>
              </a:ext>
            </a:extLst>
          </p:cNvPr>
          <p:cNvSpPr/>
          <p:nvPr/>
        </p:nvSpPr>
        <p:spPr>
          <a:xfrm>
            <a:off x="2773680" y="3397682"/>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Rectángulo 7">
            <a:extLst>
              <a:ext uri="{FF2B5EF4-FFF2-40B4-BE49-F238E27FC236}">
                <a16:creationId xmlns:a16="http://schemas.microsoft.com/office/drawing/2014/main" id="{94B2BD2C-8FF6-4225-8860-33746ED0AA1D}"/>
              </a:ext>
            </a:extLst>
          </p:cNvPr>
          <p:cNvSpPr/>
          <p:nvPr/>
        </p:nvSpPr>
        <p:spPr>
          <a:xfrm>
            <a:off x="2773680" y="3747633"/>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Rectángulo 8">
            <a:extLst>
              <a:ext uri="{FF2B5EF4-FFF2-40B4-BE49-F238E27FC236}">
                <a16:creationId xmlns:a16="http://schemas.microsoft.com/office/drawing/2014/main" id="{F1404B22-E213-4BFB-8636-A277B43F58CE}"/>
              </a:ext>
            </a:extLst>
          </p:cNvPr>
          <p:cNvSpPr/>
          <p:nvPr/>
        </p:nvSpPr>
        <p:spPr>
          <a:xfrm>
            <a:off x="2773680" y="4762499"/>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ángulo 9">
            <a:extLst>
              <a:ext uri="{FF2B5EF4-FFF2-40B4-BE49-F238E27FC236}">
                <a16:creationId xmlns:a16="http://schemas.microsoft.com/office/drawing/2014/main" id="{4FB1F883-5326-4730-ACCD-CC34015D3D72}"/>
              </a:ext>
            </a:extLst>
          </p:cNvPr>
          <p:cNvSpPr/>
          <p:nvPr/>
        </p:nvSpPr>
        <p:spPr>
          <a:xfrm>
            <a:off x="2773680" y="5112450"/>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Signo de multiplicación 3">
            <a:extLst>
              <a:ext uri="{FF2B5EF4-FFF2-40B4-BE49-F238E27FC236}">
                <a16:creationId xmlns:a16="http://schemas.microsoft.com/office/drawing/2014/main" id="{CF9117A0-1E5C-4E28-8ED7-F84545CF95D8}"/>
              </a:ext>
            </a:extLst>
          </p:cNvPr>
          <p:cNvSpPr/>
          <p:nvPr/>
        </p:nvSpPr>
        <p:spPr>
          <a:xfrm>
            <a:off x="2727960" y="2217704"/>
            <a:ext cx="304800" cy="293513"/>
          </a:xfrm>
          <a:prstGeom prst="mathMultiply">
            <a:avLst/>
          </a:prstGeom>
          <a:solidFill>
            <a:srgbClr val="ACD433"/>
          </a:solidFill>
          <a:ln>
            <a:solidFill>
              <a:srgbClr val="ACD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Signo de multiplicación 10">
            <a:extLst>
              <a:ext uri="{FF2B5EF4-FFF2-40B4-BE49-F238E27FC236}">
                <a16:creationId xmlns:a16="http://schemas.microsoft.com/office/drawing/2014/main" id="{668316F2-FA3D-4FAB-91ED-F5A6C8A7922F}"/>
              </a:ext>
            </a:extLst>
          </p:cNvPr>
          <p:cNvSpPr/>
          <p:nvPr/>
        </p:nvSpPr>
        <p:spPr>
          <a:xfrm>
            <a:off x="2750820" y="3741141"/>
            <a:ext cx="304800" cy="293513"/>
          </a:xfrm>
          <a:prstGeom prst="mathMultiply">
            <a:avLst/>
          </a:prstGeom>
          <a:solidFill>
            <a:srgbClr val="ACD433"/>
          </a:solidFill>
          <a:ln>
            <a:solidFill>
              <a:srgbClr val="ACD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Signo de multiplicación 11">
            <a:extLst>
              <a:ext uri="{FF2B5EF4-FFF2-40B4-BE49-F238E27FC236}">
                <a16:creationId xmlns:a16="http://schemas.microsoft.com/office/drawing/2014/main" id="{56A74E9F-CB45-40F1-A9C3-3682FA8179BA}"/>
              </a:ext>
            </a:extLst>
          </p:cNvPr>
          <p:cNvSpPr/>
          <p:nvPr/>
        </p:nvSpPr>
        <p:spPr>
          <a:xfrm>
            <a:off x="2727960" y="4714239"/>
            <a:ext cx="304800" cy="293513"/>
          </a:xfrm>
          <a:prstGeom prst="mathMultiply">
            <a:avLst/>
          </a:prstGeom>
          <a:solidFill>
            <a:srgbClr val="ACD433"/>
          </a:solidFill>
          <a:ln>
            <a:solidFill>
              <a:srgbClr val="ACD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22800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268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4"/>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¿Qué es el XML?</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651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Es una versión más sencilla del SGML, creada en 1998 por W3C, que pretende afrontar los problemas de compatibilidad y adaptación de las nuevas tecnologías que iban surgiendo. </a:t>
            </a:r>
          </a:p>
        </p:txBody>
      </p:sp>
    </p:spTree>
    <p:extLst>
      <p:ext uri="{BB962C8B-B14F-4D97-AF65-F5344CB8AC3E}">
        <p14:creationId xmlns:p14="http://schemas.microsoft.com/office/powerpoint/2010/main" val="2207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269</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5"/>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Indique las diferencias fundamentales que existen entre HTML y XML.</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5"/>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En XML no existen elementos predefinidos; es decir, el desarrollador puede crear, siguiendo ciertas reglas, su propio lenguaje y vocabulario para el formateo de la información contenida en los documentos. Es totalmente estructural, los documentos no incluyen información relacionada con el aspecto y el diseño de los mismos.</a:t>
            </a:r>
            <a:endParaRPr kumimoji="0" lang="es-ES" sz="1800" b="1" i="0" u="none" strike="noStrike" kern="0" cap="none" spc="0" normalizeH="0" baseline="0" noProof="0" dirty="0">
              <a:ln>
                <a:noFill/>
              </a:ln>
              <a:solidFill>
                <a:srgbClr val="B31166"/>
              </a:solidFill>
              <a:effectLst/>
              <a:uLnTx/>
              <a:uFillTx/>
              <a:latin typeface="Century Gothic"/>
              <a:cs typeface="Arial"/>
              <a:sym typeface="Century Gothic"/>
            </a:endParaRP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5"/>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p:txBody>
      </p:sp>
    </p:spTree>
    <p:extLst>
      <p:ext uri="{BB962C8B-B14F-4D97-AF65-F5344CB8AC3E}">
        <p14:creationId xmlns:p14="http://schemas.microsoft.com/office/powerpoint/2010/main" val="31323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2</a:t>
            </a:r>
            <a:endParaRPr dirty="0"/>
          </a:p>
        </p:txBody>
      </p:sp>
      <p:sp>
        <p:nvSpPr>
          <p:cNvPr id="1066" name="Google Shape;1066;p5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Identifique y corrija los errores del siguiente fragmento de código HTML:</a:t>
            </a: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27</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6B2F08E0-847B-5751-EB7C-B645085EA74D}"/>
              </a:ext>
            </a:extLst>
          </p:cNvPr>
          <p:cNvSpPr txBox="1"/>
          <p:nvPr/>
        </p:nvSpPr>
        <p:spPr>
          <a:xfrm>
            <a:off x="3031067" y="2963333"/>
            <a:ext cx="3522133" cy="369332"/>
          </a:xfrm>
          <a:prstGeom prst="rect">
            <a:avLst/>
          </a:prstGeom>
          <a:noFill/>
          <a:ln>
            <a:solidFill>
              <a:schemeClr val="bg1"/>
            </a:solidFill>
          </a:ln>
        </p:spPr>
        <p:txBody>
          <a:bodyPr wrap="square" rtlCol="0">
            <a:spAutoFit/>
          </a:bodyPr>
          <a:lstStyle/>
          <a:p>
            <a:r>
              <a:rPr lang="es-ES" sz="1800" dirty="0">
                <a:solidFill>
                  <a:schemeClr val="bg1"/>
                </a:solidFill>
                <a:latin typeface="Century Gothic" panose="020B0502020202020204" pitchFamily="34" charset="0"/>
              </a:rPr>
              <a:t>&lt;meta </a:t>
            </a:r>
            <a:r>
              <a:rPr lang="es-ES" sz="1800" dirty="0" err="1">
                <a:solidFill>
                  <a:schemeClr val="bg1"/>
                </a:solidFill>
                <a:latin typeface="Century Gothic" panose="020B0502020202020204" pitchFamily="34" charset="0"/>
              </a:rPr>
              <a:t>char</a:t>
            </a:r>
            <a:r>
              <a:rPr lang="es-ES" sz="1800" dirty="0">
                <a:solidFill>
                  <a:schemeClr val="bg1"/>
                </a:solidFill>
                <a:latin typeface="Century Gothic" panose="020B0502020202020204" pitchFamily="34" charset="0"/>
              </a:rPr>
              <a:t>=“UTF8”&gt;&lt;/meta&gt;</a:t>
            </a:r>
          </a:p>
        </p:txBody>
      </p:sp>
    </p:spTree>
    <p:extLst>
      <p:ext uri="{BB962C8B-B14F-4D97-AF65-F5344CB8AC3E}">
        <p14:creationId xmlns:p14="http://schemas.microsoft.com/office/powerpoint/2010/main" val="36282859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6"/>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El lenguaje que combina las posibilidades de HTML y la filosofía de XML es:</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DHTML.</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SGML.</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err="1">
                <a:ln>
                  <a:noFill/>
                </a:ln>
                <a:solidFill>
                  <a:srgbClr val="B31166"/>
                </a:solidFill>
                <a:effectLst/>
                <a:uLnTx/>
                <a:uFillTx/>
                <a:latin typeface="Century Gothic" panose="020B0502020202020204" pitchFamily="34" charset="0"/>
                <a:cs typeface="Arial"/>
                <a:sym typeface="Century Gothic"/>
              </a:rPr>
              <a:t>XHTML</a:t>
            </a: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err="1">
                <a:ln>
                  <a:noFill/>
                </a:ln>
                <a:solidFill>
                  <a:srgbClr val="B31166"/>
                </a:solidFill>
                <a:effectLst/>
                <a:uLnTx/>
                <a:uFillTx/>
                <a:latin typeface="Century Gothic" panose="020B0502020202020204" pitchFamily="34" charset="0"/>
                <a:cs typeface="Arial"/>
                <a:sym typeface="Century Gothic"/>
              </a:rPr>
              <a:t>JavaScrip</a:t>
            </a: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a:t>
            </a:r>
          </a:p>
        </p:txBody>
      </p:sp>
      <p:sp>
        <p:nvSpPr>
          <p:cNvPr id="3" name="Elipse 2">
            <a:extLst>
              <a:ext uri="{FF2B5EF4-FFF2-40B4-BE49-F238E27FC236}">
                <a16:creationId xmlns:a16="http://schemas.microsoft.com/office/drawing/2014/main" id="{42A8018F-6986-E8FA-F111-CD4235636EF5}"/>
              </a:ext>
            </a:extLst>
          </p:cNvPr>
          <p:cNvSpPr/>
          <p:nvPr/>
        </p:nvSpPr>
        <p:spPr>
          <a:xfrm>
            <a:off x="1501986" y="2455334"/>
            <a:ext cx="321734" cy="372533"/>
          </a:xfrm>
          <a:prstGeom prst="ellipse">
            <a:avLst/>
          </a:prstGeom>
          <a:noFill/>
          <a:ln w="28575">
            <a:solidFill>
              <a:srgbClr val="ACD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8192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7"/>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Complete el siguiente texto:</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Los metadatos consisten en información _______________ (metainformación) que se puede incluir dentro de los documentos escritos con lenguaje de marcas (y en muchos otros tipos de archivos), la cual está relacionada con el _______________ en sí.</a:t>
            </a:r>
          </a:p>
        </p:txBody>
      </p:sp>
      <p:sp>
        <p:nvSpPr>
          <p:cNvPr id="3" name="CuadroTexto 2">
            <a:extLst>
              <a:ext uri="{FF2B5EF4-FFF2-40B4-BE49-F238E27FC236}">
                <a16:creationId xmlns:a16="http://schemas.microsoft.com/office/drawing/2014/main" id="{0128F781-C5FF-A8E9-FBF7-765CE7EFB6E2}"/>
              </a:ext>
            </a:extLst>
          </p:cNvPr>
          <p:cNvSpPr txBox="1"/>
          <p:nvPr/>
        </p:nvSpPr>
        <p:spPr>
          <a:xfrm>
            <a:off x="5928360" y="1780795"/>
            <a:ext cx="2123440"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complementaria</a:t>
            </a:r>
          </a:p>
        </p:txBody>
      </p:sp>
      <p:sp>
        <p:nvSpPr>
          <p:cNvPr id="5" name="CuadroTexto 4">
            <a:extLst>
              <a:ext uri="{FF2B5EF4-FFF2-40B4-BE49-F238E27FC236}">
                <a16:creationId xmlns:a16="http://schemas.microsoft.com/office/drawing/2014/main" id="{04A02A49-F107-448B-8462-1B2118DE8E53}"/>
              </a:ext>
            </a:extLst>
          </p:cNvPr>
          <p:cNvSpPr txBox="1"/>
          <p:nvPr/>
        </p:nvSpPr>
        <p:spPr>
          <a:xfrm>
            <a:off x="7823200" y="2440240"/>
            <a:ext cx="1727200"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documento</a:t>
            </a:r>
          </a:p>
        </p:txBody>
      </p:sp>
    </p:spTree>
    <p:extLst>
      <p:ext uri="{BB962C8B-B14F-4D97-AF65-F5344CB8AC3E}">
        <p14:creationId xmlns:p14="http://schemas.microsoft.com/office/powerpoint/2010/main" val="26846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8"/>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¿Qué son las etiquetas? ¿Qué tipos existen?</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8"/>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4413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Etiqueta (tag) o marca o directiva: texto que va “encerrado” entre el símbolo menor que (&lt;) y el símbolo mayor que(&gt;).</a:t>
            </a:r>
          </a:p>
          <a:p>
            <a:pPr marL="4413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Tipos de etiquetas:</a:t>
            </a:r>
          </a:p>
          <a:p>
            <a:pPr marL="990600" marR="0" lvl="0" indent="-285750" algn="l" defTabSz="914400" rtl="0" eaLnBrk="1" fontAlgn="auto" latinLnBrk="0" hangingPunct="1">
              <a:lnSpc>
                <a:spcPct val="100000"/>
              </a:lnSpc>
              <a:spcBef>
                <a:spcPts val="0"/>
              </a:spcBef>
              <a:spcAft>
                <a:spcPts val="0"/>
              </a:spcAft>
              <a:buClr>
                <a:srgbClr val="ACD433"/>
              </a:buClr>
              <a:buSzTx/>
              <a:buFont typeface="Arial" panose="020B0604020202020204" pitchFamily="34" charset="0"/>
              <a:buChar char="•"/>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Inicio. Ej.: &lt;nombre&gt;</a:t>
            </a:r>
          </a:p>
          <a:p>
            <a:pPr marL="990600" marR="0" lvl="0" indent="-285750" algn="l" defTabSz="914400" rtl="0" eaLnBrk="1" fontAlgn="auto" latinLnBrk="0" hangingPunct="1">
              <a:lnSpc>
                <a:spcPct val="100000"/>
              </a:lnSpc>
              <a:spcBef>
                <a:spcPts val="0"/>
              </a:spcBef>
              <a:spcAft>
                <a:spcPts val="0"/>
              </a:spcAft>
              <a:buClr>
                <a:srgbClr val="ACD433"/>
              </a:buClr>
              <a:buSzTx/>
              <a:buFont typeface="Arial" panose="020B0604020202020204" pitchFamily="34" charset="0"/>
              <a:buChar char="•"/>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Fin. E.: &lt;/nombre&gt;, igual que apertura pero con el carácter / antes del nombre.</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8"/>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p:txBody>
      </p:sp>
    </p:spTree>
    <p:extLst>
      <p:ext uri="{BB962C8B-B14F-4D97-AF65-F5344CB8AC3E}">
        <p14:creationId xmlns:p14="http://schemas.microsoft.com/office/powerpoint/2010/main" val="415796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9"/>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Identifique las etiquetas, el contenido y los elementos del siguiente código HTML:</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9"/>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9"/>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9"/>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9"/>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651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rgbClr val="ACD433"/>
                </a:solidFill>
                <a:effectLst/>
                <a:uLnTx/>
                <a:uFillTx/>
                <a:latin typeface="Century Gothic"/>
                <a:cs typeface="Arial"/>
                <a:sym typeface="Century Gothic"/>
              </a:rPr>
              <a:t>div</a:t>
            </a: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&gt;: etiqueta de apertura</a:t>
            </a:r>
          </a:p>
          <a:p>
            <a:pPr marL="3651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rgbClr val="ACD433"/>
                </a:solidFill>
                <a:effectLst/>
                <a:uLnTx/>
                <a:uFillTx/>
                <a:latin typeface="Century Gothic"/>
                <a:cs typeface="Arial"/>
                <a:sym typeface="Century Gothic"/>
              </a:rPr>
              <a:t>div</a:t>
            </a: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&gt;: etiqueta de cierre</a:t>
            </a:r>
          </a:p>
          <a:p>
            <a:pPr marL="3651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err="1">
                <a:ln>
                  <a:noFill/>
                </a:ln>
                <a:solidFill>
                  <a:srgbClr val="ACD433"/>
                </a:solidFill>
                <a:effectLst/>
                <a:uLnTx/>
                <a:uFillTx/>
                <a:latin typeface="Century Gothic"/>
                <a:cs typeface="Arial"/>
                <a:sym typeface="Century Gothic"/>
              </a:rPr>
              <a:t>div</a:t>
            </a: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 elemento</a:t>
            </a:r>
          </a:p>
          <a:p>
            <a:pPr marL="3651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Esto es un ejemplo de texto: contenido del elemento</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9"/>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9"/>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p:txBody>
      </p:sp>
      <p:sp>
        <p:nvSpPr>
          <p:cNvPr id="3" name="CuadroTexto 2">
            <a:extLst>
              <a:ext uri="{FF2B5EF4-FFF2-40B4-BE49-F238E27FC236}">
                <a16:creationId xmlns:a16="http://schemas.microsoft.com/office/drawing/2014/main" id="{C7702D37-C5BE-4645-BE5B-805B334467BD}"/>
              </a:ext>
            </a:extLst>
          </p:cNvPr>
          <p:cNvSpPr txBox="1"/>
          <p:nvPr/>
        </p:nvSpPr>
        <p:spPr>
          <a:xfrm>
            <a:off x="3817620" y="2103120"/>
            <a:ext cx="4556760" cy="369332"/>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a:ln>
                  <a:noFill/>
                </a:ln>
                <a:solidFill>
                  <a:srgbClr val="B31166"/>
                </a:solidFill>
                <a:effectLst/>
                <a:uLnTx/>
                <a:uFillTx/>
                <a:latin typeface="Century Gothic"/>
                <a:cs typeface="Arial"/>
                <a:sym typeface="Century Gothic"/>
              </a:rPr>
              <a:t>&lt;div&gt;Esto es un ejemplo de texto&lt;div/&gt;</a:t>
            </a: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p:txBody>
      </p:sp>
    </p:spTree>
    <p:extLst>
      <p:ext uri="{BB962C8B-B14F-4D97-AF65-F5344CB8AC3E}">
        <p14:creationId xmlns:p14="http://schemas.microsoft.com/office/powerpoint/2010/main" val="284354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0"/>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El conjunto formado por un nombre y un valor que se localiza dentro de la etiqueta de inicio de un elemento se denomina…</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instrucción.</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propiedad.</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atributo.</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Todas las respuestas son incorrectas.</a:t>
            </a:r>
          </a:p>
        </p:txBody>
      </p:sp>
      <p:sp>
        <p:nvSpPr>
          <p:cNvPr id="3" name="Elipse 2">
            <a:extLst>
              <a:ext uri="{FF2B5EF4-FFF2-40B4-BE49-F238E27FC236}">
                <a16:creationId xmlns:a16="http://schemas.microsoft.com/office/drawing/2014/main" id="{B5C9E1DA-013F-F538-876D-35FA63452788}"/>
              </a:ext>
            </a:extLst>
          </p:cNvPr>
          <p:cNvSpPr/>
          <p:nvPr/>
        </p:nvSpPr>
        <p:spPr>
          <a:xfrm>
            <a:off x="1471507" y="2751666"/>
            <a:ext cx="321734" cy="372533"/>
          </a:xfrm>
          <a:prstGeom prst="ellipse">
            <a:avLst/>
          </a:prstGeom>
          <a:noFill/>
          <a:ln w="28575">
            <a:solidFill>
              <a:srgbClr val="ACD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407231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1"/>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Imagine que desea indicar un comentario en un documento HTML que tenga el siguiente texto: “Esto es el principio de la página”. Escriba el código HTML de dicho comentario.</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1"/>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651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&lt;!--Esto es el principio de la página--&gt;</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1"/>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p:txBody>
      </p:sp>
    </p:spTree>
    <p:extLst>
      <p:ext uri="{BB962C8B-B14F-4D97-AF65-F5344CB8AC3E}">
        <p14:creationId xmlns:p14="http://schemas.microsoft.com/office/powerpoint/2010/main" val="76175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2"/>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En el lenguaje XML, ¿es lo mismo escribir &lt;etiqueta&gt; que &lt;Etiqueta&gt;? Razone la respuesta.</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2"/>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651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No, el XML es sensible al uso de mayúsculas y minúsculas, ya que los trata como caracteres diferentes.</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2"/>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2"/>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p:txBody>
      </p:sp>
    </p:spTree>
    <p:extLst>
      <p:ext uri="{BB962C8B-B14F-4D97-AF65-F5344CB8AC3E}">
        <p14:creationId xmlns:p14="http://schemas.microsoft.com/office/powerpoint/2010/main" val="235419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3"/>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De las siguientes afirmaciones, diga cuál es verdadera o falsa.</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3"/>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Para que un documento XML esté bien formado, el valor de los atributos debe ir sin comillas.</a:t>
            </a: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282575" marR="0" lvl="4"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Verdadero</a:t>
            </a: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Falso</a:t>
            </a: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En los documentos XML bien formados, los nombres de los elementos pueden empezar con un número.</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282575" marR="0" lvl="4"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Verdadero</a:t>
            </a: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Falso</a:t>
            </a: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En los documentos XML bien formados, los nombres de los elementos no pueden nombrarse con espacios.</a:t>
            </a:r>
          </a:p>
          <a:p>
            <a:pPr marL="625475" marR="0" lvl="2" indent="-342900" algn="l" defTabSz="914400" rtl="0" eaLnBrk="1" fontAlgn="auto" latinLnBrk="0" hangingPunct="1">
              <a:lnSpc>
                <a:spcPct val="100000"/>
              </a:lnSpc>
              <a:spcBef>
                <a:spcPts val="0"/>
              </a:spcBef>
              <a:spcAft>
                <a:spcPts val="0"/>
              </a:spcAft>
              <a:buClr>
                <a:srgbClr val="B31166"/>
              </a:buClr>
              <a:buSzTx/>
              <a:buFont typeface="+mj-lt"/>
              <a:buAutoNum type="alphaLcParenR"/>
              <a:tabLst/>
              <a:defRPr/>
            </a:pPr>
            <a:endPar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endParaRP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		Verdadero</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		Falso</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p:txBody>
      </p:sp>
      <p:sp>
        <p:nvSpPr>
          <p:cNvPr id="3" name="Rectángulo 2">
            <a:extLst>
              <a:ext uri="{FF2B5EF4-FFF2-40B4-BE49-F238E27FC236}">
                <a16:creationId xmlns:a16="http://schemas.microsoft.com/office/drawing/2014/main" id="{8F66DF25-4E4D-46F5-A574-72BEE97B652C}"/>
              </a:ext>
            </a:extLst>
          </p:cNvPr>
          <p:cNvSpPr/>
          <p:nvPr/>
        </p:nvSpPr>
        <p:spPr>
          <a:xfrm>
            <a:off x="2758440" y="2052539"/>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Rectángulo 4">
            <a:extLst>
              <a:ext uri="{FF2B5EF4-FFF2-40B4-BE49-F238E27FC236}">
                <a16:creationId xmlns:a16="http://schemas.microsoft.com/office/drawing/2014/main" id="{B3F2D396-77FA-41ED-A812-DD24B651BBB0}"/>
              </a:ext>
            </a:extLst>
          </p:cNvPr>
          <p:cNvSpPr/>
          <p:nvPr/>
        </p:nvSpPr>
        <p:spPr>
          <a:xfrm>
            <a:off x="2758440" y="2402490"/>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Rectángulo 6">
            <a:extLst>
              <a:ext uri="{FF2B5EF4-FFF2-40B4-BE49-F238E27FC236}">
                <a16:creationId xmlns:a16="http://schemas.microsoft.com/office/drawing/2014/main" id="{E94F8DE2-DC67-45D5-AE82-A4ABE801188A}"/>
              </a:ext>
            </a:extLst>
          </p:cNvPr>
          <p:cNvSpPr/>
          <p:nvPr/>
        </p:nvSpPr>
        <p:spPr>
          <a:xfrm>
            <a:off x="2758440" y="3265740"/>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Rectángulo 7">
            <a:extLst>
              <a:ext uri="{FF2B5EF4-FFF2-40B4-BE49-F238E27FC236}">
                <a16:creationId xmlns:a16="http://schemas.microsoft.com/office/drawing/2014/main" id="{94B2BD2C-8FF6-4225-8860-33746ED0AA1D}"/>
              </a:ext>
            </a:extLst>
          </p:cNvPr>
          <p:cNvSpPr/>
          <p:nvPr/>
        </p:nvSpPr>
        <p:spPr>
          <a:xfrm>
            <a:off x="2758440" y="3615691"/>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Rectángulo 8">
            <a:extLst>
              <a:ext uri="{FF2B5EF4-FFF2-40B4-BE49-F238E27FC236}">
                <a16:creationId xmlns:a16="http://schemas.microsoft.com/office/drawing/2014/main" id="{F1404B22-E213-4BFB-8636-A277B43F58CE}"/>
              </a:ext>
            </a:extLst>
          </p:cNvPr>
          <p:cNvSpPr/>
          <p:nvPr/>
        </p:nvSpPr>
        <p:spPr>
          <a:xfrm>
            <a:off x="2758440" y="4762499"/>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ángulo 9">
            <a:extLst>
              <a:ext uri="{FF2B5EF4-FFF2-40B4-BE49-F238E27FC236}">
                <a16:creationId xmlns:a16="http://schemas.microsoft.com/office/drawing/2014/main" id="{4FB1F883-5326-4730-ACCD-CC34015D3D72}"/>
              </a:ext>
            </a:extLst>
          </p:cNvPr>
          <p:cNvSpPr/>
          <p:nvPr/>
        </p:nvSpPr>
        <p:spPr>
          <a:xfrm>
            <a:off x="2758440" y="5112450"/>
            <a:ext cx="259080" cy="2590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Signo de multiplicación 10">
            <a:extLst>
              <a:ext uri="{FF2B5EF4-FFF2-40B4-BE49-F238E27FC236}">
                <a16:creationId xmlns:a16="http://schemas.microsoft.com/office/drawing/2014/main" id="{36CDD547-91FA-4386-B661-95ED8406389E}"/>
              </a:ext>
            </a:extLst>
          </p:cNvPr>
          <p:cNvSpPr/>
          <p:nvPr/>
        </p:nvSpPr>
        <p:spPr>
          <a:xfrm>
            <a:off x="2735580" y="2385273"/>
            <a:ext cx="304800" cy="293513"/>
          </a:xfrm>
          <a:prstGeom prst="mathMultiply">
            <a:avLst/>
          </a:prstGeom>
          <a:solidFill>
            <a:srgbClr val="ACD433"/>
          </a:solidFill>
          <a:ln>
            <a:solidFill>
              <a:srgbClr val="ACD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Signo de multiplicación 11">
            <a:extLst>
              <a:ext uri="{FF2B5EF4-FFF2-40B4-BE49-F238E27FC236}">
                <a16:creationId xmlns:a16="http://schemas.microsoft.com/office/drawing/2014/main" id="{6237AD87-322C-4BBE-9B15-7D72F191B9C4}"/>
              </a:ext>
            </a:extLst>
          </p:cNvPr>
          <p:cNvSpPr/>
          <p:nvPr/>
        </p:nvSpPr>
        <p:spPr>
          <a:xfrm>
            <a:off x="2712720" y="3601126"/>
            <a:ext cx="304800" cy="293513"/>
          </a:xfrm>
          <a:prstGeom prst="mathMultiply">
            <a:avLst/>
          </a:prstGeom>
          <a:solidFill>
            <a:srgbClr val="ACD433"/>
          </a:solidFill>
          <a:ln>
            <a:solidFill>
              <a:srgbClr val="ACD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Signo de multiplicación 12">
            <a:extLst>
              <a:ext uri="{FF2B5EF4-FFF2-40B4-BE49-F238E27FC236}">
                <a16:creationId xmlns:a16="http://schemas.microsoft.com/office/drawing/2014/main" id="{8692738D-C5A4-4C72-98D4-8B4CFE35B963}"/>
              </a:ext>
            </a:extLst>
          </p:cNvPr>
          <p:cNvSpPr/>
          <p:nvPr/>
        </p:nvSpPr>
        <p:spPr>
          <a:xfrm>
            <a:off x="2735580" y="4745282"/>
            <a:ext cx="304800" cy="293513"/>
          </a:xfrm>
          <a:prstGeom prst="mathMultiply">
            <a:avLst/>
          </a:prstGeom>
          <a:solidFill>
            <a:srgbClr val="ACD433"/>
          </a:solidFill>
          <a:ln>
            <a:solidFill>
              <a:srgbClr val="ACD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33294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4"/>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Complete el siguiente texto:</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282575" marR="0" lvl="2"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Un documento XML es considerado _______________ si cumple las limitaciones que le imponga una </a:t>
            </a:r>
            <a:r>
              <a:rPr kumimoji="0" lang="es-ES" sz="1800" b="0" i="0" u="none" strike="noStrike" kern="0" cap="none" spc="0" normalizeH="0" baseline="0" noProof="0" dirty="0" err="1">
                <a:ln>
                  <a:noFill/>
                </a:ln>
                <a:solidFill>
                  <a:srgbClr val="B31166"/>
                </a:solidFill>
                <a:effectLst/>
                <a:uLnTx/>
                <a:uFillTx/>
                <a:latin typeface="Century Gothic" panose="020B0502020202020204" pitchFamily="34" charset="0"/>
                <a:cs typeface="Arial"/>
                <a:sym typeface="Century Gothic"/>
              </a:rPr>
              <a:t>DTD</a:t>
            </a:r>
            <a:r>
              <a:rPr kumimoji="0" lang="es-ES" sz="1800" b="0" i="0" u="none" strike="noStrike" kern="0" cap="none" spc="0" normalizeH="0" baseline="0" noProof="0" dirty="0">
                <a:ln>
                  <a:noFill/>
                </a:ln>
                <a:solidFill>
                  <a:srgbClr val="B31166"/>
                </a:solidFill>
                <a:effectLst/>
                <a:uLnTx/>
                <a:uFillTx/>
                <a:latin typeface="Century Gothic" panose="020B0502020202020204" pitchFamily="34" charset="0"/>
                <a:cs typeface="Arial"/>
                <a:sym typeface="Century Gothic"/>
              </a:rPr>
              <a:t> o un _______________.</a:t>
            </a:r>
          </a:p>
        </p:txBody>
      </p:sp>
      <p:sp>
        <p:nvSpPr>
          <p:cNvPr id="3" name="CuadroTexto 2">
            <a:extLst>
              <a:ext uri="{FF2B5EF4-FFF2-40B4-BE49-F238E27FC236}">
                <a16:creationId xmlns:a16="http://schemas.microsoft.com/office/drawing/2014/main" id="{A07A1B12-841D-2166-3C6D-55A80128989C}"/>
              </a:ext>
            </a:extLst>
          </p:cNvPr>
          <p:cNvSpPr txBox="1"/>
          <p:nvPr/>
        </p:nvSpPr>
        <p:spPr>
          <a:xfrm>
            <a:off x="5540981" y="1827776"/>
            <a:ext cx="1727200"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válido</a:t>
            </a:r>
          </a:p>
        </p:txBody>
      </p:sp>
      <p:sp>
        <p:nvSpPr>
          <p:cNvPr id="5" name="CuadroTexto 4">
            <a:extLst>
              <a:ext uri="{FF2B5EF4-FFF2-40B4-BE49-F238E27FC236}">
                <a16:creationId xmlns:a16="http://schemas.microsoft.com/office/drawing/2014/main" id="{4A5FFE7F-3869-4D8A-A6C7-812322C910B1}"/>
              </a:ext>
            </a:extLst>
          </p:cNvPr>
          <p:cNvSpPr txBox="1"/>
          <p:nvPr/>
        </p:nvSpPr>
        <p:spPr>
          <a:xfrm>
            <a:off x="4047461" y="2121289"/>
            <a:ext cx="1727200"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esquema</a:t>
            </a:r>
          </a:p>
        </p:txBody>
      </p:sp>
    </p:spTree>
    <p:extLst>
      <p:ext uri="{BB962C8B-B14F-4D97-AF65-F5344CB8AC3E}">
        <p14:creationId xmlns:p14="http://schemas.microsoft.com/office/powerpoint/2010/main" val="28560915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279</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6" name="Google Shape;710;p13">
            <a:extLst>
              <a:ext uri="{FF2B5EF4-FFF2-40B4-BE49-F238E27FC236}">
                <a16:creationId xmlns:a16="http://schemas.microsoft.com/office/drawing/2014/main" id="{5A8EB27E-4FB6-482D-9925-B7470FDC1393}"/>
              </a:ext>
            </a:extLst>
          </p:cNvPr>
          <p:cNvSpPr txBox="1">
            <a:spLocks/>
          </p:cNvSpPr>
          <p:nvPr/>
        </p:nvSpPr>
        <p:spPr>
          <a:xfrm>
            <a:off x="1170194" y="1356929"/>
            <a:ext cx="10227749" cy="414414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5"/>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¿Qué es una </a:t>
            </a:r>
            <a:r>
              <a:rPr kumimoji="0" lang="es-ES" sz="1800" b="0" i="0" u="none" strike="noStrike" kern="0" cap="none" spc="0" normalizeH="0" baseline="0" noProof="0" dirty="0" err="1">
                <a:ln>
                  <a:noFill/>
                </a:ln>
                <a:solidFill>
                  <a:srgbClr val="B31166"/>
                </a:solidFill>
                <a:effectLst/>
                <a:uLnTx/>
                <a:uFillTx/>
                <a:latin typeface="Century Gothic"/>
                <a:cs typeface="Arial"/>
                <a:sym typeface="Century Gothic"/>
              </a:rPr>
              <a:t>DTD</a:t>
            </a: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5"/>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a:p>
            <a:pPr marL="365125"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a:cs typeface="Arial"/>
                <a:sym typeface="Century Gothic"/>
              </a:rPr>
              <a:t>Es un documento que está escrito en un lenguaje creado a partir de SGML y, gracias a este, se pueden especificar nombres de elementos concretos y asignarles los atributos que pueden aceptar y sus valores posibles, qué elementos se pueden anidar dentro de ellos y con qué asiduidad pueden (o tienen que) aparecer, etc.</a:t>
            </a:r>
          </a:p>
          <a:p>
            <a:pPr marL="0" marR="0" lvl="0" indent="0" algn="l" defTabSz="914400" rtl="0" eaLnBrk="1" fontAlgn="auto" latinLnBrk="0" hangingPunct="1">
              <a:lnSpc>
                <a:spcPct val="100000"/>
              </a:lnSpc>
              <a:spcBef>
                <a:spcPts val="0"/>
              </a:spcBef>
              <a:spcAft>
                <a:spcPts val="0"/>
              </a:spcAft>
              <a:buClr>
                <a:srgbClr val="B31166"/>
              </a:buClr>
              <a:buSzTx/>
              <a:buFont typeface="Arial"/>
              <a:buNone/>
              <a:tabLst/>
              <a:defRPr/>
            </a:pPr>
            <a:r>
              <a:rPr kumimoji="0" lang="es-ES" sz="1800" b="0" i="0" u="none" strike="noStrike" kern="0" cap="none" spc="0" normalizeH="0" baseline="0" noProof="0" dirty="0">
                <a:ln>
                  <a:noFill/>
                </a:ln>
                <a:solidFill>
                  <a:srgbClr val="B31166"/>
                </a:solidFill>
                <a:effectLst/>
                <a:uLnTx/>
                <a:uFillTx/>
                <a:latin typeface="Century Gothic"/>
                <a:cs typeface="Arial"/>
                <a:sym typeface="Century Gothic"/>
              </a:rPr>
              <a:t> </a:t>
            </a:r>
          </a:p>
          <a:p>
            <a:pPr marL="342900" marR="0" lvl="0" indent="-342900" algn="l" defTabSz="914400" rtl="0" eaLnBrk="1" fontAlgn="auto" latinLnBrk="0" hangingPunct="1">
              <a:lnSpc>
                <a:spcPct val="100000"/>
              </a:lnSpc>
              <a:spcBef>
                <a:spcPts val="0"/>
              </a:spcBef>
              <a:spcAft>
                <a:spcPts val="0"/>
              </a:spcAft>
              <a:buClr>
                <a:srgbClr val="B31166"/>
              </a:buClr>
              <a:buSzTx/>
              <a:buFont typeface="+mj-lt"/>
              <a:buAutoNum type="arabicPeriod" startAt="15"/>
              <a:tabLst/>
              <a:defRPr/>
            </a:pPr>
            <a:endParaRPr kumimoji="0" lang="es-ES" sz="1800" b="0" i="0" u="none" strike="noStrike" kern="0" cap="none" spc="0" normalizeH="0" baseline="0" noProof="0" dirty="0">
              <a:ln>
                <a:noFill/>
              </a:ln>
              <a:solidFill>
                <a:srgbClr val="B31166"/>
              </a:solidFill>
              <a:effectLst/>
              <a:uLnTx/>
              <a:uFillTx/>
              <a:latin typeface="Century Gothic"/>
              <a:cs typeface="Arial"/>
              <a:sym typeface="Century Gothic"/>
            </a:endParaRPr>
          </a:p>
        </p:txBody>
      </p:sp>
    </p:spTree>
    <p:extLst>
      <p:ext uri="{BB962C8B-B14F-4D97-AF65-F5344CB8AC3E}">
        <p14:creationId xmlns:p14="http://schemas.microsoft.com/office/powerpoint/2010/main" val="2356580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9165877" cy="456776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2618505" y="2328445"/>
            <a:ext cx="3477495" cy="380887"/>
          </a:xfrm>
          <a:prstGeom prst="rect">
            <a:avLst/>
          </a:prstGeom>
          <a:noFill/>
          <a:ln>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&lt;meta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charset</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=“UTF-8”/&gt;</a:t>
            </a:r>
          </a:p>
        </p:txBody>
      </p:sp>
    </p:spTree>
    <p:extLst>
      <p:ext uri="{BB962C8B-B14F-4D97-AF65-F5344CB8AC3E}">
        <p14:creationId xmlns:p14="http://schemas.microsoft.com/office/powerpoint/2010/main" val="4915036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280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322594" y="1831104"/>
            <a:ext cx="8825659" cy="1877904"/>
          </a:xfrm>
          <a:prstGeom prst="roundRect">
            <a:avLst>
              <a:gd name="adj" fmla="val 1858"/>
            </a:avLst>
          </a:prstGeom>
          <a:noFill/>
          <a:ln w="28575">
            <a:solidFill>
              <a:schemeClr val="accent1"/>
            </a:solidFill>
            <a:prstDash val="sysDot"/>
          </a:ln>
        </p:spPr>
        <p:txBody>
          <a:bodyPr spcFirstLastPara="1" wrap="square" lIns="91425" tIns="45700" rIns="91425" bIns="45700" anchor="t" anchorCtr="0">
            <a:normAutofit lnSpcReduction="10000"/>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RECUERDE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Los </a:t>
            </a:r>
            <a:r>
              <a:rPr kumimoji="0" lang="es-ES" sz="1800" b="1" i="0" u="none" strike="noStrike" kern="0" cap="none" spc="0" normalizeH="0" baseline="0" noProof="0" dirty="0">
                <a:ln>
                  <a:noFill/>
                </a:ln>
                <a:solidFill>
                  <a:schemeClr val="accent1"/>
                </a:solidFill>
                <a:effectLst/>
                <a:uLnTx/>
                <a:uFillTx/>
                <a:latin typeface="Century Gothic"/>
                <a:cs typeface="Arial"/>
                <a:sym typeface="Arial"/>
              </a:rPr>
              <a:t>lenguajes de marcado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o </a:t>
            </a:r>
            <a:r>
              <a:rPr kumimoji="0" lang="es-ES" sz="1800" b="1" i="0" u="none" strike="noStrike" kern="0" cap="none" spc="0" normalizeH="0" baseline="0" noProof="0" dirty="0">
                <a:ln>
                  <a:noFill/>
                </a:ln>
                <a:solidFill>
                  <a:schemeClr val="accent1"/>
                </a:solidFill>
                <a:effectLst/>
                <a:uLnTx/>
                <a:uFillTx/>
                <a:latin typeface="Century Gothic"/>
                <a:cs typeface="Arial"/>
                <a:sym typeface="Arial"/>
              </a:rPr>
              <a:t>lenguajes de marcas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se pueden definir como una manera de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codificar documentos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donde,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junto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con el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texto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se establecen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etiquetas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marcas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o </a:t>
            </a:r>
            <a:r>
              <a:rPr kumimoji="0" lang="es-ES" sz="1800" b="1" i="0" u="none" strike="noStrike" kern="0" cap="none" spc="0" normalizeH="0" baseline="0" noProof="0" dirty="0">
                <a:ln>
                  <a:noFill/>
                </a:ln>
                <a:solidFill>
                  <a:schemeClr val="accent5"/>
                </a:solidFill>
                <a:effectLst/>
                <a:uLnTx/>
                <a:uFillTx/>
                <a:latin typeface="Century Gothic"/>
                <a:cs typeface="Arial"/>
                <a:sym typeface="Arial"/>
              </a:rPr>
              <a:t>anotaciones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que contienen información relacionada con la </a:t>
            </a:r>
            <a:r>
              <a:rPr kumimoji="0" lang="es-ES" sz="1800" b="1" i="0" u="none" strike="noStrike" kern="0" cap="none" spc="0" normalizeH="0" baseline="0" noProof="0" dirty="0">
                <a:ln>
                  <a:noFill/>
                </a:ln>
                <a:solidFill>
                  <a:schemeClr val="accent6"/>
                </a:solidFill>
                <a:effectLst/>
                <a:uLnTx/>
                <a:uFillTx/>
                <a:latin typeface="Century Gothic"/>
                <a:cs typeface="Arial"/>
                <a:sym typeface="Arial"/>
              </a:rPr>
              <a:t>estructura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del texto, su forma de </a:t>
            </a:r>
            <a:r>
              <a:rPr kumimoji="0" lang="es-ES" sz="1800" b="1" i="0" u="none" strike="noStrike" kern="0" cap="none" spc="0" normalizeH="0" baseline="0" noProof="0" dirty="0">
                <a:ln>
                  <a:noFill/>
                </a:ln>
                <a:solidFill>
                  <a:schemeClr val="accent6"/>
                </a:solidFill>
                <a:effectLst/>
                <a:uLnTx/>
                <a:uFillTx/>
                <a:latin typeface="Century Gothic"/>
                <a:cs typeface="Arial"/>
                <a:sym typeface="Arial"/>
              </a:rPr>
              <a:t>visualización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etc.</a:t>
            </a:r>
          </a:p>
        </p:txBody>
      </p:sp>
    </p:spTree>
    <p:extLst>
      <p:ext uri="{BB962C8B-B14F-4D97-AF65-F5344CB8AC3E}">
        <p14:creationId xmlns:p14="http://schemas.microsoft.com/office/powerpoint/2010/main" val="31119759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281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322594" y="1831104"/>
            <a:ext cx="8825659" cy="1877904"/>
          </a:xfrm>
          <a:prstGeom prst="roundRect">
            <a:avLst>
              <a:gd name="adj" fmla="val 1858"/>
            </a:avLst>
          </a:prstGeom>
          <a:noFill/>
          <a:ln w="28575">
            <a:solidFill>
              <a:srgbClr val="ACD433"/>
            </a:solidFill>
            <a:prstDash val="sysDot"/>
          </a:ln>
        </p:spPr>
        <p:txBody>
          <a:bodyPr spcFirstLastPara="1" wrap="square" lIns="91425" tIns="45700" rIns="91425" bIns="45700" anchor="t" anchorCtr="0">
            <a:normAutofit/>
          </a:bodyPr>
          <a:lstStyle/>
          <a:p>
            <a:pPr marL="342900" marR="0" lvl="0" indent="-342900" algn="l" defTabSz="914400" rtl="0" eaLnBrk="1" fontAlgn="auto" latinLnBrk="0" hangingPunct="1">
              <a:lnSpc>
                <a:spcPct val="100000"/>
              </a:lnSpc>
              <a:spcBef>
                <a:spcPts val="1000"/>
              </a:spcBef>
              <a:spcAft>
                <a:spcPts val="0"/>
              </a:spcAft>
              <a:buClr>
                <a:srgbClr val="ACD433"/>
              </a:buClr>
              <a:buSzPts val="1440"/>
              <a:buFont typeface="Noto Sans Symbols"/>
              <a:buChar char="►"/>
              <a:tabLst/>
              <a:defRPr/>
            </a:pPr>
            <a:r>
              <a:rPr kumimoji="0" lang="es-ES" sz="1800" b="1" i="0" u="none" strike="noStrike" kern="0" cap="none" spc="0" normalizeH="0" baseline="0" noProof="0" dirty="0">
                <a:ln>
                  <a:noFill/>
                </a:ln>
                <a:solidFill>
                  <a:srgbClr val="ACD433"/>
                </a:solidFill>
                <a:effectLst/>
                <a:uLnTx/>
                <a:uFillTx/>
                <a:latin typeface="Century Gothic"/>
                <a:ea typeface="Century Gothic"/>
                <a:cs typeface="Century Gothic"/>
                <a:sym typeface="Century Gothic"/>
              </a:rPr>
              <a:t>IMPORTANTE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a:p>
            <a:pPr marL="625475" marR="0" lvl="2" indent="-342900" algn="l" defTabSz="914400" rtl="0" eaLnBrk="1" fontAlgn="auto" latinLnBrk="0" hangingPunct="1">
              <a:lnSpc>
                <a:spcPct val="100000"/>
              </a:lnSpc>
              <a:spcBef>
                <a:spcPts val="1000"/>
              </a:spcBef>
              <a:spcAft>
                <a:spcPts val="0"/>
              </a:spcAft>
              <a:buClr>
                <a:srgbClr val="ACD433"/>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El </a:t>
            </a:r>
            <a:r>
              <a:rPr kumimoji="0" lang="es-ES" sz="1800" b="1" i="0" u="none" strike="noStrike" kern="0" cap="none" spc="0" normalizeH="0" baseline="0" noProof="0" dirty="0">
                <a:ln>
                  <a:noFill/>
                </a:ln>
                <a:solidFill>
                  <a:srgbClr val="B31166"/>
                </a:solidFill>
                <a:effectLst/>
                <a:uLnTx/>
                <a:uFillTx/>
                <a:latin typeface="Century Gothic"/>
                <a:cs typeface="Arial"/>
                <a:sym typeface="Arial"/>
              </a:rPr>
              <a:t>XML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es </a:t>
            </a:r>
            <a:r>
              <a:rPr kumimoji="0" lang="es-ES" sz="1800" b="1" i="0" u="none" strike="noStrike" kern="0" cap="none" spc="0" normalizeH="0" baseline="0" noProof="0" dirty="0">
                <a:ln>
                  <a:noFill/>
                </a:ln>
                <a:solidFill>
                  <a:srgbClr val="E9943A"/>
                </a:solidFill>
                <a:effectLst/>
                <a:uLnTx/>
                <a:uFillTx/>
                <a:latin typeface="Century Gothic"/>
                <a:cs typeface="Arial"/>
                <a:sym typeface="Arial"/>
              </a:rPr>
              <a:t>sensible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al uso de </a:t>
            </a:r>
            <a:r>
              <a:rPr kumimoji="0" lang="es-ES" sz="1800" b="1" i="0" u="none" strike="noStrike" kern="0" cap="none" spc="0" normalizeH="0" baseline="0" noProof="0" dirty="0">
                <a:ln>
                  <a:noFill/>
                </a:ln>
                <a:solidFill>
                  <a:srgbClr val="E9943A"/>
                </a:solidFill>
                <a:effectLst/>
                <a:uLnTx/>
                <a:uFillTx/>
                <a:latin typeface="Century Gothic"/>
                <a:cs typeface="Arial"/>
                <a:sym typeface="Arial"/>
              </a:rPr>
              <a:t>mayúsculas y minúsculas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ya que los trata como caracteres diferentes.</a:t>
            </a:r>
          </a:p>
          <a:p>
            <a:pPr marL="625475" marR="0" lvl="2" indent="0" algn="l" defTabSz="914400" rtl="0" eaLnBrk="1" fontAlgn="auto" latinLnBrk="0" hangingPunct="1">
              <a:lnSpc>
                <a:spcPct val="100000"/>
              </a:lnSpc>
              <a:spcBef>
                <a:spcPts val="1000"/>
              </a:spcBef>
              <a:spcAft>
                <a:spcPts val="0"/>
              </a:spcAft>
              <a:buClr>
                <a:srgbClr val="ACD433"/>
              </a:buClr>
              <a:buSzPts val="1440"/>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Ej.: si definimos un elemento con el nombre de “ELEMENTO” no sería correcto “elemento”, “Elemento”, etc.</a:t>
            </a:r>
          </a:p>
        </p:txBody>
      </p:sp>
    </p:spTree>
    <p:extLst>
      <p:ext uri="{BB962C8B-B14F-4D97-AF65-F5344CB8AC3E}">
        <p14:creationId xmlns:p14="http://schemas.microsoft.com/office/powerpoint/2010/main" val="150691391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282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8825659" cy="4567767"/>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Texto normal</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Texto con caracteres especiales</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2179678" y="2390195"/>
            <a:ext cx="4343670" cy="338554"/>
          </a:xfrm>
          <a:prstGeom prst="rect">
            <a:avLst/>
          </a:prstGeom>
          <a:noFill/>
          <a:ln>
            <a:solidFill>
              <a:schemeClr val="accent4"/>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La taza de té estaba demasiado fría</a:t>
            </a:r>
          </a:p>
        </p:txBody>
      </p:sp>
      <p:sp>
        <p:nvSpPr>
          <p:cNvPr id="6" name="CuadroTexto 5">
            <a:extLst>
              <a:ext uri="{FF2B5EF4-FFF2-40B4-BE49-F238E27FC236}">
                <a16:creationId xmlns:a16="http://schemas.microsoft.com/office/drawing/2014/main" id="{43388F8C-1B0F-4AEA-AB88-86265C6EB35B}"/>
              </a:ext>
            </a:extLst>
          </p:cNvPr>
          <p:cNvSpPr txBox="1"/>
          <p:nvPr/>
        </p:nvSpPr>
        <p:spPr>
          <a:xfrm>
            <a:off x="2179678" y="3629235"/>
            <a:ext cx="7269122" cy="338554"/>
          </a:xfrm>
          <a:prstGeom prst="rect">
            <a:avLst/>
          </a:prstGeom>
          <a:noFill/>
          <a:ln>
            <a:solidFill>
              <a:schemeClr val="accent4"/>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La taza de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a:t>
            </a:r>
            <a:r>
              <a:rPr kumimoji="0" lang="es-ES" sz="16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&amp;eacute</a:t>
            </a:r>
            <a:r>
              <a:rPr kumimoji="0" lang="es-ES" sz="16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 </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estaba demasiado </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fr</a:t>
            </a:r>
            <a:r>
              <a:rPr kumimoji="0" lang="es-ES" sz="16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&amp;iacute;</a:t>
            </a:r>
            <a:r>
              <a:rPr kumimoji="0" lang="es-ES" sz="16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a</a:t>
            </a: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51326377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283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pic>
        <p:nvPicPr>
          <p:cNvPr id="5" name="Imagen 4">
            <a:extLst>
              <a:ext uri="{FF2B5EF4-FFF2-40B4-BE49-F238E27FC236}">
                <a16:creationId xmlns:a16="http://schemas.microsoft.com/office/drawing/2014/main" id="{FA3D79D7-0307-4121-B9B6-1595AC63807A}"/>
              </a:ext>
            </a:extLst>
          </p:cNvPr>
          <p:cNvPicPr>
            <a:picLocks noChangeAspect="1"/>
          </p:cNvPicPr>
          <p:nvPr/>
        </p:nvPicPr>
        <p:blipFill>
          <a:blip r:embed="rId2"/>
          <a:stretch>
            <a:fillRect/>
          </a:stretch>
        </p:blipFill>
        <p:spPr>
          <a:xfrm>
            <a:off x="3751115" y="129540"/>
            <a:ext cx="4689770" cy="6598920"/>
          </a:xfrm>
          <a:prstGeom prst="rect">
            <a:avLst/>
          </a:prstGeom>
        </p:spPr>
      </p:pic>
    </p:spTree>
    <p:extLst>
      <p:ext uri="{BB962C8B-B14F-4D97-AF65-F5344CB8AC3E}">
        <p14:creationId xmlns:p14="http://schemas.microsoft.com/office/powerpoint/2010/main" val="1157969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3.2. Cabecera</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&lt;</a:t>
            </a:r>
            <a:r>
              <a:rPr lang="es-ES" sz="1600" dirty="0" err="1"/>
              <a:t>title</a:t>
            </a:r>
            <a:r>
              <a:rPr lang="es-ES" sz="1600" dirty="0"/>
              <a:t>&gt;</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3" y="1063416"/>
            <a:ext cx="8825659" cy="3412798"/>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&lt;</a:t>
            </a:r>
            <a:r>
              <a:rPr kumimoji="0" lang="es-ES" sz="1800" b="1" i="0" u="none" strike="noStrike" kern="0" cap="none" spc="0" normalizeH="0" baseline="0" noProof="0" dirty="0" err="1">
                <a:ln>
                  <a:noFill/>
                </a:ln>
                <a:solidFill>
                  <a:srgbClr val="B31166"/>
                </a:solidFill>
                <a:effectLst/>
                <a:uLnTx/>
                <a:uFillTx/>
                <a:latin typeface="Century Gothic"/>
                <a:ea typeface="Century Gothic"/>
                <a:cs typeface="Century Gothic"/>
                <a:sym typeface="Century Gothic"/>
              </a:rPr>
              <a:t>title</a:t>
            </a: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&gt;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ea typeface="Century Gothic"/>
                <a:cs typeface="Century Gothic"/>
                <a:sym typeface="Century Gothic"/>
              </a:rPr>
              <a:t>Describe el </a:t>
            </a:r>
            <a:r>
              <a:rPr lang="es-ES" sz="1800" b="1" dirty="0">
                <a:solidFill>
                  <a:schemeClr val="accent4"/>
                </a:solidFill>
                <a:latin typeface="Century Gothic"/>
                <a:ea typeface="Century Gothic"/>
                <a:cs typeface="Century Gothic"/>
                <a:sym typeface="Century Gothic"/>
              </a:rPr>
              <a:t>título del documento </a:t>
            </a:r>
            <a:r>
              <a:rPr lang="es-ES" sz="1800" dirty="0">
                <a:solidFill>
                  <a:srgbClr val="000000">
                    <a:lumMod val="85000"/>
                    <a:lumOff val="15000"/>
                  </a:srgbClr>
                </a:solidFill>
                <a:latin typeface="Century Gothic"/>
                <a:ea typeface="Century Gothic"/>
                <a:cs typeface="Century Gothic"/>
                <a:sym typeface="Century Gothic"/>
              </a:rPr>
              <a:t>web.</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Su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sintaxis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es:</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sz="1800" dirty="0">
              <a:solidFill>
                <a:srgbClr val="000000">
                  <a:lumMod val="85000"/>
                  <a:lumOff val="15000"/>
                </a:srgbClr>
              </a:solidFill>
              <a:latin typeface="Century Gothic"/>
              <a:ea typeface="Century Gothic"/>
              <a:cs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ea typeface="Century Gothic"/>
                <a:cs typeface="Century Gothic"/>
                <a:sym typeface="Century Gothic"/>
              </a:rPr>
              <a:t>El título aparece en la </a:t>
            </a:r>
            <a:r>
              <a:rPr lang="es-ES" sz="1800" b="1" dirty="0">
                <a:solidFill>
                  <a:schemeClr val="accent5"/>
                </a:solidFill>
                <a:latin typeface="Century Gothic"/>
                <a:ea typeface="Century Gothic"/>
                <a:cs typeface="Century Gothic"/>
                <a:sym typeface="Century Gothic"/>
              </a:rPr>
              <a:t>parte superior </a:t>
            </a:r>
            <a:r>
              <a:rPr lang="es-ES" sz="1800" dirty="0">
                <a:solidFill>
                  <a:srgbClr val="000000">
                    <a:lumMod val="85000"/>
                    <a:lumOff val="15000"/>
                  </a:srgbClr>
                </a:solidFill>
                <a:latin typeface="Century Gothic"/>
                <a:ea typeface="Century Gothic"/>
                <a:cs typeface="Century Gothic"/>
                <a:sym typeface="Century Gothic"/>
              </a:rPr>
              <a:t>de la </a:t>
            </a:r>
            <a:r>
              <a:rPr lang="es-ES" sz="1800" b="1" dirty="0">
                <a:solidFill>
                  <a:schemeClr val="accent5"/>
                </a:solidFill>
                <a:latin typeface="Century Gothic"/>
                <a:ea typeface="Century Gothic"/>
                <a:cs typeface="Century Gothic"/>
                <a:sym typeface="Century Gothic"/>
              </a:rPr>
              <a:t>ventana o pestaña </a:t>
            </a:r>
            <a:r>
              <a:rPr lang="es-ES" sz="1800" dirty="0">
                <a:solidFill>
                  <a:srgbClr val="000000">
                    <a:lumMod val="85000"/>
                    <a:lumOff val="15000"/>
                  </a:srgbClr>
                </a:solidFill>
                <a:latin typeface="Century Gothic"/>
                <a:ea typeface="Century Gothic"/>
                <a:cs typeface="Century Gothic"/>
                <a:sym typeface="Century Gothic"/>
              </a:rPr>
              <a:t>en la que se está visualizando la página</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4816D949-5261-AEF0-0BBF-6BEBF5B6D442}"/>
              </a:ext>
            </a:extLst>
          </p:cNvPr>
          <p:cNvSpPr txBox="1"/>
          <p:nvPr/>
        </p:nvSpPr>
        <p:spPr>
          <a:xfrm>
            <a:off x="3462868" y="2585149"/>
            <a:ext cx="2023532" cy="36933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title</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&gt;…&lt;/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title</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423228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FFFFFF"/>
              </a:buClr>
              <a:buSzPts val="2800"/>
              <a:buFont typeface="Century Gothic"/>
              <a:buNone/>
            </a:pPr>
            <a:fld id="{00000000-1234-1234-1234-123412341234}" type="slidenum">
              <a:rPr lang="es-ES" sz="2800" b="0" i="0" u="none" strike="noStrike" cap="none">
                <a:solidFill>
                  <a:srgbClr val="FFFFFF"/>
                </a:solidFill>
                <a:latin typeface="Century Gothic"/>
                <a:ea typeface="Century Gothic"/>
                <a:cs typeface="Century Gothic"/>
                <a:sym typeface="Century Gothic"/>
              </a:rPr>
              <a:t>3</a:t>
            </a:fld>
            <a:endParaRPr sz="2800" b="0" i="0" u="none" strike="noStrike" cap="none" dirty="0">
              <a:solidFill>
                <a:srgbClr val="FFFFFF"/>
              </a:solidFill>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B31166"/>
              </a:buClr>
              <a:buSzPts val="1280"/>
              <a:buFont typeface="Noto Sans Symbols"/>
              <a:buNone/>
            </a:pPr>
            <a:r>
              <a:rPr lang="es-ES" sz="1600" b="0" i="0" u="none" strike="noStrike" cap="none" dirty="0">
                <a:solidFill>
                  <a:srgbClr val="BFBFBF"/>
                </a:solidFill>
                <a:latin typeface="Century Gothic"/>
                <a:ea typeface="Century Gothic"/>
                <a:cs typeface="Century Gothic"/>
                <a:sym typeface="Century Gothic"/>
              </a:rPr>
              <a:t>Fuente: Manual </a:t>
            </a:r>
            <a:r>
              <a:rPr lang="es-ES" sz="1600" dirty="0">
                <a:solidFill>
                  <a:srgbClr val="BFBFBF"/>
                </a:solidFill>
                <a:latin typeface="Century Gothic"/>
                <a:ea typeface="Century Gothic"/>
                <a:cs typeface="Century Gothic"/>
                <a:sym typeface="Century Gothic"/>
              </a:rPr>
              <a:t>UF1841</a:t>
            </a:r>
            <a:r>
              <a:rPr lang="es-ES" sz="1600" b="0" i="0" u="none" strike="noStrike" cap="none" dirty="0">
                <a:solidFill>
                  <a:srgbClr val="BFBFBF"/>
                </a:solidFill>
                <a:latin typeface="Century Gothic"/>
                <a:ea typeface="Century Gothic"/>
                <a:cs typeface="Century Gothic"/>
                <a:sym typeface="Century Gothic"/>
              </a:rPr>
              <a:t>. IC Editorial</a:t>
            </a:r>
            <a:r>
              <a:rPr lang="es-ES" sz="1600" dirty="0">
                <a:solidFill>
                  <a:srgbClr val="BFBFBF"/>
                </a:solidFill>
                <a:latin typeface="Century Gothic"/>
                <a:ea typeface="Century Gothic"/>
                <a:cs typeface="Century Gothic"/>
                <a:sym typeface="Century Gothic"/>
              </a:rPr>
              <a:t>, 2023</a:t>
            </a:r>
            <a:endParaRPr dirty="0"/>
          </a:p>
        </p:txBody>
      </p:sp>
      <p:sp>
        <p:nvSpPr>
          <p:cNvPr id="552" name="Google Shape;552;p3"/>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rtl="0">
              <a:lnSpc>
                <a:spcPct val="100000"/>
              </a:lnSpc>
              <a:spcBef>
                <a:spcPts val="0"/>
              </a:spcBef>
              <a:spcAft>
                <a:spcPts val="0"/>
              </a:spcAft>
              <a:buClr>
                <a:srgbClr val="EF53A5"/>
              </a:buClr>
              <a:buSzPts val="2880"/>
              <a:buFont typeface="Century Gothic"/>
              <a:buAutoNum type="arabicPeriod"/>
            </a:pPr>
            <a:r>
              <a:rPr lang="es-ES" sz="3600" b="0" i="0" dirty="0">
                <a:solidFill>
                  <a:srgbClr val="EF53A5"/>
                </a:solidFill>
                <a:latin typeface="Century Gothic"/>
                <a:ea typeface="Century Gothic"/>
                <a:cs typeface="Century Gothic"/>
                <a:sym typeface="Century Gothic"/>
              </a:rPr>
              <a:t>Introducción</a:t>
            </a:r>
            <a:endParaRPr sz="3600" b="0" i="0" u="none" strike="noStrike" cap="none" dirty="0">
              <a:solidFill>
                <a:srgbClr val="EF53A5"/>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9165877" cy="4567767"/>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Si el documento web tiene como título el siguiente código: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lang="es-ES" sz="1800" dirty="0">
              <a:solidFill>
                <a:srgbClr val="000000">
                  <a:lumMod val="85000"/>
                  <a:lumOff val="15000"/>
                </a:srgbClr>
              </a:solidFill>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lang="es-ES" sz="1800" b="1" dirty="0">
              <a:solidFill>
                <a:srgbClr val="000000">
                  <a:lumMod val="85000"/>
                  <a:lumOff val="15000"/>
                </a:srgbClr>
              </a:solidFill>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lang="es-ES" sz="1800" b="1" dirty="0">
              <a:solidFill>
                <a:srgbClr val="000000">
                  <a:lumMod val="85000"/>
                  <a:lumOff val="15000"/>
                </a:srgbClr>
              </a:solidFill>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lang="es-ES" sz="1800" dirty="0">
                <a:solidFill>
                  <a:srgbClr val="000000">
                    <a:lumMod val="85000"/>
                    <a:lumOff val="15000"/>
                  </a:srgbClr>
                </a:solidFill>
                <a:latin typeface="Century Gothic"/>
                <a:ea typeface="Century Gothic"/>
                <a:cs typeface="Century Gothic"/>
                <a:sym typeface="Century Gothic"/>
              </a:rPr>
              <a:t>Se visualizaría en Chrome de la siguiente manera:</a:t>
            </a:r>
            <a:endParaRPr kumimoji="0" lang="es-ES" sz="1800"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577591" y="2463914"/>
            <a:ext cx="8651631" cy="2031325"/>
          </a:xfrm>
          <a:prstGeom prst="rect">
            <a:avLst/>
          </a:prstGeom>
          <a:noFill/>
          <a:ln>
            <a:solidFill>
              <a:schemeClr val="accent4"/>
            </a:solidFill>
          </a:ln>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DOCTYPE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html</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&lt;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html</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&lt;head&gt;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&lt;meta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charset</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="UTF-8"/&gt;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&lt;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title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&gt;Esto es el título del documento web&lt;/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title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&lt;/head&gt;</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&lt;/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html</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3155422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9165877" cy="4567767"/>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8" name="Imagen 7">
            <a:extLst>
              <a:ext uri="{FF2B5EF4-FFF2-40B4-BE49-F238E27FC236}">
                <a16:creationId xmlns:a16="http://schemas.microsoft.com/office/drawing/2014/main" id="{7010D05C-1A47-32CF-E9B6-A0B50F1558F9}"/>
              </a:ext>
            </a:extLst>
          </p:cNvPr>
          <p:cNvPicPr>
            <a:picLocks noChangeAspect="1"/>
          </p:cNvPicPr>
          <p:nvPr/>
        </p:nvPicPr>
        <p:blipFill rotWithShape="1">
          <a:blip r:embed="rId2"/>
          <a:srcRect b="10344"/>
          <a:stretch/>
        </p:blipFill>
        <p:spPr>
          <a:xfrm>
            <a:off x="2676310" y="1627504"/>
            <a:ext cx="7147855" cy="3602991"/>
          </a:xfrm>
          <a:prstGeom prst="rect">
            <a:avLst/>
          </a:prstGeom>
          <a:ln>
            <a:solidFill>
              <a:schemeClr val="tx1">
                <a:lumMod val="85000"/>
                <a:lumOff val="15000"/>
              </a:schemeClr>
            </a:solidFill>
          </a:ln>
        </p:spPr>
      </p:pic>
      <p:sp>
        <p:nvSpPr>
          <p:cNvPr id="9" name="Elipse 8">
            <a:extLst>
              <a:ext uri="{FF2B5EF4-FFF2-40B4-BE49-F238E27FC236}">
                <a16:creationId xmlns:a16="http://schemas.microsoft.com/office/drawing/2014/main" id="{E42249F6-4290-2F0F-3121-0BA0A590C2AA}"/>
              </a:ext>
            </a:extLst>
          </p:cNvPr>
          <p:cNvSpPr/>
          <p:nvPr/>
        </p:nvSpPr>
        <p:spPr>
          <a:xfrm>
            <a:off x="2861733" y="1501245"/>
            <a:ext cx="1286934" cy="423333"/>
          </a:xfrm>
          <a:prstGeom prst="ellipse">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94055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3.2. Cabecera</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&lt;link&gt;</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295729"/>
            <a:ext cx="9197586" cy="392866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&lt;</a:t>
            </a:r>
            <a:r>
              <a:rPr lang="es-ES" b="1" dirty="0">
                <a:solidFill>
                  <a:srgbClr val="B31166"/>
                </a:solidFill>
                <a:latin typeface="Century Gothic"/>
                <a:ea typeface="Century Gothic"/>
                <a:cs typeface="Century Gothic"/>
                <a:sym typeface="Century Gothic"/>
              </a:rPr>
              <a:t>link</a:t>
            </a:r>
            <a:r>
              <a:rPr kumimoji="0" lang="es-ES"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&gt;</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Se utiliza para </a:t>
            </a:r>
            <a:r>
              <a:rPr kumimoji="0" lang="es-ES"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incorporar</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al documento web en cuestión </a:t>
            </a:r>
            <a:r>
              <a:rPr kumimoji="0" lang="es-ES"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archivos externos</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sobre todo para adjuntar </a:t>
            </a:r>
            <a:r>
              <a:rPr kumimoji="0" lang="es-ES"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hojas de estilo CSS</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Su </a:t>
            </a:r>
            <a:r>
              <a:rPr kumimoji="0" lang="es-ES"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sintaxis</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para </a:t>
            </a:r>
            <a:r>
              <a:rPr kumimoji="0" lang="es-ES"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hojas de estilo </a:t>
            </a:r>
            <a:r>
              <a:rPr kumimoji="0" lang="es-ES"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CSS </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es:</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b="1" dirty="0">
                <a:solidFill>
                  <a:srgbClr val="00B0F0"/>
                </a:solidFill>
                <a:latin typeface="Century Gothic"/>
                <a:ea typeface="Century Gothic"/>
                <a:cs typeface="Century Gothic"/>
                <a:sym typeface="Century Gothic"/>
              </a:rPr>
              <a:t>r</a:t>
            </a:r>
            <a:r>
              <a:rPr kumimoji="0" lang="es-ES"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el</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especifica el </a:t>
            </a:r>
            <a:r>
              <a:rPr kumimoji="0" lang="es-ES"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tipo de relación </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entre el documento web y el archivo externo.</a:t>
            </a:r>
          </a:p>
          <a:p>
            <a:pPr marL="9826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b="1" dirty="0" err="1">
                <a:solidFill>
                  <a:srgbClr val="00B0F0"/>
                </a:solidFill>
                <a:latin typeface="Century Gothic"/>
                <a:ea typeface="Century Gothic"/>
                <a:cs typeface="Century Gothic"/>
                <a:sym typeface="Century Gothic"/>
              </a:rPr>
              <a:t>href</a:t>
            </a:r>
            <a:r>
              <a:rPr lang="es-ES" dirty="0">
                <a:solidFill>
                  <a:srgbClr val="000000">
                    <a:lumMod val="85000"/>
                    <a:lumOff val="15000"/>
                  </a:srgbClr>
                </a:solidFill>
                <a:latin typeface="Century Gothic"/>
                <a:ea typeface="Century Gothic"/>
                <a:cs typeface="Century Gothic"/>
                <a:sym typeface="Century Gothic"/>
              </a:rPr>
              <a:t>: indica la </a:t>
            </a:r>
            <a:r>
              <a:rPr lang="es-ES" b="1" dirty="0">
                <a:solidFill>
                  <a:schemeClr val="accent6"/>
                </a:solidFill>
                <a:latin typeface="Century Gothic"/>
                <a:ea typeface="Century Gothic"/>
                <a:cs typeface="Century Gothic"/>
                <a:sym typeface="Century Gothic"/>
              </a:rPr>
              <a:t>localización</a:t>
            </a:r>
            <a:r>
              <a:rPr lang="es-ES" dirty="0">
                <a:solidFill>
                  <a:srgbClr val="000000">
                    <a:lumMod val="85000"/>
                    <a:lumOff val="15000"/>
                  </a:srgbClr>
                </a:solidFill>
                <a:latin typeface="Century Gothic"/>
                <a:ea typeface="Century Gothic"/>
                <a:cs typeface="Century Gothic"/>
                <a:sym typeface="Century Gothic"/>
              </a:rPr>
              <a:t> del archivo externo.</a:t>
            </a:r>
          </a:p>
          <a:p>
            <a:pPr marL="13382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dirty="0">
                <a:solidFill>
                  <a:srgbClr val="000000">
                    <a:lumMod val="85000"/>
                    <a:lumOff val="15000"/>
                  </a:srgbClr>
                </a:solidFill>
                <a:latin typeface="Century Gothic"/>
                <a:ea typeface="Century Gothic"/>
                <a:cs typeface="Century Gothic"/>
                <a:sym typeface="Century Gothic"/>
              </a:rPr>
              <a:t>Si el archivo de estilos se encuentra en el </a:t>
            </a:r>
            <a:r>
              <a:rPr lang="es-ES" b="1" dirty="0">
                <a:solidFill>
                  <a:schemeClr val="accent6"/>
                </a:solidFill>
                <a:latin typeface="Century Gothic"/>
                <a:ea typeface="Century Gothic"/>
                <a:cs typeface="Century Gothic"/>
                <a:sym typeface="Century Gothic"/>
              </a:rPr>
              <a:t>mismo directorio </a:t>
            </a:r>
            <a:r>
              <a:rPr lang="es-ES" dirty="0">
                <a:solidFill>
                  <a:srgbClr val="000000">
                    <a:lumMod val="85000"/>
                    <a:lumOff val="15000"/>
                  </a:srgbClr>
                </a:solidFill>
                <a:latin typeface="Century Gothic"/>
                <a:ea typeface="Century Gothic"/>
                <a:cs typeface="Century Gothic"/>
                <a:sym typeface="Century Gothic"/>
              </a:rPr>
              <a:t>que el documento HTML, el valor de </a:t>
            </a:r>
            <a:r>
              <a:rPr lang="es-ES" b="1" dirty="0" err="1">
                <a:solidFill>
                  <a:schemeClr val="accent6"/>
                </a:solidFill>
                <a:latin typeface="Century Gothic"/>
                <a:ea typeface="Century Gothic"/>
                <a:cs typeface="Century Gothic"/>
                <a:sym typeface="Century Gothic"/>
              </a:rPr>
              <a:t>href</a:t>
            </a:r>
            <a:r>
              <a:rPr lang="es-ES" dirty="0">
                <a:solidFill>
                  <a:srgbClr val="000000">
                    <a:lumMod val="85000"/>
                    <a:lumOff val="15000"/>
                  </a:srgbClr>
                </a:solidFill>
                <a:latin typeface="Century Gothic"/>
                <a:ea typeface="Century Gothic"/>
                <a:cs typeface="Century Gothic"/>
                <a:sym typeface="Century Gothic"/>
              </a:rPr>
              <a:t> coincidirá con el “</a:t>
            </a:r>
            <a:r>
              <a:rPr lang="es-ES" b="1" dirty="0">
                <a:solidFill>
                  <a:schemeClr val="accent6"/>
                </a:solidFill>
                <a:latin typeface="Century Gothic"/>
                <a:ea typeface="Century Gothic"/>
                <a:cs typeface="Century Gothic"/>
                <a:sym typeface="Century Gothic"/>
              </a:rPr>
              <a:t>nombre del archivo.css”</a:t>
            </a:r>
            <a:r>
              <a:rPr lang="es-ES" dirty="0">
                <a:solidFill>
                  <a:srgbClr val="000000">
                    <a:lumMod val="85000"/>
                    <a:lumOff val="15000"/>
                  </a:srgbClr>
                </a:solidFill>
                <a:latin typeface="Century Gothic"/>
                <a:ea typeface="Century Gothic"/>
                <a:cs typeface="Century Gothic"/>
                <a:sym typeface="Century Gothic"/>
              </a:rPr>
              <a:t>.</a:t>
            </a:r>
          </a:p>
          <a:p>
            <a:pPr marL="627063" indent="-342900">
              <a:spcBef>
                <a:spcPts val="1000"/>
              </a:spcBef>
              <a:buClr>
                <a:srgbClr val="B31166"/>
              </a:buClr>
              <a:buSzPts val="1440"/>
              <a:buFont typeface="Arial" panose="020B0604020202020204" pitchFamily="34" charset="0"/>
              <a:buChar char="•"/>
              <a:defRPr/>
            </a:pPr>
            <a:r>
              <a:rPr lang="es-ES" dirty="0">
                <a:solidFill>
                  <a:srgbClr val="000000">
                    <a:lumMod val="85000"/>
                    <a:lumOff val="15000"/>
                  </a:srgbClr>
                </a:solidFill>
                <a:latin typeface="Century Gothic"/>
                <a:sym typeface="Century Gothic"/>
              </a:rPr>
              <a:t>Aunque es recomendable el uso de archivos externos, </a:t>
            </a:r>
            <a:r>
              <a:rPr lang="es-ES" b="1" dirty="0">
                <a:solidFill>
                  <a:schemeClr val="accent4"/>
                </a:solidFill>
                <a:latin typeface="Century Gothic"/>
                <a:sym typeface="Century Gothic"/>
              </a:rPr>
              <a:t>esta no es la única manera </a:t>
            </a:r>
            <a:r>
              <a:rPr lang="es-ES" dirty="0">
                <a:solidFill>
                  <a:srgbClr val="000000">
                    <a:lumMod val="85000"/>
                    <a:lumOff val="15000"/>
                  </a:srgbClr>
                </a:solidFill>
                <a:latin typeface="Century Gothic"/>
                <a:sym typeface="Century Gothic"/>
              </a:rPr>
              <a:t>de introducir código CSS en un documento web: también puede escribirse con la etiqueta </a:t>
            </a:r>
            <a:r>
              <a:rPr lang="es-ES" b="1" dirty="0">
                <a:solidFill>
                  <a:srgbClr val="00B0F0"/>
                </a:solidFill>
                <a:latin typeface="Century Gothic"/>
                <a:sym typeface="Century Gothic"/>
              </a:rPr>
              <a:t>&lt;</a:t>
            </a:r>
            <a:r>
              <a:rPr lang="es-ES" b="1" dirty="0" err="1">
                <a:solidFill>
                  <a:srgbClr val="00B0F0"/>
                </a:solidFill>
                <a:latin typeface="Century Gothic"/>
                <a:sym typeface="Century Gothic"/>
              </a:rPr>
              <a:t>style</a:t>
            </a:r>
            <a:r>
              <a:rPr lang="es-ES" b="1" dirty="0">
                <a:solidFill>
                  <a:srgbClr val="00B0F0"/>
                </a:solidFill>
                <a:latin typeface="Century Gothic"/>
                <a:sym typeface="Century Gothic"/>
              </a:rPr>
              <a:t>&gt; </a:t>
            </a:r>
            <a:r>
              <a:rPr lang="es-ES" dirty="0">
                <a:solidFill>
                  <a:srgbClr val="000000">
                    <a:lumMod val="85000"/>
                    <a:lumOff val="15000"/>
                  </a:srgbClr>
                </a:solidFill>
                <a:latin typeface="Century Gothic"/>
                <a:sym typeface="Century Gothic"/>
              </a:rPr>
              <a:t>dentro del propio documento web.</a:t>
            </a:r>
          </a:p>
        </p:txBody>
      </p:sp>
      <p:sp>
        <p:nvSpPr>
          <p:cNvPr id="2" name="CuadroTexto 1">
            <a:extLst>
              <a:ext uri="{FF2B5EF4-FFF2-40B4-BE49-F238E27FC236}">
                <a16:creationId xmlns:a16="http://schemas.microsoft.com/office/drawing/2014/main" id="{4816D949-5261-AEF0-0BBF-6BEBF5B6D442}"/>
              </a:ext>
            </a:extLst>
          </p:cNvPr>
          <p:cNvSpPr txBox="1"/>
          <p:nvPr/>
        </p:nvSpPr>
        <p:spPr>
          <a:xfrm>
            <a:off x="3225801" y="1999949"/>
            <a:ext cx="3158066" cy="307777"/>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a:t>
            </a:r>
            <a:r>
              <a:rPr lang="es-ES" b="1" dirty="0">
                <a:solidFill>
                  <a:srgbClr val="00B0F0"/>
                </a:solidFill>
                <a:latin typeface="Century Gothic" panose="020B0502020202020204" pitchFamily="34" charset="0"/>
              </a:rPr>
              <a:t>link </a:t>
            </a:r>
            <a:r>
              <a:rPr lang="es-ES" b="1" dirty="0" err="1">
                <a:solidFill>
                  <a:srgbClr val="00B0F0"/>
                </a:solidFill>
                <a:latin typeface="Century Gothic" panose="020B0502020202020204" pitchFamily="34" charset="0"/>
              </a:rPr>
              <a:t>rel</a:t>
            </a:r>
            <a:r>
              <a:rPr lang="es-ES" b="1" dirty="0">
                <a:solidFill>
                  <a:srgbClr val="00B0F0"/>
                </a:solidFill>
                <a:latin typeface="Century Gothic" panose="020B0502020202020204" pitchFamily="34" charset="0"/>
              </a:rPr>
              <a:t>=“</a:t>
            </a:r>
            <a:r>
              <a:rPr lang="es-ES" b="1" dirty="0" err="1">
                <a:solidFill>
                  <a:srgbClr val="00B0F0"/>
                </a:solidFill>
                <a:latin typeface="Century Gothic" panose="020B0502020202020204" pitchFamily="34" charset="0"/>
              </a:rPr>
              <a:t>stylesheet</a:t>
            </a:r>
            <a:r>
              <a:rPr lang="es-ES" b="1" dirty="0">
                <a:solidFill>
                  <a:srgbClr val="00B0F0"/>
                </a:solidFill>
                <a:latin typeface="Century Gothic" panose="020B0502020202020204" pitchFamily="34" charset="0"/>
              </a:rPr>
              <a:t>” </a:t>
            </a:r>
            <a:r>
              <a:rPr lang="es-ES" b="1" dirty="0" err="1">
                <a:solidFill>
                  <a:srgbClr val="00B0F0"/>
                </a:solidFill>
                <a:latin typeface="Century Gothic" panose="020B0502020202020204" pitchFamily="34" charset="0"/>
              </a:rPr>
              <a:t>href</a:t>
            </a:r>
            <a:r>
              <a:rPr lang="es-ES" b="1" dirty="0">
                <a:solidFill>
                  <a:srgbClr val="00B0F0"/>
                </a:solidFill>
                <a:latin typeface="Century Gothic" panose="020B0502020202020204" pitchFamily="34" charset="0"/>
              </a:rPr>
              <a:t>=“…”/&gt;</a:t>
            </a:r>
            <a:endParaRPr kumimoji="0" lang="es-ES"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268365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322594" y="1831104"/>
            <a:ext cx="8825659" cy="1877904"/>
          </a:xfrm>
          <a:prstGeom prst="roundRect">
            <a:avLst>
              <a:gd name="adj" fmla="val 1858"/>
            </a:avLst>
          </a:prstGeom>
          <a:noFill/>
          <a:ln w="28575">
            <a:solidFill>
              <a:srgbClr val="ACD433"/>
            </a:solidFill>
            <a:prstDash val="sysDot"/>
          </a:ln>
        </p:spPr>
        <p:txBody>
          <a:bodyPr spcFirstLastPara="1" wrap="square" lIns="91425" tIns="45700" rIns="91425" bIns="45700" anchor="t" anchorCtr="0">
            <a:normAutofit/>
          </a:bodyPr>
          <a:lstStyle/>
          <a:p>
            <a:pPr marL="342900" marR="0" lvl="0" indent="-342900" algn="l" defTabSz="914400" rtl="0" eaLnBrk="1" fontAlgn="auto" latinLnBrk="0" hangingPunct="1">
              <a:lnSpc>
                <a:spcPct val="100000"/>
              </a:lnSpc>
              <a:spcBef>
                <a:spcPts val="1000"/>
              </a:spcBef>
              <a:spcAft>
                <a:spcPts val="0"/>
              </a:spcAft>
              <a:buClr>
                <a:srgbClr val="ACD433"/>
              </a:buClr>
              <a:buSzPts val="1440"/>
              <a:buFont typeface="Noto Sans Symbols"/>
              <a:buChar char="►"/>
              <a:tabLst/>
              <a:defRPr/>
            </a:pPr>
            <a:r>
              <a:rPr kumimoji="0" lang="es-ES" sz="1800" b="1" i="0" u="none" strike="noStrike" kern="0" cap="none" spc="0" normalizeH="0" baseline="0" noProof="0" dirty="0">
                <a:ln>
                  <a:noFill/>
                </a:ln>
                <a:solidFill>
                  <a:srgbClr val="ACD433"/>
                </a:solidFill>
                <a:effectLst/>
                <a:uLnTx/>
                <a:uFillTx/>
                <a:latin typeface="Century Gothic"/>
                <a:ea typeface="Century Gothic"/>
                <a:cs typeface="Century Gothic"/>
                <a:sym typeface="Century Gothic"/>
              </a:rPr>
              <a:t>IMPORTANTE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a:p>
            <a:pPr marL="625475" marR="0" lvl="2" indent="-342900" algn="l" defTabSz="914400" rtl="0" eaLnBrk="1" fontAlgn="auto" latinLnBrk="0" hangingPunct="1">
              <a:lnSpc>
                <a:spcPct val="100000"/>
              </a:lnSpc>
              <a:spcBef>
                <a:spcPts val="1000"/>
              </a:spcBef>
              <a:spcAft>
                <a:spcPts val="0"/>
              </a:spcAft>
              <a:buClr>
                <a:srgbClr val="ACD433"/>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B31166"/>
                </a:solidFill>
                <a:effectLst/>
                <a:uLnTx/>
                <a:uFillTx/>
                <a:latin typeface="Century Gothic"/>
                <a:cs typeface="Arial"/>
                <a:sym typeface="Arial"/>
              </a:rPr>
              <a:t>Hojas de estilo CSS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a:t>
            </a:r>
            <a:r>
              <a:rPr kumimoji="0" lang="es-ES" sz="1800" b="0" i="1" u="none" strike="noStrike" kern="0" cap="none" spc="0" normalizeH="0" baseline="0" noProof="0" dirty="0" err="1">
                <a:ln>
                  <a:noFill/>
                </a:ln>
                <a:solidFill>
                  <a:srgbClr val="000000">
                    <a:lumMod val="85000"/>
                    <a:lumOff val="15000"/>
                  </a:srgbClr>
                </a:solidFill>
                <a:effectLst/>
                <a:uLnTx/>
                <a:uFillTx/>
                <a:latin typeface="Century Gothic"/>
                <a:cs typeface="Arial"/>
                <a:sym typeface="Arial"/>
              </a:rPr>
              <a:t>Cascading</a:t>
            </a:r>
            <a:r>
              <a:rPr kumimoji="0" lang="es-ES" sz="1800" b="0" i="1"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Style </a:t>
            </a:r>
            <a:r>
              <a:rPr kumimoji="0" lang="es-ES" sz="1800" b="0" i="1" u="none" strike="noStrike" kern="0" cap="none" spc="0" normalizeH="0" baseline="0" noProof="0" dirty="0" err="1">
                <a:ln>
                  <a:noFill/>
                </a:ln>
                <a:solidFill>
                  <a:srgbClr val="000000">
                    <a:lumMod val="85000"/>
                    <a:lumOff val="15000"/>
                  </a:srgbClr>
                </a:solidFill>
                <a:effectLst/>
                <a:uLnTx/>
                <a:uFillTx/>
                <a:latin typeface="Century Gothic"/>
                <a:cs typeface="Arial"/>
                <a:sym typeface="Arial"/>
              </a:rPr>
              <a:t>Sheet</a:t>
            </a:r>
            <a:r>
              <a:rPr kumimoji="0" lang="es-ES" sz="1800" b="0" i="1"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o Hoja de Estilos en Cascada):</a:t>
            </a:r>
            <a:r>
              <a:rPr lang="es-ES" sz="1800" dirty="0">
                <a:solidFill>
                  <a:srgbClr val="000000">
                    <a:lumMod val="85000"/>
                    <a:lumOff val="15000"/>
                  </a:srgbClr>
                </a:solidFill>
                <a:latin typeface="Century Gothic"/>
              </a:rPr>
              <a:t> </a:t>
            </a:r>
            <a:r>
              <a:rPr lang="es-ES" sz="1800" b="1" dirty="0">
                <a:solidFill>
                  <a:schemeClr val="accent4"/>
                </a:solidFill>
                <a:latin typeface="Century Gothic"/>
              </a:rPr>
              <a:t>archivo</a:t>
            </a:r>
            <a:r>
              <a:rPr lang="es-ES" sz="1800" dirty="0">
                <a:solidFill>
                  <a:srgbClr val="000000">
                    <a:lumMod val="85000"/>
                    <a:lumOff val="15000"/>
                  </a:srgbClr>
                </a:solidFill>
                <a:latin typeface="Century Gothic"/>
              </a:rPr>
              <a:t> que contiene un </a:t>
            </a:r>
            <a:r>
              <a:rPr lang="es-ES" sz="1800" b="1" dirty="0">
                <a:solidFill>
                  <a:schemeClr val="accent4"/>
                </a:solidFill>
                <a:latin typeface="Century Gothic"/>
              </a:rPr>
              <a:t>conjunto de reglas </a:t>
            </a:r>
            <a:r>
              <a:rPr lang="es-ES" sz="1800" dirty="0">
                <a:solidFill>
                  <a:srgbClr val="000000">
                    <a:lumMod val="85000"/>
                    <a:lumOff val="15000"/>
                  </a:srgbClr>
                </a:solidFill>
                <a:latin typeface="Century Gothic"/>
              </a:rPr>
              <a:t>que </a:t>
            </a:r>
            <a:r>
              <a:rPr lang="es-ES" sz="1800" b="1" dirty="0">
                <a:solidFill>
                  <a:schemeClr val="accent4"/>
                </a:solidFill>
                <a:latin typeface="Century Gothic"/>
              </a:rPr>
              <a:t>definen</a:t>
            </a:r>
            <a:r>
              <a:rPr lang="es-ES" sz="1800" dirty="0">
                <a:solidFill>
                  <a:srgbClr val="000000">
                    <a:lumMod val="85000"/>
                    <a:lumOff val="15000"/>
                  </a:srgbClr>
                </a:solidFill>
                <a:latin typeface="Century Gothic"/>
              </a:rPr>
              <a:t> el </a:t>
            </a:r>
            <a:r>
              <a:rPr lang="es-ES" sz="1800" b="1" dirty="0">
                <a:solidFill>
                  <a:schemeClr val="accent4"/>
                </a:solidFill>
                <a:latin typeface="Century Gothic"/>
              </a:rPr>
              <a:t>aspecto</a:t>
            </a:r>
            <a:r>
              <a:rPr lang="es-ES" sz="1800" dirty="0">
                <a:solidFill>
                  <a:srgbClr val="000000">
                    <a:lumMod val="85000"/>
                    <a:lumOff val="15000"/>
                  </a:srgbClr>
                </a:solidFill>
                <a:latin typeface="Century Gothic"/>
              </a:rPr>
              <a:t> de uno o varios de los elementos que constituyen a un documento o sitio web completo.</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2091701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785618"/>
            <a:ext cx="9165877" cy="2498515"/>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Si se desea incorporar una hoja de estilo llamada “estilo.css”, que se encuentra en el mismo directorio que el documento HTML, la sintaxis sería:</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B31166"/>
              </a:buClr>
              <a:buSzPts val="1440"/>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2218266" y="3259780"/>
            <a:ext cx="4758267" cy="369332"/>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1" dirty="0">
                <a:solidFill>
                  <a:srgbClr val="E9943A"/>
                </a:solidFill>
                <a:latin typeface="Century Gothic" panose="020B0502020202020204" pitchFamily="34" charset="0"/>
              </a:rPr>
              <a:t>&lt;l</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ink</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rel</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stylesheet</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href</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=“estilos.css”/&gt;</a:t>
            </a:r>
          </a:p>
        </p:txBody>
      </p:sp>
    </p:spTree>
    <p:extLst>
      <p:ext uri="{BB962C8B-B14F-4D97-AF65-F5344CB8AC3E}">
        <p14:creationId xmlns:p14="http://schemas.microsoft.com/office/powerpoint/2010/main" val="2354069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Está desarrollando un documento HTML (“index.html) y desea incluir la siguiente información en la cabecera de la página:</a:t>
            </a:r>
          </a:p>
          <a:p>
            <a:pPr marL="711200"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La temática de la web: “La dieta mediterránea”.</a:t>
            </a:r>
          </a:p>
          <a:p>
            <a:pPr marL="711200"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lang="es-ES" dirty="0">
                <a:solidFill>
                  <a:srgbClr val="FFFFFF"/>
                </a:solidFill>
              </a:rPr>
              <a:t>Palabras clave asociadas a la web: “cocina”, “dieta”, “mediterránea”, “comida”, “recetas”.</a:t>
            </a:r>
          </a:p>
          <a:p>
            <a:pPr marL="711200"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Desea incorporar una hoja de estilos llamada “style.css”, la cual se encuentra en el mismo directorio que “index.html”.</a:t>
            </a:r>
          </a:p>
          <a:p>
            <a:pPr marL="711200"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El título del documento será: “Comida sana”.</a:t>
            </a:r>
          </a:p>
          <a:p>
            <a:pPr marL="342900" marR="0" lvl="0" indent="-342900" algn="l" defTabSz="914400" rtl="0" eaLnBrk="1" fontAlgn="auto" latinLnBrk="0" hangingPunct="1">
              <a:lnSpc>
                <a:spcPct val="100000"/>
              </a:lnSpc>
              <a:spcBef>
                <a:spcPts val="0"/>
              </a:spcBef>
              <a:spcAft>
                <a:spcPts val="0"/>
              </a:spcAft>
              <a:buClr>
                <a:srgbClr val="ACD433"/>
              </a:buClr>
              <a:buSzPts val="1600"/>
              <a:buFont typeface="Arial" panose="020B0604020202020204" pitchFamily="34" charset="0"/>
              <a:buChar char="•"/>
              <a:tabLst/>
              <a:defRPr/>
            </a:pPr>
            <a:endParaRPr kumimoji="0" lang="es-ES" sz="2000" b="0" i="0" u="none" strike="noStrike" kern="0" cap="none" spc="0" normalizeH="0" baseline="0" noProof="0" dirty="0">
              <a:ln>
                <a:noFill/>
              </a:ln>
              <a:solidFill>
                <a:srgbClr val="FFFFFF"/>
              </a:solidFill>
              <a:effectLst/>
              <a:uLnTx/>
              <a:uFillTx/>
              <a:latin typeface="Century Gothic"/>
              <a:sym typeface="Century Gothic"/>
            </a:endParaRPr>
          </a:p>
          <a:p>
            <a:pPr marL="342900" indent="-342900">
              <a:spcBef>
                <a:spcPts val="0"/>
              </a:spcBef>
              <a:buClr>
                <a:srgbClr val="ACD433"/>
              </a:buClr>
              <a:buSzPts val="1600"/>
              <a:defRPr/>
            </a:pPr>
            <a:r>
              <a:rPr lang="es-ES" dirty="0">
                <a:solidFill>
                  <a:srgbClr val="FFFFFF"/>
                </a:solidFill>
              </a:rPr>
              <a:t>Escriba el fragmento de código HTML correspondiente a la cabecera de su documento web teniendo en cuenta que este debe ser compatible con los caracteres propios de Europa Occidental.</a:t>
            </a:r>
          </a:p>
        </p:txBody>
      </p:sp>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1</a:t>
            </a:r>
          </a:p>
        </p:txBody>
      </p:sp>
    </p:spTree>
    <p:extLst>
      <p:ext uri="{BB962C8B-B14F-4D97-AF65-F5344CB8AC3E}">
        <p14:creationId xmlns:p14="http://schemas.microsoft.com/office/powerpoint/2010/main" val="1074502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1717886"/>
            <a:ext cx="10596743" cy="3971715"/>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C52C190-ED74-865B-0F1F-03C7991E7AE7}"/>
              </a:ext>
            </a:extLst>
          </p:cNvPr>
          <p:cNvSpPr txBox="1"/>
          <p:nvPr/>
        </p:nvSpPr>
        <p:spPr>
          <a:xfrm>
            <a:off x="1058334" y="2624667"/>
            <a:ext cx="10132405" cy="2446824"/>
          </a:xfrm>
          <a:prstGeom prst="rect">
            <a:avLst/>
          </a:prstGeom>
          <a:noFill/>
          <a:ln>
            <a:solidFill>
              <a:schemeClr val="tx1">
                <a:lumMod val="85000"/>
                <a:lumOff val="15000"/>
              </a:schemeClr>
            </a:solidFill>
          </a:ln>
        </p:spPr>
        <p:txBody>
          <a:bodyPr wrap="square" rtlCol="0">
            <a:spAutoFit/>
          </a:bodyPr>
          <a:lstStyle/>
          <a:p>
            <a:r>
              <a:rPr lang="es-ES" sz="1700" dirty="0">
                <a:solidFill>
                  <a:schemeClr val="tx1">
                    <a:lumMod val="85000"/>
                    <a:lumOff val="15000"/>
                  </a:schemeClr>
                </a:solidFill>
                <a:latin typeface="Century Gothic" panose="020B0502020202020204" pitchFamily="34" charset="0"/>
              </a:rPr>
              <a:t>…</a:t>
            </a:r>
          </a:p>
          <a:p>
            <a:r>
              <a:rPr lang="es-ES" sz="1700" dirty="0">
                <a:solidFill>
                  <a:schemeClr val="tx1">
                    <a:lumMod val="85000"/>
                    <a:lumOff val="15000"/>
                  </a:schemeClr>
                </a:solidFill>
                <a:latin typeface="Century Gothic" panose="020B0502020202020204" pitchFamily="34" charset="0"/>
              </a:rPr>
              <a:t>&lt;head&gt;</a:t>
            </a:r>
          </a:p>
          <a:p>
            <a:r>
              <a:rPr lang="es-ES" sz="1700" dirty="0">
                <a:solidFill>
                  <a:schemeClr val="tx1">
                    <a:lumMod val="85000"/>
                    <a:lumOff val="15000"/>
                  </a:schemeClr>
                </a:solidFill>
                <a:latin typeface="Century Gothic" panose="020B0502020202020204" pitchFamily="34" charset="0"/>
              </a:rPr>
              <a:t>	&lt;</a:t>
            </a:r>
            <a:r>
              <a:rPr lang="es-ES" sz="1700" dirty="0" err="1">
                <a:solidFill>
                  <a:schemeClr val="tx1">
                    <a:lumMod val="85000"/>
                    <a:lumOff val="15000"/>
                  </a:schemeClr>
                </a:solidFill>
                <a:latin typeface="Century Gothic" panose="020B0502020202020204" pitchFamily="34" charset="0"/>
              </a:rPr>
              <a:t>title</a:t>
            </a:r>
            <a:r>
              <a:rPr lang="es-ES" sz="1700" dirty="0">
                <a:solidFill>
                  <a:schemeClr val="tx1">
                    <a:lumMod val="85000"/>
                    <a:lumOff val="15000"/>
                  </a:schemeClr>
                </a:solidFill>
                <a:latin typeface="Century Gothic" panose="020B0502020202020204" pitchFamily="34" charset="0"/>
              </a:rPr>
              <a:t>&gt;Comida sana&lt;/</a:t>
            </a:r>
            <a:r>
              <a:rPr lang="es-ES" sz="1700" dirty="0" err="1">
                <a:solidFill>
                  <a:schemeClr val="tx1">
                    <a:lumMod val="85000"/>
                    <a:lumOff val="15000"/>
                  </a:schemeClr>
                </a:solidFill>
                <a:latin typeface="Century Gothic" panose="020B0502020202020204" pitchFamily="34" charset="0"/>
              </a:rPr>
              <a:t>title</a:t>
            </a:r>
            <a:r>
              <a:rPr lang="es-ES" sz="1700" dirty="0">
                <a:solidFill>
                  <a:schemeClr val="tx1">
                    <a:lumMod val="85000"/>
                    <a:lumOff val="15000"/>
                  </a:schemeClr>
                </a:solidFill>
                <a:latin typeface="Century Gothic" panose="020B0502020202020204" pitchFamily="34" charset="0"/>
              </a:rPr>
              <a:t>&gt;</a:t>
            </a:r>
          </a:p>
          <a:p>
            <a:r>
              <a:rPr lang="es-ES" sz="1700" dirty="0">
                <a:solidFill>
                  <a:schemeClr val="tx1">
                    <a:lumMod val="85000"/>
                    <a:lumOff val="15000"/>
                  </a:schemeClr>
                </a:solidFill>
                <a:latin typeface="Century Gothic" panose="020B0502020202020204" pitchFamily="34" charset="0"/>
              </a:rPr>
              <a:t>	&lt;meta </a:t>
            </a:r>
            <a:r>
              <a:rPr lang="es-ES" sz="1700" dirty="0" err="1">
                <a:solidFill>
                  <a:schemeClr val="tx1">
                    <a:lumMod val="85000"/>
                    <a:lumOff val="15000"/>
                  </a:schemeClr>
                </a:solidFill>
                <a:latin typeface="Century Gothic" panose="020B0502020202020204" pitchFamily="34" charset="0"/>
              </a:rPr>
              <a:t>charset</a:t>
            </a:r>
            <a:r>
              <a:rPr lang="es-ES" sz="1700" dirty="0">
                <a:solidFill>
                  <a:schemeClr val="tx1">
                    <a:lumMod val="85000"/>
                    <a:lumOff val="15000"/>
                  </a:schemeClr>
                </a:solidFill>
                <a:latin typeface="Century Gothic" panose="020B0502020202020204" pitchFamily="34" charset="0"/>
              </a:rPr>
              <a:t>=“UTF-8”/&gt;</a:t>
            </a:r>
          </a:p>
          <a:p>
            <a:r>
              <a:rPr lang="es-ES" sz="1700" dirty="0">
                <a:solidFill>
                  <a:schemeClr val="tx1">
                    <a:lumMod val="85000"/>
                    <a:lumOff val="15000"/>
                  </a:schemeClr>
                </a:solidFill>
                <a:latin typeface="Century Gothic" panose="020B0502020202020204" pitchFamily="34" charset="0"/>
              </a:rPr>
              <a:t>	&lt;link </a:t>
            </a:r>
            <a:r>
              <a:rPr lang="es-ES" sz="1700" dirty="0" err="1">
                <a:solidFill>
                  <a:schemeClr val="tx1">
                    <a:lumMod val="85000"/>
                    <a:lumOff val="15000"/>
                  </a:schemeClr>
                </a:solidFill>
                <a:latin typeface="Century Gothic" panose="020B0502020202020204" pitchFamily="34" charset="0"/>
              </a:rPr>
              <a:t>rel</a:t>
            </a:r>
            <a:r>
              <a:rPr lang="es-ES" sz="1700" dirty="0">
                <a:solidFill>
                  <a:schemeClr val="tx1">
                    <a:lumMod val="85000"/>
                    <a:lumOff val="15000"/>
                  </a:schemeClr>
                </a:solidFill>
                <a:latin typeface="Century Gothic" panose="020B0502020202020204" pitchFamily="34" charset="0"/>
              </a:rPr>
              <a:t>=“</a:t>
            </a:r>
            <a:r>
              <a:rPr lang="es-ES" sz="1700" dirty="0" err="1">
                <a:solidFill>
                  <a:schemeClr val="tx1">
                    <a:lumMod val="85000"/>
                    <a:lumOff val="15000"/>
                  </a:schemeClr>
                </a:solidFill>
                <a:latin typeface="Century Gothic" panose="020B0502020202020204" pitchFamily="34" charset="0"/>
              </a:rPr>
              <a:t>stylesheet</a:t>
            </a:r>
            <a:r>
              <a:rPr lang="es-ES" sz="1700" dirty="0">
                <a:solidFill>
                  <a:schemeClr val="tx1">
                    <a:lumMod val="85000"/>
                    <a:lumOff val="15000"/>
                  </a:schemeClr>
                </a:solidFill>
                <a:latin typeface="Century Gothic" panose="020B0502020202020204" pitchFamily="34" charset="0"/>
              </a:rPr>
              <a:t>” </a:t>
            </a:r>
            <a:r>
              <a:rPr lang="es-ES" sz="1700" dirty="0" err="1">
                <a:solidFill>
                  <a:schemeClr val="tx1">
                    <a:lumMod val="85000"/>
                    <a:lumOff val="15000"/>
                  </a:schemeClr>
                </a:solidFill>
                <a:latin typeface="Century Gothic" panose="020B0502020202020204" pitchFamily="34" charset="0"/>
              </a:rPr>
              <a:t>href</a:t>
            </a:r>
            <a:r>
              <a:rPr lang="es-ES" sz="1700" dirty="0">
                <a:solidFill>
                  <a:schemeClr val="tx1">
                    <a:lumMod val="85000"/>
                    <a:lumOff val="15000"/>
                  </a:schemeClr>
                </a:solidFill>
                <a:latin typeface="Century Gothic" panose="020B0502020202020204" pitchFamily="34" charset="0"/>
              </a:rPr>
              <a:t>=“styles.css”/&gt;</a:t>
            </a:r>
          </a:p>
          <a:p>
            <a:r>
              <a:rPr lang="es-ES" sz="1700" dirty="0">
                <a:solidFill>
                  <a:schemeClr val="tx1">
                    <a:lumMod val="85000"/>
                    <a:lumOff val="15000"/>
                  </a:schemeClr>
                </a:solidFill>
                <a:latin typeface="Century Gothic" panose="020B0502020202020204" pitchFamily="34" charset="0"/>
              </a:rPr>
              <a:t>	&lt;meta </a:t>
            </a:r>
            <a:r>
              <a:rPr lang="es-ES" sz="1700" dirty="0" err="1">
                <a:solidFill>
                  <a:schemeClr val="tx1">
                    <a:lumMod val="85000"/>
                    <a:lumOff val="15000"/>
                  </a:schemeClr>
                </a:solidFill>
                <a:latin typeface="Century Gothic" panose="020B0502020202020204" pitchFamily="34" charset="0"/>
              </a:rPr>
              <a:t>name</a:t>
            </a:r>
            <a:r>
              <a:rPr lang="es-ES" sz="1700" dirty="0">
                <a:solidFill>
                  <a:schemeClr val="tx1">
                    <a:lumMod val="85000"/>
                    <a:lumOff val="15000"/>
                  </a:schemeClr>
                </a:solidFill>
                <a:latin typeface="Century Gothic" panose="020B0502020202020204" pitchFamily="34" charset="0"/>
              </a:rPr>
              <a:t>=“</a:t>
            </a:r>
            <a:r>
              <a:rPr lang="es-ES" sz="1700" dirty="0" err="1">
                <a:solidFill>
                  <a:schemeClr val="tx1">
                    <a:lumMod val="85000"/>
                    <a:lumOff val="15000"/>
                  </a:schemeClr>
                </a:solidFill>
                <a:latin typeface="Century Gothic" panose="020B0502020202020204" pitchFamily="34" charset="0"/>
              </a:rPr>
              <a:t>keywords</a:t>
            </a:r>
            <a:r>
              <a:rPr lang="es-ES" sz="1700" dirty="0">
                <a:solidFill>
                  <a:schemeClr val="tx1">
                    <a:lumMod val="85000"/>
                    <a:lumOff val="15000"/>
                  </a:schemeClr>
                </a:solidFill>
                <a:latin typeface="Century Gothic" panose="020B0502020202020204" pitchFamily="34" charset="0"/>
              </a:rPr>
              <a:t>” </a:t>
            </a:r>
            <a:r>
              <a:rPr lang="es-ES" sz="1700" dirty="0" err="1">
                <a:solidFill>
                  <a:schemeClr val="tx1">
                    <a:lumMod val="85000"/>
                    <a:lumOff val="15000"/>
                  </a:schemeClr>
                </a:solidFill>
                <a:latin typeface="Century Gothic" panose="020B0502020202020204" pitchFamily="34" charset="0"/>
              </a:rPr>
              <a:t>content</a:t>
            </a:r>
            <a:r>
              <a:rPr lang="es-ES" sz="1700" dirty="0">
                <a:solidFill>
                  <a:schemeClr val="tx1">
                    <a:lumMod val="85000"/>
                    <a:lumOff val="15000"/>
                  </a:schemeClr>
                </a:solidFill>
                <a:latin typeface="Century Gothic" panose="020B0502020202020204" pitchFamily="34" charset="0"/>
              </a:rPr>
              <a:t>=“cocina, dieta, mediterránea, comida, recetas”/&gt;</a:t>
            </a:r>
          </a:p>
          <a:p>
            <a:r>
              <a:rPr lang="es-ES" sz="1700" dirty="0">
                <a:solidFill>
                  <a:schemeClr val="tx1">
                    <a:lumMod val="85000"/>
                    <a:lumOff val="15000"/>
                  </a:schemeClr>
                </a:solidFill>
                <a:latin typeface="Century Gothic" panose="020B0502020202020204" pitchFamily="34" charset="0"/>
              </a:rPr>
              <a:t>	&lt;meta </a:t>
            </a:r>
            <a:r>
              <a:rPr lang="es-ES" sz="1700" dirty="0" err="1">
                <a:solidFill>
                  <a:schemeClr val="tx1">
                    <a:lumMod val="85000"/>
                    <a:lumOff val="15000"/>
                  </a:schemeClr>
                </a:solidFill>
                <a:latin typeface="Century Gothic" panose="020B0502020202020204" pitchFamily="34" charset="0"/>
              </a:rPr>
              <a:t>name</a:t>
            </a:r>
            <a:r>
              <a:rPr lang="es-ES" sz="1700" dirty="0">
                <a:solidFill>
                  <a:schemeClr val="tx1">
                    <a:lumMod val="85000"/>
                    <a:lumOff val="15000"/>
                  </a:schemeClr>
                </a:solidFill>
                <a:latin typeface="Century Gothic" panose="020B0502020202020204" pitchFamily="34" charset="0"/>
              </a:rPr>
              <a:t>=“</a:t>
            </a:r>
            <a:r>
              <a:rPr lang="es-ES" sz="1700" dirty="0" err="1">
                <a:solidFill>
                  <a:schemeClr val="tx1">
                    <a:lumMod val="85000"/>
                    <a:lumOff val="15000"/>
                  </a:schemeClr>
                </a:solidFill>
                <a:latin typeface="Century Gothic" panose="020B0502020202020204" pitchFamily="34" charset="0"/>
              </a:rPr>
              <a:t>description</a:t>
            </a:r>
            <a:r>
              <a:rPr lang="es-ES" sz="1700" dirty="0">
                <a:solidFill>
                  <a:schemeClr val="tx1">
                    <a:lumMod val="85000"/>
                    <a:lumOff val="15000"/>
                  </a:schemeClr>
                </a:solidFill>
                <a:latin typeface="Century Gothic" panose="020B0502020202020204" pitchFamily="34" charset="0"/>
              </a:rPr>
              <a:t>” </a:t>
            </a:r>
            <a:r>
              <a:rPr lang="es-ES" sz="1700" dirty="0" err="1">
                <a:solidFill>
                  <a:schemeClr val="tx1">
                    <a:lumMod val="85000"/>
                    <a:lumOff val="15000"/>
                  </a:schemeClr>
                </a:solidFill>
                <a:latin typeface="Century Gothic" panose="020B0502020202020204" pitchFamily="34" charset="0"/>
              </a:rPr>
              <a:t>content</a:t>
            </a:r>
            <a:r>
              <a:rPr lang="es-ES" sz="1700" dirty="0">
                <a:solidFill>
                  <a:schemeClr val="tx1">
                    <a:lumMod val="85000"/>
                    <a:lumOff val="15000"/>
                  </a:schemeClr>
                </a:solidFill>
                <a:latin typeface="Century Gothic" panose="020B0502020202020204" pitchFamily="34" charset="0"/>
              </a:rPr>
              <a:t>=“La dieta mediterránea”/&gt;</a:t>
            </a:r>
          </a:p>
          <a:p>
            <a:r>
              <a:rPr lang="es-ES" sz="1700" dirty="0">
                <a:solidFill>
                  <a:schemeClr val="tx1">
                    <a:lumMod val="85000"/>
                    <a:lumOff val="15000"/>
                  </a:schemeClr>
                </a:solidFill>
                <a:latin typeface="Century Gothic" panose="020B0502020202020204" pitchFamily="34" charset="0"/>
              </a:rPr>
              <a:t>&lt;/head&gt;</a:t>
            </a:r>
          </a:p>
          <a:p>
            <a:r>
              <a:rPr lang="es-ES" sz="1700" dirty="0">
                <a:solidFill>
                  <a:schemeClr val="tx1">
                    <a:lumMod val="85000"/>
                    <a:lumOff val="15000"/>
                  </a:schemeClr>
                </a:solidFill>
                <a:latin typeface="Century Gothic" panose="020B0502020202020204" pitchFamily="34" charset="0"/>
              </a:rPr>
              <a:t>…</a:t>
            </a:r>
          </a:p>
        </p:txBody>
      </p:sp>
    </p:spTree>
    <p:extLst>
      <p:ext uri="{BB962C8B-B14F-4D97-AF65-F5344CB8AC3E}">
        <p14:creationId xmlns:p14="http://schemas.microsoft.com/office/powerpoint/2010/main" val="2165174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3.3. Cuerpo</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&lt;</a:t>
            </a:r>
            <a:r>
              <a:rPr lang="es-ES" sz="1600" dirty="0" err="1"/>
              <a:t>body</a:t>
            </a:r>
            <a:r>
              <a:rPr lang="es-ES" sz="1600" dirty="0"/>
              <a:t>&gt;</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827623"/>
            <a:ext cx="8825659" cy="3648591"/>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Cuerpo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Parte principal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donde se organiza todo el contenido de un documento web.</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Tiene la siguiente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sintaxis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sz="1800" dirty="0">
              <a:solidFill>
                <a:schemeClr val="tx1">
                  <a:lumMod val="85000"/>
                  <a:lumOff val="15000"/>
                </a:schemeClr>
              </a:solidFill>
              <a:latin typeface="Century Gothic"/>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sz="1800" dirty="0">
              <a:solidFill>
                <a:schemeClr val="tx1">
                  <a:lumMod val="85000"/>
                  <a:lumOff val="15000"/>
                </a:schemeClr>
              </a:solidFill>
              <a:latin typeface="Century Gothic"/>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76A2C367-0455-2DE2-E1B4-A0B570D7FA03}"/>
              </a:ext>
            </a:extLst>
          </p:cNvPr>
          <p:cNvSpPr txBox="1"/>
          <p:nvPr/>
        </p:nvSpPr>
        <p:spPr>
          <a:xfrm>
            <a:off x="3564468" y="2507078"/>
            <a:ext cx="1600199" cy="1477328"/>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body</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body</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dirty="0">
                <a:solidFill>
                  <a:schemeClr val="tx1">
                    <a:lumMod val="85000"/>
                    <a:lumOff val="15000"/>
                  </a:schemeClr>
                </a:solidFill>
                <a:latin typeface="Century Gothic" panose="020B0502020202020204" pitchFamily="34" charset="0"/>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2936312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3.3. Cuerpo</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Elementos del cuerpo del documento (1 de 4)</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679572"/>
            <a:ext cx="8825659" cy="371162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1"/>
                </a:solidFill>
                <a:effectLst/>
                <a:uLnTx/>
                <a:uFillTx/>
                <a:latin typeface="Century Gothic"/>
                <a:ea typeface="Century Gothic"/>
                <a:cs typeface="Century Gothic"/>
                <a:sym typeface="Century Gothic"/>
              </a:rPr>
              <a:t>Elementos del cuerpo del documento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Su </a:t>
            </a:r>
            <a:r>
              <a:rPr kumimoji="0" lang="es-ES" sz="1800" b="1" i="0" u="none" strike="noStrike" kern="0" cap="none" spc="0" normalizeH="0" baseline="0" noProof="0" dirty="0">
                <a:ln>
                  <a:noFill/>
                </a:ln>
                <a:solidFill>
                  <a:srgbClr val="E9943A"/>
                </a:solidFill>
                <a:effectLst/>
                <a:uLnTx/>
                <a:uFillTx/>
                <a:latin typeface="Century Gothic"/>
                <a:cs typeface="Arial"/>
                <a:sym typeface="Century Gothic"/>
              </a:rPr>
              <a:t>contenido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puede ser </a:t>
            </a:r>
            <a:r>
              <a:rPr kumimoji="0" lang="es-ES" sz="1800" b="1" i="0" u="none" strike="noStrike" kern="0" cap="none" spc="0" normalizeH="0" baseline="0" noProof="0" dirty="0">
                <a:ln>
                  <a:noFill/>
                </a:ln>
                <a:solidFill>
                  <a:srgbClr val="E9943A"/>
                </a:solidFill>
                <a:effectLst/>
                <a:uLnTx/>
                <a:uFillTx/>
                <a:latin typeface="Century Gothic"/>
                <a:cs typeface="Arial"/>
                <a:sym typeface="Century Gothic"/>
              </a:rPr>
              <a:t>muy variado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tablas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enlaces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párrafos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formularios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imágenes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vídeo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audio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y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listas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Es muy importante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organizar y delimitar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las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zonas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donde se situaran cada uno de ellos.</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El </a:t>
            </a:r>
            <a:r>
              <a:rPr lang="es-ES" sz="1800" b="1" dirty="0">
                <a:solidFill>
                  <a:schemeClr val="accent4"/>
                </a:solidFill>
                <a:latin typeface="Century Gothic"/>
                <a:sym typeface="Century Gothic"/>
              </a:rPr>
              <a:t>HTML5 </a:t>
            </a:r>
            <a:r>
              <a:rPr lang="es-ES" sz="1800" dirty="0">
                <a:solidFill>
                  <a:schemeClr val="tx1">
                    <a:lumMod val="85000"/>
                    <a:lumOff val="15000"/>
                  </a:schemeClr>
                </a:solidFill>
                <a:latin typeface="Century Gothic"/>
                <a:sym typeface="Century Gothic"/>
              </a:rPr>
              <a:t>ha traído contigo </a:t>
            </a:r>
            <a:r>
              <a:rPr lang="es-ES" sz="1800" b="1" dirty="0">
                <a:solidFill>
                  <a:schemeClr val="accent4"/>
                </a:solidFill>
                <a:latin typeface="Century Gothic"/>
                <a:sym typeface="Century Gothic"/>
              </a:rPr>
              <a:t>etiquetas</a:t>
            </a:r>
            <a:r>
              <a:rPr lang="es-ES" sz="1800" dirty="0">
                <a:solidFill>
                  <a:schemeClr val="tx1">
                    <a:lumMod val="85000"/>
                    <a:lumOff val="15000"/>
                  </a:schemeClr>
                </a:solidFill>
                <a:latin typeface="Century Gothic"/>
                <a:sym typeface="Century Gothic"/>
              </a:rPr>
              <a:t>  que sirven para </a:t>
            </a:r>
            <a:r>
              <a:rPr lang="es-ES" sz="1800" b="1" dirty="0">
                <a:solidFill>
                  <a:schemeClr val="accent4"/>
                </a:solidFill>
                <a:latin typeface="Century Gothic"/>
                <a:sym typeface="Century Gothic"/>
              </a:rPr>
              <a:t>estructurar</a:t>
            </a:r>
            <a:r>
              <a:rPr lang="es-ES" sz="1800" dirty="0">
                <a:solidFill>
                  <a:schemeClr val="tx1">
                    <a:lumMod val="85000"/>
                    <a:lumOff val="15000"/>
                  </a:schemeClr>
                </a:solidFill>
                <a:latin typeface="Century Gothic"/>
                <a:sym typeface="Century Gothic"/>
              </a:rPr>
              <a:t> el contenido de los documentos web: consisten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lang="es-ES" sz="1800" dirty="0">
                <a:solidFill>
                  <a:schemeClr val="tx1">
                    <a:lumMod val="85000"/>
                    <a:lumOff val="15000"/>
                  </a:schemeClr>
                </a:solidFill>
                <a:latin typeface="Century Gothic"/>
                <a:sym typeface="Century Gothic"/>
              </a:rPr>
              <a:t>en </a:t>
            </a:r>
            <a:r>
              <a:rPr lang="es-ES" sz="1800" b="1" dirty="0">
                <a:solidFill>
                  <a:schemeClr val="accent5"/>
                </a:solidFill>
                <a:latin typeface="Century Gothic"/>
                <a:sym typeface="Century Gothic"/>
              </a:rPr>
              <a:t>capas o áreas </a:t>
            </a:r>
            <a:r>
              <a:rPr lang="es-ES" sz="1800" dirty="0">
                <a:solidFill>
                  <a:schemeClr val="tx1">
                    <a:lumMod val="85000"/>
                    <a:lumOff val="15000"/>
                  </a:schemeClr>
                </a:solidFill>
                <a:latin typeface="Century Gothic"/>
                <a:sym typeface="Century Gothic"/>
              </a:rPr>
              <a:t>dentro de las cuales se incluye el contenido que corresponda.</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3631619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3.3. Cuerpo</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Elementos del cuerpo del documento (2 de 4)</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679572"/>
            <a:ext cx="2536513" cy="371162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1"/>
                </a:solidFill>
                <a:effectLst/>
                <a:uLnTx/>
                <a:uFillTx/>
                <a:latin typeface="Century Gothic"/>
                <a:ea typeface="Century Gothic"/>
                <a:cs typeface="Century Gothic"/>
                <a:sym typeface="Century Gothic"/>
              </a:rPr>
              <a:t>Representación visual de un ejemplo de diseño de página web muy genérico y habitual</a:t>
            </a:r>
            <a:r>
              <a:rPr kumimoji="0" lang="es-ES" sz="1800" i="0" u="none" strike="noStrike" kern="0" cap="none" spc="0" normalizeH="0" baseline="0" noProof="0" dirty="0">
                <a:ln>
                  <a:noFill/>
                </a:ln>
                <a:solidFill>
                  <a:schemeClr val="accent1"/>
                </a:solidFill>
                <a:effectLst/>
                <a:uLnTx/>
                <a:uFillTx/>
                <a:latin typeface="Century Gothic"/>
                <a:ea typeface="Century Gothic"/>
                <a:cs typeface="Century Gothic"/>
                <a:sym typeface="Century Gothic"/>
              </a:rPr>
              <a:t>:</a:t>
            </a:r>
          </a:p>
          <a:p>
            <a:pPr marL="368300" marR="0" lvl="0" algn="l" defTabSz="914400" rtl="0" eaLnBrk="1" fontAlgn="auto" latinLnBrk="0" hangingPunct="1">
              <a:lnSpc>
                <a:spcPct val="100000"/>
              </a:lnSpc>
              <a:spcBef>
                <a:spcPts val="1000"/>
              </a:spcBef>
              <a:spcAft>
                <a:spcPts val="0"/>
              </a:spcAft>
              <a:buClr>
                <a:srgbClr val="B31166"/>
              </a:buClr>
              <a:buSzPts val="1440"/>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graphicFrame>
        <p:nvGraphicFramePr>
          <p:cNvPr id="2" name="Tabla 1">
            <a:extLst>
              <a:ext uri="{FF2B5EF4-FFF2-40B4-BE49-F238E27FC236}">
                <a16:creationId xmlns:a16="http://schemas.microsoft.com/office/drawing/2014/main" id="{9982451B-B3C5-0D26-3542-2E72011E94EF}"/>
              </a:ext>
            </a:extLst>
          </p:cNvPr>
          <p:cNvGraphicFramePr>
            <a:graphicFrameLocks noGrp="1"/>
          </p:cNvGraphicFramePr>
          <p:nvPr>
            <p:extLst>
              <p:ext uri="{D42A27DB-BD31-4B8C-83A1-F6EECF244321}">
                <p14:modId xmlns:p14="http://schemas.microsoft.com/office/powerpoint/2010/main" val="2216417929"/>
              </p:ext>
            </p:extLst>
          </p:nvPr>
        </p:nvGraphicFramePr>
        <p:xfrm>
          <a:off x="4070878" y="457200"/>
          <a:ext cx="4903789" cy="3808748"/>
        </p:xfrm>
        <a:graphic>
          <a:graphicData uri="http://schemas.openxmlformats.org/drawingml/2006/table">
            <a:tbl>
              <a:tblPr firstRow="1" bandRow="1">
                <a:tableStyleId>{F8ADA8C8-9D9E-440E-88DF-79A440AC62A6}</a:tableStyleId>
              </a:tblPr>
              <a:tblGrid>
                <a:gridCol w="1160524">
                  <a:extLst>
                    <a:ext uri="{9D8B030D-6E8A-4147-A177-3AD203B41FA5}">
                      <a16:colId xmlns:a16="http://schemas.microsoft.com/office/drawing/2014/main" val="1805927386"/>
                    </a:ext>
                  </a:extLst>
                </a:gridCol>
                <a:gridCol w="3743265">
                  <a:extLst>
                    <a:ext uri="{9D8B030D-6E8A-4147-A177-3AD203B41FA5}">
                      <a16:colId xmlns:a16="http://schemas.microsoft.com/office/drawing/2014/main" val="3114542331"/>
                    </a:ext>
                  </a:extLst>
                </a:gridCol>
              </a:tblGrid>
              <a:tr h="540000">
                <a:tc gridSpan="2">
                  <a:txBody>
                    <a:bodyPr/>
                    <a:lstStyle/>
                    <a:p>
                      <a:pPr algn="ctr"/>
                      <a:r>
                        <a:rPr lang="es-ES" b="1" dirty="0">
                          <a:solidFill>
                            <a:schemeClr val="tx1">
                              <a:lumMod val="85000"/>
                              <a:lumOff val="15000"/>
                            </a:schemeClr>
                          </a:solidFill>
                        </a:rPr>
                        <a:t>Cabecera</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schemeClr>
                    </a:solidFill>
                  </a:tcPr>
                </a:tc>
                <a:tc hMerge="1">
                  <a:txBody>
                    <a:bodyPr/>
                    <a:lstStyle/>
                    <a:p>
                      <a:endParaRPr lang="es-ES" dirty="0"/>
                    </a:p>
                  </a:txBody>
                  <a:tcPr/>
                </a:tc>
                <a:extLst>
                  <a:ext uri="{0D108BD9-81ED-4DB2-BD59-A6C34878D82A}">
                    <a16:rowId xmlns:a16="http://schemas.microsoft.com/office/drawing/2014/main" val="80268646"/>
                  </a:ext>
                </a:extLst>
              </a:tr>
              <a:tr h="257246">
                <a:tc gridSpan="2">
                  <a:txBody>
                    <a:bodyPr/>
                    <a:lstStyle/>
                    <a:p>
                      <a:pPr algn="ctr"/>
                      <a:r>
                        <a:rPr lang="es-ES" b="1" dirty="0">
                          <a:solidFill>
                            <a:schemeClr val="tx1">
                              <a:lumMod val="85000"/>
                              <a:lumOff val="15000"/>
                            </a:schemeClr>
                          </a:solidFill>
                        </a:rPr>
                        <a:t>Barra de navegación</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hMerge="1">
                  <a:txBody>
                    <a:bodyPr/>
                    <a:lstStyle/>
                    <a:p>
                      <a:endParaRPr lang="es-ES" dirty="0"/>
                    </a:p>
                  </a:txBody>
                  <a:tcPr/>
                </a:tc>
                <a:extLst>
                  <a:ext uri="{0D108BD9-81ED-4DB2-BD59-A6C34878D82A}">
                    <a16:rowId xmlns:a16="http://schemas.microsoft.com/office/drawing/2014/main" val="1022577708"/>
                  </a:ext>
                </a:extLst>
              </a:tr>
              <a:tr h="2531948">
                <a:tc>
                  <a:txBody>
                    <a:bodyPr/>
                    <a:lstStyle/>
                    <a:p>
                      <a:pPr algn="ctr"/>
                      <a:r>
                        <a:rPr lang="es-ES" b="1" dirty="0">
                          <a:solidFill>
                            <a:schemeClr val="tx1">
                              <a:lumMod val="85000"/>
                              <a:lumOff val="15000"/>
                            </a:schemeClr>
                          </a:solidFill>
                        </a:rPr>
                        <a:t>Barra lateral</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pPr algn="ctr"/>
                      <a:r>
                        <a:rPr lang="es-ES" b="1" dirty="0">
                          <a:solidFill>
                            <a:schemeClr val="tx1">
                              <a:lumMod val="85000"/>
                              <a:lumOff val="15000"/>
                            </a:schemeClr>
                          </a:solidFill>
                        </a:rPr>
                        <a:t>Contenido principal</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082931918"/>
                  </a:ext>
                </a:extLst>
              </a:tr>
              <a:tr h="432000">
                <a:tc gridSpan="2">
                  <a:txBody>
                    <a:bodyPr/>
                    <a:lstStyle/>
                    <a:p>
                      <a:pPr algn="ctr"/>
                      <a:r>
                        <a:rPr lang="es-ES" b="1" dirty="0">
                          <a:solidFill>
                            <a:schemeClr val="tx1">
                              <a:lumMod val="85000"/>
                              <a:lumOff val="15000"/>
                            </a:schemeClr>
                          </a:solidFill>
                        </a:rPr>
                        <a:t>Pie de página</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schemeClr>
                    </a:solidFill>
                  </a:tcPr>
                </a:tc>
                <a:tc hMerge="1">
                  <a:txBody>
                    <a:bodyPr/>
                    <a:lstStyle/>
                    <a:p>
                      <a:endParaRPr lang="es-ES" dirty="0"/>
                    </a:p>
                  </a:txBody>
                  <a:tcPr/>
                </a:tc>
                <a:extLst>
                  <a:ext uri="{0D108BD9-81ED-4DB2-BD59-A6C34878D82A}">
                    <a16:rowId xmlns:a16="http://schemas.microsoft.com/office/drawing/2014/main" val="2945893576"/>
                  </a:ext>
                </a:extLst>
              </a:tr>
            </a:tbl>
          </a:graphicData>
        </a:graphic>
      </p:graphicFrame>
    </p:spTree>
    <p:extLst>
      <p:ext uri="{BB962C8B-B14F-4D97-AF65-F5344CB8AC3E}">
        <p14:creationId xmlns:p14="http://schemas.microsoft.com/office/powerpoint/2010/main" val="52134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a:pPr>
            <a:r>
              <a:rPr lang="es-ES" dirty="0"/>
              <a:t>Introducción</a:t>
            </a:r>
            <a:endParaRPr dirty="0"/>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4</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79"/>
            <a:ext cx="10227749" cy="3533987"/>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b="1" dirty="0">
                <a:solidFill>
                  <a:schemeClr val="accent1"/>
                </a:solidFill>
              </a:rPr>
              <a:t>HTML</a:t>
            </a:r>
            <a:r>
              <a:rPr lang="es-ES" dirty="0">
                <a:solidFill>
                  <a:schemeClr val="tx1">
                    <a:lumMod val="85000"/>
                    <a:lumOff val="15000"/>
                  </a:schemeClr>
                </a:solidFill>
              </a:rPr>
              <a:t>: </a:t>
            </a:r>
            <a:r>
              <a:rPr lang="es-ES" b="1" dirty="0">
                <a:solidFill>
                  <a:schemeClr val="accent4"/>
                </a:solidFill>
              </a:rPr>
              <a:t>lenguaje básico </a:t>
            </a:r>
            <a:r>
              <a:rPr lang="es-ES" dirty="0">
                <a:solidFill>
                  <a:schemeClr val="tx1">
                    <a:lumMod val="85000"/>
                    <a:lumOff val="15000"/>
                  </a:schemeClr>
                </a:solidFill>
              </a:rPr>
              <a:t>que se utiliza para </a:t>
            </a:r>
            <a:r>
              <a:rPr lang="es-ES" b="1" dirty="0">
                <a:solidFill>
                  <a:schemeClr val="accent4"/>
                </a:solidFill>
              </a:rPr>
              <a:t>escribir documentos </a:t>
            </a:r>
            <a:r>
              <a:rPr lang="es-ES" dirty="0">
                <a:solidFill>
                  <a:schemeClr val="tx1">
                    <a:lumMod val="85000"/>
                    <a:lumOff val="15000"/>
                  </a:schemeClr>
                </a:solidFill>
              </a:rPr>
              <a:t>que se alojan </a:t>
            </a:r>
            <a:r>
              <a:rPr lang="es-ES" b="1" dirty="0">
                <a:solidFill>
                  <a:schemeClr val="accent4"/>
                </a:solidFill>
              </a:rPr>
              <a:t>en</a:t>
            </a:r>
            <a:r>
              <a:rPr lang="es-ES" dirty="0">
                <a:solidFill>
                  <a:schemeClr val="tx1">
                    <a:lumMod val="85000"/>
                    <a:lumOff val="15000"/>
                  </a:schemeClr>
                </a:solidFill>
              </a:rPr>
              <a:t> la </a:t>
            </a:r>
            <a:r>
              <a:rPr lang="es-ES" b="1" dirty="0">
                <a:solidFill>
                  <a:schemeClr val="accent4"/>
                </a:solidFill>
              </a:rPr>
              <a:t>WWW</a:t>
            </a:r>
            <a:r>
              <a:rPr lang="es-ES" dirty="0">
                <a:solidFill>
                  <a:schemeClr val="tx1">
                    <a:lumMod val="85000"/>
                    <a:lumOff val="15000"/>
                  </a:schemeClr>
                </a:solidFill>
              </a:rPr>
              <a:t>.</a:t>
            </a:r>
          </a:p>
          <a:p>
            <a:pPr marL="800100" lvl="1" indent="-342900">
              <a:lnSpc>
                <a:spcPct val="110000"/>
              </a:lnSpc>
              <a:spcBef>
                <a:spcPts val="0"/>
              </a:spcBef>
              <a:buClr>
                <a:srgbClr val="B31166"/>
              </a:buClr>
              <a:buFont typeface="Arial" panose="020B0604020202020204" pitchFamily="34" charset="0"/>
              <a:buChar char="•"/>
            </a:pPr>
            <a:r>
              <a:rPr lang="es-ES" sz="1800" dirty="0">
                <a:solidFill>
                  <a:schemeClr val="tx1">
                    <a:lumMod val="85000"/>
                    <a:lumOff val="15000"/>
                  </a:schemeClr>
                </a:solidFill>
              </a:rPr>
              <a:t>Son </a:t>
            </a:r>
            <a:r>
              <a:rPr lang="es-ES" sz="1800" b="1" dirty="0">
                <a:solidFill>
                  <a:schemeClr val="accent5"/>
                </a:solidFill>
              </a:rPr>
              <a:t>ficheros de texto</a:t>
            </a:r>
            <a:r>
              <a:rPr lang="es-ES" sz="1800" dirty="0">
                <a:solidFill>
                  <a:schemeClr val="tx1">
                    <a:lumMod val="85000"/>
                    <a:lumOff val="15000"/>
                  </a:schemeClr>
                </a:solidFill>
              </a:rPr>
              <a:t>, con extensión </a:t>
            </a:r>
            <a:r>
              <a:rPr lang="es-ES" sz="1800" b="1" dirty="0">
                <a:solidFill>
                  <a:schemeClr val="accent6"/>
                </a:solidFill>
              </a:rPr>
              <a:t>.</a:t>
            </a:r>
            <a:r>
              <a:rPr lang="es-ES" sz="1800" b="1" dirty="0" err="1">
                <a:solidFill>
                  <a:schemeClr val="accent6"/>
                </a:solidFill>
              </a:rPr>
              <a:t>html</a:t>
            </a:r>
            <a:r>
              <a:rPr lang="es-ES" sz="1800" b="1" dirty="0">
                <a:solidFill>
                  <a:schemeClr val="accent6"/>
                </a:solidFill>
              </a:rPr>
              <a:t> </a:t>
            </a:r>
            <a:r>
              <a:rPr lang="es-ES" sz="1800" dirty="0">
                <a:solidFill>
                  <a:schemeClr val="tx1">
                    <a:lumMod val="85000"/>
                    <a:lumOff val="15000"/>
                  </a:schemeClr>
                </a:solidFill>
              </a:rPr>
              <a:t>o </a:t>
            </a:r>
            <a:r>
              <a:rPr lang="es-ES" sz="1800" b="1" dirty="0">
                <a:solidFill>
                  <a:schemeClr val="accent6"/>
                </a:solidFill>
              </a:rPr>
              <a:t>.</a:t>
            </a:r>
            <a:r>
              <a:rPr lang="es-ES" sz="1800" b="1" dirty="0" err="1">
                <a:solidFill>
                  <a:schemeClr val="accent6"/>
                </a:solidFill>
              </a:rPr>
              <a:t>htm</a:t>
            </a:r>
            <a:r>
              <a:rPr lang="es-ES" sz="1800" dirty="0">
                <a:solidFill>
                  <a:schemeClr val="tx1">
                    <a:lumMod val="85000"/>
                    <a:lumOff val="15000"/>
                  </a:schemeClr>
                </a:solidFill>
              </a:rPr>
              <a:t>, editados o creados con cualquier </a:t>
            </a:r>
            <a:r>
              <a:rPr lang="es-ES" sz="1800" b="1" dirty="0">
                <a:solidFill>
                  <a:schemeClr val="accent5"/>
                </a:solidFill>
              </a:rPr>
              <a:t>editor de texto plano </a:t>
            </a:r>
            <a:r>
              <a:rPr lang="es-ES" sz="1800" dirty="0">
                <a:solidFill>
                  <a:schemeClr val="tx1">
                    <a:lumMod val="85000"/>
                    <a:lumOff val="15000"/>
                  </a:schemeClr>
                </a:solidFill>
              </a:rPr>
              <a:t>(Ej.: Bloc de Notas para Windows o </a:t>
            </a:r>
            <a:r>
              <a:rPr lang="es-ES" sz="1800" dirty="0" err="1">
                <a:solidFill>
                  <a:schemeClr val="tx1">
                    <a:lumMod val="85000"/>
                    <a:lumOff val="15000"/>
                  </a:schemeClr>
                </a:solidFill>
              </a:rPr>
              <a:t>TextWrangler</a:t>
            </a:r>
            <a:r>
              <a:rPr lang="es-ES" sz="1800" dirty="0">
                <a:solidFill>
                  <a:schemeClr val="tx1">
                    <a:lumMod val="85000"/>
                    <a:lumOff val="15000"/>
                  </a:schemeClr>
                </a:solidFill>
              </a:rPr>
              <a:t> para MAC)</a:t>
            </a:r>
          </a:p>
          <a:p>
            <a:pPr marL="1257300" lvl="2" indent="-342900">
              <a:lnSpc>
                <a:spcPct val="110000"/>
              </a:lnSpc>
              <a:spcBef>
                <a:spcPts val="0"/>
              </a:spcBef>
              <a:buClr>
                <a:srgbClr val="B31166"/>
              </a:buClr>
              <a:buFont typeface="Arial" panose="020B0604020202020204" pitchFamily="34" charset="0"/>
              <a:buChar char="•"/>
            </a:pPr>
            <a:r>
              <a:rPr lang="es-ES" sz="1800" dirty="0">
                <a:solidFill>
                  <a:schemeClr val="tx1">
                    <a:lumMod val="85000"/>
                    <a:lumOff val="15000"/>
                  </a:schemeClr>
                </a:solidFill>
              </a:rPr>
              <a:t>Textos </a:t>
            </a:r>
            <a:r>
              <a:rPr lang="es-ES" sz="1800" b="1" dirty="0">
                <a:solidFill>
                  <a:schemeClr val="accent6"/>
                </a:solidFill>
              </a:rPr>
              <a:t>sin formato</a:t>
            </a:r>
            <a:r>
              <a:rPr lang="es-ES" sz="1800" dirty="0">
                <a:solidFill>
                  <a:schemeClr val="tx1">
                    <a:lumMod val="85000"/>
                    <a:lumOff val="15000"/>
                  </a:schemeClr>
                </a:solidFill>
              </a:rPr>
              <a:t>.</a:t>
            </a:r>
          </a:p>
          <a:p>
            <a:pPr marL="1257300" lvl="2" indent="-342900">
              <a:lnSpc>
                <a:spcPct val="110000"/>
              </a:lnSpc>
              <a:spcBef>
                <a:spcPts val="0"/>
              </a:spcBef>
              <a:buClr>
                <a:srgbClr val="B31166"/>
              </a:buClr>
              <a:buFont typeface="Arial" panose="020B0604020202020204" pitchFamily="34" charset="0"/>
              <a:buChar char="•"/>
            </a:pPr>
            <a:r>
              <a:rPr lang="es-ES" sz="1800" b="1" dirty="0">
                <a:solidFill>
                  <a:schemeClr val="accent6"/>
                </a:solidFill>
              </a:rPr>
              <a:t>No</a:t>
            </a:r>
            <a:r>
              <a:rPr lang="es-ES" sz="1800" dirty="0">
                <a:solidFill>
                  <a:schemeClr val="tx1">
                    <a:lumMod val="85000"/>
                    <a:lumOff val="15000"/>
                  </a:schemeClr>
                </a:solidFill>
              </a:rPr>
              <a:t> permite la inclusión de </a:t>
            </a:r>
            <a:r>
              <a:rPr lang="es-ES" sz="1800" b="1" dirty="0">
                <a:solidFill>
                  <a:schemeClr val="accent6"/>
                </a:solidFill>
              </a:rPr>
              <a:t>elementos multimedia</a:t>
            </a:r>
            <a:r>
              <a:rPr lang="es-ES" sz="1800" dirty="0">
                <a:solidFill>
                  <a:schemeClr val="tx1">
                    <a:lumMod val="85000"/>
                    <a:lumOff val="15000"/>
                  </a:schemeClr>
                </a:solidFill>
              </a:rPr>
              <a:t>.</a:t>
            </a:r>
          </a:p>
          <a:p>
            <a:pPr marL="800100" marR="0" lvl="1" indent="-342900" algn="l" defTabSz="914400" rtl="0" eaLnBrk="1" fontAlgn="auto" latinLnBrk="0" hangingPunct="1">
              <a:lnSpc>
                <a:spcPct val="100000"/>
              </a:lnSpc>
              <a:spcBef>
                <a:spcPts val="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sym typeface="Century Gothic"/>
              </a:rPr>
              <a:t>El </a:t>
            </a:r>
            <a:r>
              <a:rPr kumimoji="0" lang="es-ES" sz="1800" b="1" i="0" u="none" strike="noStrike" kern="0" cap="none" spc="0" normalizeH="0" baseline="0" noProof="0" dirty="0">
                <a:ln>
                  <a:noFill/>
                </a:ln>
                <a:solidFill>
                  <a:schemeClr val="accent5"/>
                </a:solidFill>
                <a:effectLst/>
                <a:uLnTx/>
                <a:uFillTx/>
                <a:latin typeface="Century Gothic"/>
                <a:sym typeface="Century Gothic"/>
              </a:rPr>
              <a:t>navegador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sym typeface="Century Gothic"/>
              </a:rPr>
              <a:t>: </a:t>
            </a:r>
          </a:p>
          <a:p>
            <a:pPr marL="1168400" marR="0" lvl="1" indent="-342900" algn="l" defTabSz="914400" rtl="0" eaLnBrk="1" fontAlgn="auto" latinLnBrk="0" hangingPunct="1">
              <a:lnSpc>
                <a:spcPct val="100000"/>
              </a:lnSpc>
              <a:spcBef>
                <a:spcPts val="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6"/>
                </a:solidFill>
                <a:effectLst/>
                <a:uLnTx/>
                <a:uFillTx/>
                <a:latin typeface="Century Gothic"/>
                <a:sym typeface="Century Gothic"/>
              </a:rPr>
              <a:t>Accede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sym typeface="Century Gothic"/>
              </a:rPr>
              <a:t> a los documentos escritos en HTML.</a:t>
            </a:r>
          </a:p>
          <a:p>
            <a:pPr marL="1168400" marR="0" lvl="1" indent="-342900" algn="l" defTabSz="914400" rtl="0" eaLnBrk="1" fontAlgn="auto" latinLnBrk="0" hangingPunct="1">
              <a:lnSpc>
                <a:spcPct val="100000"/>
              </a:lnSpc>
              <a:spcBef>
                <a:spcPts val="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6"/>
                </a:solidFill>
                <a:effectLst/>
                <a:uLnTx/>
                <a:uFillTx/>
                <a:latin typeface="Century Gothic"/>
                <a:sym typeface="Century Gothic"/>
              </a:rPr>
              <a:t>Interpreta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sym typeface="Century Gothic"/>
              </a:rPr>
              <a:t> el código.</a:t>
            </a:r>
          </a:p>
          <a:p>
            <a:pPr marL="1168400" marR="0" lvl="1" indent="-342900" algn="l" defTabSz="914400" rtl="0" eaLnBrk="1" fontAlgn="auto" latinLnBrk="0" hangingPunct="1">
              <a:lnSpc>
                <a:spcPct val="100000"/>
              </a:lnSpc>
              <a:spcBef>
                <a:spcPts val="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6"/>
                </a:solidFill>
                <a:effectLst/>
                <a:uLnTx/>
                <a:uFillTx/>
                <a:latin typeface="Century Gothic"/>
                <a:sym typeface="Century Gothic"/>
              </a:rPr>
              <a:t>Muestra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sym typeface="Century Gothic"/>
              </a:rPr>
              <a:t> la información traducida al usuario.</a:t>
            </a:r>
          </a:p>
          <a:p>
            <a:pPr marL="1257300" lvl="2" indent="-342900">
              <a:lnSpc>
                <a:spcPct val="110000"/>
              </a:lnSpc>
              <a:spcBef>
                <a:spcPts val="0"/>
              </a:spcBef>
              <a:buClr>
                <a:srgbClr val="B31166"/>
              </a:buClr>
              <a:buFont typeface="Arial" panose="020B0604020202020204" pitchFamily="34" charset="0"/>
              <a:buChar char="•"/>
            </a:pPr>
            <a:endParaRPr lang="es-ES" sz="1800" dirty="0">
              <a:solidFill>
                <a:schemeClr val="tx1">
                  <a:lumMod val="85000"/>
                  <a:lumOff val="15000"/>
                </a:schemeClr>
              </a:solidFill>
            </a:endParaRPr>
          </a:p>
        </p:txBody>
      </p:sp>
    </p:spTree>
    <p:extLst>
      <p:ext uri="{BB962C8B-B14F-4D97-AF65-F5344CB8AC3E}">
        <p14:creationId xmlns:p14="http://schemas.microsoft.com/office/powerpoint/2010/main" val="1516691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3.3. Cuerpo</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Elementos del cuerpo del documento (3 de 4)</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679572"/>
            <a:ext cx="2536513" cy="371162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1"/>
                </a:solidFill>
                <a:effectLst/>
                <a:uLnTx/>
                <a:uFillTx/>
                <a:latin typeface="Century Gothic"/>
                <a:ea typeface="Century Gothic"/>
                <a:cs typeface="Century Gothic"/>
                <a:sym typeface="Century Gothic"/>
              </a:rPr>
              <a:t>Etiquetas en HTML5 que delimitan cada uno de los bloques</a:t>
            </a:r>
            <a:r>
              <a:rPr kumimoji="0" lang="es-ES" sz="180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368300" marR="0" lvl="0" algn="l" defTabSz="914400" rtl="0" eaLnBrk="1" fontAlgn="auto" latinLnBrk="0" hangingPunct="1">
              <a:lnSpc>
                <a:spcPct val="100000"/>
              </a:lnSpc>
              <a:spcBef>
                <a:spcPts val="1000"/>
              </a:spcBef>
              <a:spcAft>
                <a:spcPts val="0"/>
              </a:spcAft>
              <a:buClr>
                <a:srgbClr val="B31166"/>
              </a:buClr>
              <a:buSzPts val="1440"/>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graphicFrame>
        <p:nvGraphicFramePr>
          <p:cNvPr id="2" name="Tabla 1">
            <a:extLst>
              <a:ext uri="{FF2B5EF4-FFF2-40B4-BE49-F238E27FC236}">
                <a16:creationId xmlns:a16="http://schemas.microsoft.com/office/drawing/2014/main" id="{9982451B-B3C5-0D26-3542-2E72011E94EF}"/>
              </a:ext>
            </a:extLst>
          </p:cNvPr>
          <p:cNvGraphicFramePr>
            <a:graphicFrameLocks noGrp="1"/>
          </p:cNvGraphicFramePr>
          <p:nvPr>
            <p:extLst>
              <p:ext uri="{D42A27DB-BD31-4B8C-83A1-F6EECF244321}">
                <p14:modId xmlns:p14="http://schemas.microsoft.com/office/powerpoint/2010/main" val="370023930"/>
              </p:ext>
            </p:extLst>
          </p:nvPr>
        </p:nvGraphicFramePr>
        <p:xfrm>
          <a:off x="4070878" y="457200"/>
          <a:ext cx="4903789" cy="4014720"/>
        </p:xfrm>
        <a:graphic>
          <a:graphicData uri="http://schemas.openxmlformats.org/drawingml/2006/table">
            <a:tbl>
              <a:tblPr firstRow="1" bandRow="1">
                <a:tableStyleId>{F8ADA8C8-9D9E-440E-88DF-79A440AC62A6}</a:tableStyleId>
              </a:tblPr>
              <a:tblGrid>
                <a:gridCol w="1160524">
                  <a:extLst>
                    <a:ext uri="{9D8B030D-6E8A-4147-A177-3AD203B41FA5}">
                      <a16:colId xmlns:a16="http://schemas.microsoft.com/office/drawing/2014/main" val="1805927386"/>
                    </a:ext>
                  </a:extLst>
                </a:gridCol>
                <a:gridCol w="3743265">
                  <a:extLst>
                    <a:ext uri="{9D8B030D-6E8A-4147-A177-3AD203B41FA5}">
                      <a16:colId xmlns:a16="http://schemas.microsoft.com/office/drawing/2014/main" val="3114542331"/>
                    </a:ext>
                  </a:extLst>
                </a:gridCol>
              </a:tblGrid>
              <a:tr h="540000">
                <a:tc gridSpan="2">
                  <a:txBody>
                    <a:bodyPr/>
                    <a:lstStyle/>
                    <a:p>
                      <a:pPr algn="l"/>
                      <a:r>
                        <a:rPr lang="es-ES" b="1" dirty="0">
                          <a:solidFill>
                            <a:schemeClr val="tx1">
                              <a:lumMod val="85000"/>
                              <a:lumOff val="15000"/>
                            </a:schemeClr>
                          </a:solidFill>
                        </a:rPr>
                        <a:t>&lt;</a:t>
                      </a:r>
                      <a:r>
                        <a:rPr lang="es-ES" b="1" dirty="0" err="1">
                          <a:solidFill>
                            <a:schemeClr val="tx1">
                              <a:lumMod val="85000"/>
                              <a:lumOff val="15000"/>
                            </a:schemeClr>
                          </a:solidFill>
                        </a:rPr>
                        <a:t>header</a:t>
                      </a:r>
                      <a:r>
                        <a:rPr lang="es-ES" b="1" dirty="0">
                          <a:solidFill>
                            <a:schemeClr val="tx1">
                              <a:lumMod val="85000"/>
                              <a:lumOff val="15000"/>
                            </a:schemeClr>
                          </a:solidFill>
                        </a:rPr>
                        <a:t>&gt;</a:t>
                      </a:r>
                    </a:p>
                    <a:p>
                      <a:pPr algn="r"/>
                      <a:r>
                        <a:rPr lang="es-ES" b="1" dirty="0">
                          <a:solidFill>
                            <a:schemeClr val="tx1">
                              <a:lumMod val="85000"/>
                              <a:lumOff val="15000"/>
                            </a:schemeClr>
                          </a:solidFill>
                        </a:rPr>
                        <a:t>&lt;/</a:t>
                      </a:r>
                      <a:r>
                        <a:rPr lang="es-ES" b="1" dirty="0" err="1">
                          <a:solidFill>
                            <a:schemeClr val="tx1">
                              <a:lumMod val="85000"/>
                              <a:lumOff val="15000"/>
                            </a:schemeClr>
                          </a:solidFill>
                        </a:rPr>
                        <a:t>header</a:t>
                      </a:r>
                      <a:r>
                        <a:rPr lang="es-ES" b="1" dirty="0">
                          <a:solidFill>
                            <a:schemeClr val="tx1">
                              <a:lumMod val="85000"/>
                              <a:lumOff val="15000"/>
                            </a:schemeClr>
                          </a:solidFill>
                        </a:rPr>
                        <a:t>&gt;</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schemeClr>
                    </a:solidFill>
                  </a:tcPr>
                </a:tc>
                <a:tc hMerge="1">
                  <a:txBody>
                    <a:bodyPr/>
                    <a:lstStyle/>
                    <a:p>
                      <a:endParaRPr lang="es-ES" dirty="0"/>
                    </a:p>
                  </a:txBody>
                  <a:tcPr/>
                </a:tc>
                <a:extLst>
                  <a:ext uri="{0D108BD9-81ED-4DB2-BD59-A6C34878D82A}">
                    <a16:rowId xmlns:a16="http://schemas.microsoft.com/office/drawing/2014/main" val="80268646"/>
                  </a:ext>
                </a:extLst>
              </a:tr>
              <a:tr h="257246">
                <a:tc gridSpan="2">
                  <a:txBody>
                    <a:bodyPr/>
                    <a:lstStyle/>
                    <a:p>
                      <a:pPr algn="r"/>
                      <a:r>
                        <a:rPr lang="es-ES" b="1" dirty="0">
                          <a:solidFill>
                            <a:schemeClr val="tx1">
                              <a:lumMod val="85000"/>
                              <a:lumOff val="15000"/>
                            </a:schemeClr>
                          </a:solidFill>
                        </a:rPr>
                        <a:t>&lt;</a:t>
                      </a:r>
                      <a:r>
                        <a:rPr lang="es-ES" b="1" dirty="0" err="1">
                          <a:solidFill>
                            <a:schemeClr val="tx1">
                              <a:lumMod val="85000"/>
                              <a:lumOff val="15000"/>
                            </a:schemeClr>
                          </a:solidFill>
                        </a:rPr>
                        <a:t>nav</a:t>
                      </a:r>
                      <a:r>
                        <a:rPr lang="es-ES" b="1" dirty="0">
                          <a:solidFill>
                            <a:schemeClr val="tx1">
                              <a:lumMod val="85000"/>
                              <a:lumOff val="15000"/>
                            </a:schemeClr>
                          </a:solidFill>
                        </a:rPr>
                        <a:t>&gt;                                                                        &lt;/</a:t>
                      </a:r>
                      <a:r>
                        <a:rPr lang="es-ES" b="1" dirty="0" err="1">
                          <a:solidFill>
                            <a:schemeClr val="tx1">
                              <a:lumMod val="85000"/>
                              <a:lumOff val="15000"/>
                            </a:schemeClr>
                          </a:solidFill>
                        </a:rPr>
                        <a:t>nav</a:t>
                      </a:r>
                      <a:r>
                        <a:rPr lang="es-ES" b="1" dirty="0">
                          <a:solidFill>
                            <a:schemeClr val="tx1">
                              <a:lumMod val="85000"/>
                              <a:lumOff val="15000"/>
                            </a:schemeClr>
                          </a:solidFill>
                        </a:rPr>
                        <a:t>&gt;</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hMerge="1">
                  <a:txBody>
                    <a:bodyPr/>
                    <a:lstStyle/>
                    <a:p>
                      <a:endParaRPr lang="es-ES" dirty="0"/>
                    </a:p>
                  </a:txBody>
                  <a:tcPr/>
                </a:tc>
                <a:extLst>
                  <a:ext uri="{0D108BD9-81ED-4DB2-BD59-A6C34878D82A}">
                    <a16:rowId xmlns:a16="http://schemas.microsoft.com/office/drawing/2014/main" val="1022577708"/>
                  </a:ext>
                </a:extLst>
              </a:tr>
              <a:tr h="2531948">
                <a:tc>
                  <a:txBody>
                    <a:bodyPr/>
                    <a:lstStyle/>
                    <a:p>
                      <a:pPr algn="l"/>
                      <a:r>
                        <a:rPr lang="es-ES" b="1" dirty="0">
                          <a:solidFill>
                            <a:schemeClr val="tx1">
                              <a:lumMod val="85000"/>
                              <a:lumOff val="15000"/>
                            </a:schemeClr>
                          </a:solidFill>
                        </a:rPr>
                        <a:t>&lt;aside&gt;</a:t>
                      </a: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r"/>
                      <a:r>
                        <a:rPr lang="es-ES" b="1" dirty="0">
                          <a:solidFill>
                            <a:schemeClr val="tx1">
                              <a:lumMod val="85000"/>
                              <a:lumOff val="15000"/>
                            </a:schemeClr>
                          </a:solidFill>
                        </a:rPr>
                        <a:t>&lt;/aside&gt;</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pPr algn="l"/>
                      <a:r>
                        <a:rPr lang="es-ES" b="1" dirty="0">
                          <a:solidFill>
                            <a:schemeClr val="tx1">
                              <a:lumMod val="85000"/>
                              <a:lumOff val="15000"/>
                            </a:schemeClr>
                          </a:solidFill>
                        </a:rPr>
                        <a:t>&lt;</a:t>
                      </a:r>
                      <a:r>
                        <a:rPr lang="es-ES" b="1" dirty="0" err="1">
                          <a:solidFill>
                            <a:schemeClr val="tx1">
                              <a:lumMod val="85000"/>
                              <a:lumOff val="15000"/>
                            </a:schemeClr>
                          </a:solidFill>
                        </a:rPr>
                        <a:t>section</a:t>
                      </a:r>
                      <a:r>
                        <a:rPr lang="es-ES" b="1" dirty="0">
                          <a:solidFill>
                            <a:schemeClr val="tx1">
                              <a:lumMod val="85000"/>
                              <a:lumOff val="15000"/>
                            </a:schemeClr>
                          </a:solidFill>
                        </a:rPr>
                        <a:t>&gt;</a:t>
                      </a: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l"/>
                      <a:endParaRPr lang="es-ES" b="1" dirty="0">
                        <a:solidFill>
                          <a:schemeClr val="tx1">
                            <a:lumMod val="85000"/>
                            <a:lumOff val="15000"/>
                          </a:schemeClr>
                        </a:solidFill>
                      </a:endParaRPr>
                    </a:p>
                    <a:p>
                      <a:pPr algn="r"/>
                      <a:r>
                        <a:rPr lang="es-ES" b="1" dirty="0">
                          <a:solidFill>
                            <a:schemeClr val="tx1">
                              <a:lumMod val="85000"/>
                              <a:lumOff val="15000"/>
                            </a:schemeClr>
                          </a:solidFill>
                        </a:rPr>
                        <a:t>&lt;/</a:t>
                      </a:r>
                      <a:r>
                        <a:rPr lang="es-ES" b="1" dirty="0" err="1">
                          <a:solidFill>
                            <a:schemeClr val="tx1">
                              <a:lumMod val="85000"/>
                              <a:lumOff val="15000"/>
                            </a:schemeClr>
                          </a:solidFill>
                        </a:rPr>
                        <a:t>section</a:t>
                      </a:r>
                      <a:r>
                        <a:rPr lang="es-ES" b="1" dirty="0">
                          <a:solidFill>
                            <a:schemeClr val="tx1">
                              <a:lumMod val="85000"/>
                              <a:lumOff val="15000"/>
                            </a:schemeClr>
                          </a:solidFill>
                        </a:rPr>
                        <a:t>&gt;</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082931918"/>
                  </a:ext>
                </a:extLst>
              </a:tr>
              <a:tr h="432000">
                <a:tc gridSpan="2">
                  <a:txBody>
                    <a:bodyPr/>
                    <a:lstStyle/>
                    <a:p>
                      <a:pPr algn="l"/>
                      <a:r>
                        <a:rPr lang="es-ES" b="1" dirty="0">
                          <a:solidFill>
                            <a:schemeClr val="tx1">
                              <a:lumMod val="85000"/>
                              <a:lumOff val="15000"/>
                            </a:schemeClr>
                          </a:solidFill>
                        </a:rPr>
                        <a:t>&lt;</a:t>
                      </a:r>
                      <a:r>
                        <a:rPr lang="es-ES" b="1" dirty="0" err="1">
                          <a:solidFill>
                            <a:schemeClr val="tx1">
                              <a:lumMod val="85000"/>
                              <a:lumOff val="15000"/>
                            </a:schemeClr>
                          </a:solidFill>
                        </a:rPr>
                        <a:t>footer</a:t>
                      </a:r>
                      <a:r>
                        <a:rPr lang="es-ES" b="1" dirty="0">
                          <a:solidFill>
                            <a:schemeClr val="tx1">
                              <a:lumMod val="85000"/>
                              <a:lumOff val="15000"/>
                            </a:schemeClr>
                          </a:solidFill>
                        </a:rPr>
                        <a:t>&gt;</a:t>
                      </a:r>
                    </a:p>
                    <a:p>
                      <a:pPr algn="r"/>
                      <a:r>
                        <a:rPr lang="es-ES" b="1" dirty="0">
                          <a:solidFill>
                            <a:schemeClr val="tx1">
                              <a:lumMod val="85000"/>
                              <a:lumOff val="15000"/>
                            </a:schemeClr>
                          </a:solidFill>
                        </a:rPr>
                        <a:t>&lt;/</a:t>
                      </a:r>
                      <a:r>
                        <a:rPr lang="es-ES" b="1" dirty="0" err="1">
                          <a:solidFill>
                            <a:schemeClr val="tx1">
                              <a:lumMod val="85000"/>
                              <a:lumOff val="15000"/>
                            </a:schemeClr>
                          </a:solidFill>
                        </a:rPr>
                        <a:t>footter</a:t>
                      </a:r>
                      <a:r>
                        <a:rPr lang="es-ES" b="1" dirty="0">
                          <a:solidFill>
                            <a:schemeClr val="tx1">
                              <a:lumMod val="85000"/>
                              <a:lumOff val="15000"/>
                            </a:schemeClr>
                          </a:solidFill>
                        </a:rPr>
                        <a:t>&gt;</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40000"/>
                        <a:lumOff val="60000"/>
                      </a:schemeClr>
                    </a:solidFill>
                  </a:tcPr>
                </a:tc>
                <a:tc hMerge="1">
                  <a:txBody>
                    <a:bodyPr/>
                    <a:lstStyle/>
                    <a:p>
                      <a:endParaRPr lang="es-ES" dirty="0"/>
                    </a:p>
                  </a:txBody>
                  <a:tcPr/>
                </a:tc>
                <a:extLst>
                  <a:ext uri="{0D108BD9-81ED-4DB2-BD59-A6C34878D82A}">
                    <a16:rowId xmlns:a16="http://schemas.microsoft.com/office/drawing/2014/main" val="2945893576"/>
                  </a:ext>
                </a:extLst>
              </a:tr>
            </a:tbl>
          </a:graphicData>
        </a:graphic>
      </p:graphicFrame>
    </p:spTree>
    <p:extLst>
      <p:ext uri="{BB962C8B-B14F-4D97-AF65-F5344CB8AC3E}">
        <p14:creationId xmlns:p14="http://schemas.microsoft.com/office/powerpoint/2010/main" val="3482703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3</a:t>
            </a:r>
            <a:endParaRPr dirty="0"/>
          </a:p>
        </p:txBody>
      </p:sp>
      <p:sp>
        <p:nvSpPr>
          <p:cNvPr id="1066" name="Google Shape;1066;p5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Acceda a cualquier web e identifique en ella los bloques principales que delimitan y organizan su contenido.</a:t>
            </a: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41</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573160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3.3. Cuerpo</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Elementos del cuerpo del documento (4 de 4)</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320525"/>
            <a:ext cx="8825658" cy="415569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chemeClr val="accent1"/>
                </a:solidFill>
                <a:effectLst/>
                <a:uLnTx/>
                <a:uFillTx/>
                <a:latin typeface="Century Gothic"/>
                <a:ea typeface="Century Gothic"/>
                <a:cs typeface="Century Gothic"/>
                <a:sym typeface="Century Gothic"/>
              </a:rPr>
              <a:t>Significado de cada una de las etiquetas</a:t>
            </a:r>
            <a:r>
              <a:rPr kumimoji="0" lang="es-ES" sz="180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ea typeface="Century Gothic"/>
                <a:cs typeface="Century Gothic"/>
                <a:sym typeface="Century Gothic"/>
              </a:rPr>
              <a:t>&lt;</a:t>
            </a:r>
            <a:r>
              <a:rPr lang="es-ES" sz="1800" b="1" dirty="0" err="1">
                <a:solidFill>
                  <a:srgbClr val="00B0F0"/>
                </a:solidFill>
                <a:latin typeface="Century Gothic"/>
                <a:ea typeface="Century Gothic"/>
                <a:cs typeface="Century Gothic"/>
                <a:sym typeface="Century Gothic"/>
              </a:rPr>
              <a:t>header</a:t>
            </a:r>
            <a:r>
              <a:rPr lang="es-ES" sz="1800" b="1" dirty="0">
                <a:solidFill>
                  <a:srgbClr val="00B0F0"/>
                </a:solidFill>
                <a:latin typeface="Century Gothic"/>
                <a:ea typeface="Century Gothic"/>
                <a:cs typeface="Century Gothic"/>
                <a:sym typeface="Century Gothic"/>
              </a:rPr>
              <a:t>&gt;</a:t>
            </a:r>
            <a:r>
              <a:rPr lang="es-ES" sz="1800" dirty="0">
                <a:solidFill>
                  <a:schemeClr val="tx1">
                    <a:lumMod val="85000"/>
                    <a:lumOff val="15000"/>
                  </a:schemeClr>
                </a:solidFill>
                <a:latin typeface="Century Gothic"/>
                <a:ea typeface="Century Gothic"/>
                <a:cs typeface="Century Gothic"/>
                <a:sym typeface="Century Gothic"/>
              </a:rPr>
              <a:t>:</a:t>
            </a:r>
            <a:r>
              <a:rPr lang="es-ES" sz="1800" b="1" dirty="0">
                <a:solidFill>
                  <a:srgbClr val="00B0F0"/>
                </a:solidFill>
                <a:latin typeface="Century Gothic"/>
                <a:ea typeface="Century Gothic"/>
                <a:cs typeface="Century Gothic"/>
                <a:sym typeface="Century Gothic"/>
              </a:rPr>
              <a:t> </a:t>
            </a:r>
            <a:r>
              <a:rPr lang="es-ES" sz="1800" b="1" dirty="0">
                <a:solidFill>
                  <a:schemeClr val="accent4"/>
                </a:solidFill>
                <a:latin typeface="Century Gothic"/>
                <a:ea typeface="Century Gothic"/>
                <a:cs typeface="Century Gothic"/>
                <a:sym typeface="Century Gothic"/>
              </a:rPr>
              <a:t>cabecera</a:t>
            </a:r>
            <a:r>
              <a:rPr lang="es-ES" sz="1800" dirty="0">
                <a:solidFill>
                  <a:srgbClr val="000000">
                    <a:lumMod val="85000"/>
                    <a:lumOff val="15000"/>
                  </a:srgbClr>
                </a:solidFill>
                <a:latin typeface="Century Gothic"/>
                <a:ea typeface="Century Gothic"/>
                <a:cs typeface="Century Gothic"/>
                <a:sym typeface="Century Gothic"/>
              </a:rPr>
              <a:t> del </a:t>
            </a:r>
            <a:r>
              <a:rPr lang="es-ES" sz="1800" b="1" dirty="0">
                <a:solidFill>
                  <a:schemeClr val="accent4"/>
                </a:solidFill>
                <a:latin typeface="Century Gothic"/>
                <a:ea typeface="Century Gothic"/>
                <a:cs typeface="Century Gothic"/>
                <a:sym typeface="Century Gothic"/>
              </a:rPr>
              <a:t>contenido</a:t>
            </a:r>
            <a:r>
              <a:rPr lang="es-ES" sz="1800" dirty="0">
                <a:solidFill>
                  <a:srgbClr val="000000">
                    <a:lumMod val="85000"/>
                    <a:lumOff val="15000"/>
                  </a:srgbClr>
                </a:solidFill>
                <a:latin typeface="Century Gothic"/>
                <a:ea typeface="Century Gothic"/>
                <a:cs typeface="Century Gothic"/>
                <a:sym typeface="Century Gothic"/>
              </a:rPr>
              <a:t> del documentos web</a:t>
            </a:r>
          </a:p>
          <a:p>
            <a:pPr marL="982663" lvl="1" indent="-342900">
              <a:spcBef>
                <a:spcPts val="1000"/>
              </a:spcBef>
              <a:buClr>
                <a:srgbClr val="B31166"/>
              </a:buClr>
              <a:buSzPts val="1440"/>
              <a:buFont typeface="Arial" panose="020B0604020202020204" pitchFamily="34" charset="0"/>
              <a:buChar char="•"/>
              <a:defRPr/>
            </a:pP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No confundir con </a:t>
            </a:r>
            <a:r>
              <a:rPr lang="es-ES" sz="1800" b="1" dirty="0">
                <a:solidFill>
                  <a:schemeClr val="accent6"/>
                </a:solidFill>
                <a:latin typeface="Century Gothic"/>
                <a:ea typeface="Century Gothic"/>
                <a:cs typeface="Century Gothic"/>
                <a:sym typeface="Century Gothic"/>
              </a:rPr>
              <a:t>&lt;</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head&gt;</a:t>
            </a:r>
          </a:p>
          <a:p>
            <a:pPr marL="982663" lvl="1" indent="-342900">
              <a:spcBef>
                <a:spcPts val="1000"/>
              </a:spcBef>
              <a:buClr>
                <a:srgbClr val="B31166"/>
              </a:buClr>
              <a:buSzPts val="1440"/>
              <a:buFont typeface="Arial" panose="020B0604020202020204" pitchFamily="34" charset="0"/>
              <a:buChar char="•"/>
              <a:defRPr/>
            </a:pPr>
            <a:r>
              <a:rPr lang="es-ES" sz="1800" b="1" dirty="0">
                <a:solidFill>
                  <a:schemeClr val="accent5"/>
                </a:solidFill>
                <a:latin typeface="Century Gothic"/>
                <a:ea typeface="Century Gothic"/>
                <a:cs typeface="Century Gothic"/>
                <a:sym typeface="Century Gothic"/>
              </a:rPr>
              <a:t>No</a:t>
            </a:r>
            <a:r>
              <a:rPr lang="es-ES" sz="1800" dirty="0">
                <a:solidFill>
                  <a:srgbClr val="000000">
                    <a:lumMod val="85000"/>
                    <a:lumOff val="15000"/>
                  </a:srgbClr>
                </a:solidFill>
                <a:latin typeface="Century Gothic"/>
                <a:ea typeface="Century Gothic"/>
                <a:cs typeface="Century Gothic"/>
                <a:sym typeface="Century Gothic"/>
              </a:rPr>
              <a:t> puede incluirse </a:t>
            </a:r>
            <a:r>
              <a:rPr lang="es-ES" sz="1800" b="1" dirty="0">
                <a:solidFill>
                  <a:schemeClr val="accent5"/>
                </a:solidFill>
                <a:latin typeface="Century Gothic"/>
                <a:ea typeface="Century Gothic"/>
                <a:cs typeface="Century Gothic"/>
                <a:sym typeface="Century Gothic"/>
              </a:rPr>
              <a:t>dentro</a:t>
            </a:r>
            <a:r>
              <a:rPr lang="es-ES" sz="1800" dirty="0">
                <a:solidFill>
                  <a:srgbClr val="000000">
                    <a:lumMod val="85000"/>
                    <a:lumOff val="15000"/>
                  </a:srgbClr>
                </a:solidFill>
                <a:latin typeface="Century Gothic"/>
                <a:ea typeface="Century Gothic"/>
                <a:cs typeface="Century Gothic"/>
                <a:sym typeface="Century Gothic"/>
              </a:rPr>
              <a:t> de </a:t>
            </a:r>
            <a:r>
              <a:rPr lang="es-ES" sz="1800" b="1" dirty="0">
                <a:solidFill>
                  <a:schemeClr val="accent5"/>
                </a:solidFill>
                <a:latin typeface="Century Gothic"/>
                <a:ea typeface="Century Gothic"/>
                <a:cs typeface="Century Gothic"/>
                <a:sym typeface="Century Gothic"/>
              </a:rPr>
              <a:t>&lt;</a:t>
            </a:r>
            <a:r>
              <a:rPr lang="es-ES" sz="1800" b="1" dirty="0" err="1">
                <a:solidFill>
                  <a:schemeClr val="accent5"/>
                </a:solidFill>
                <a:latin typeface="Century Gothic"/>
                <a:ea typeface="Century Gothic"/>
                <a:cs typeface="Century Gothic"/>
                <a:sym typeface="Century Gothic"/>
              </a:rPr>
              <a:t>footer</a:t>
            </a:r>
            <a:r>
              <a:rPr lang="es-ES" sz="1800" b="1" dirty="0">
                <a:solidFill>
                  <a:schemeClr val="accent5"/>
                </a:solidFill>
                <a:latin typeface="Century Gothic"/>
                <a:ea typeface="Century Gothic"/>
                <a:cs typeface="Century Gothic"/>
                <a:sym typeface="Century Gothic"/>
              </a:rPr>
              <a:t>&gt; </a:t>
            </a:r>
            <a:r>
              <a:rPr lang="es-ES" sz="1800" dirty="0">
                <a:solidFill>
                  <a:srgbClr val="000000">
                    <a:lumMod val="85000"/>
                    <a:lumOff val="15000"/>
                  </a:srgbClr>
                </a:solidFill>
                <a:latin typeface="Century Gothic"/>
                <a:ea typeface="Century Gothic"/>
                <a:cs typeface="Century Gothic"/>
                <a:sym typeface="Century Gothic"/>
              </a:rPr>
              <a:t>u </a:t>
            </a:r>
            <a:r>
              <a:rPr lang="es-ES" sz="1800" b="1" dirty="0">
                <a:solidFill>
                  <a:schemeClr val="accent5"/>
                </a:solidFill>
                <a:latin typeface="Century Gothic"/>
                <a:ea typeface="Century Gothic"/>
                <a:cs typeface="Century Gothic"/>
                <a:sym typeface="Century Gothic"/>
              </a:rPr>
              <a:t>otra &lt;</a:t>
            </a:r>
            <a:r>
              <a:rPr lang="es-ES" sz="1800" b="1" dirty="0" err="1">
                <a:solidFill>
                  <a:schemeClr val="accent5"/>
                </a:solidFill>
                <a:latin typeface="Century Gothic"/>
                <a:ea typeface="Century Gothic"/>
                <a:cs typeface="Century Gothic"/>
                <a:sym typeface="Century Gothic"/>
              </a:rPr>
              <a:t>header</a:t>
            </a:r>
            <a:r>
              <a:rPr lang="es-ES" sz="1800" b="1" dirty="0">
                <a:solidFill>
                  <a:schemeClr val="accent5"/>
                </a:solidFill>
                <a:latin typeface="Century Gothic"/>
                <a:ea typeface="Century Gothic"/>
                <a:cs typeface="Century Gothic"/>
                <a:sym typeface="Century Gothic"/>
              </a:rPr>
              <a:t>&gt;</a:t>
            </a:r>
          </a:p>
          <a:p>
            <a:pPr marL="627063" indent="-342900">
              <a:spcBef>
                <a:spcPts val="1000"/>
              </a:spcBef>
              <a:buClr>
                <a:srgbClr val="B31166"/>
              </a:buClr>
              <a:buSzPts val="1440"/>
              <a:buFont typeface="Arial" panose="020B0604020202020204" pitchFamily="34" charset="0"/>
              <a:buChar char="•"/>
              <a:defRPr/>
            </a:pP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nav</a:t>
            </a:r>
            <a:r>
              <a:rPr lang="es-ES" sz="1800" b="1" dirty="0">
                <a:solidFill>
                  <a:srgbClr val="00B0F0"/>
                </a:solidFill>
                <a:latin typeface="Century Gothic"/>
                <a:sym typeface="Century Gothic"/>
              </a:rPr>
              <a:t>&gt;</a:t>
            </a:r>
            <a:r>
              <a:rPr lang="es-ES" sz="1800" dirty="0">
                <a:solidFill>
                  <a:schemeClr val="tx1">
                    <a:lumMod val="85000"/>
                    <a:lumOff val="15000"/>
                  </a:schemeClr>
                </a:solidFill>
                <a:latin typeface="Century Gothic"/>
                <a:sym typeface="Century Gothic"/>
              </a:rPr>
              <a:t>:</a:t>
            </a:r>
            <a:r>
              <a:rPr lang="es-ES" sz="1800" b="1" dirty="0">
                <a:solidFill>
                  <a:srgbClr val="00B0F0"/>
                </a:solidFill>
                <a:latin typeface="Century Gothic"/>
                <a:sym typeface="Century Gothic"/>
              </a:rPr>
              <a:t> </a:t>
            </a:r>
            <a:r>
              <a:rPr lang="es-ES" sz="1800" dirty="0">
                <a:solidFill>
                  <a:srgbClr val="000000">
                    <a:lumMod val="85000"/>
                    <a:lumOff val="15000"/>
                  </a:srgbClr>
                </a:solidFill>
                <a:latin typeface="Century Gothic"/>
                <a:sym typeface="Century Gothic"/>
              </a:rPr>
              <a:t>alberga </a:t>
            </a:r>
            <a:r>
              <a:rPr lang="es-ES" sz="1800" b="1" dirty="0">
                <a:solidFill>
                  <a:schemeClr val="accent4"/>
                </a:solidFill>
                <a:latin typeface="Century Gothic"/>
                <a:sym typeface="Century Gothic"/>
              </a:rPr>
              <a:t>elementos de navegación </a:t>
            </a:r>
            <a:r>
              <a:rPr lang="es-ES" sz="1800" dirty="0">
                <a:solidFill>
                  <a:srgbClr val="000000">
                    <a:lumMod val="85000"/>
                    <a:lumOff val="15000"/>
                  </a:srgbClr>
                </a:solidFill>
                <a:latin typeface="Century Gothic"/>
                <a:sym typeface="Century Gothic"/>
              </a:rPr>
              <a:t>de un documento HTML</a:t>
            </a:r>
          </a:p>
          <a:p>
            <a:pPr marL="627063" indent="-342900">
              <a:spcBef>
                <a:spcPts val="1000"/>
              </a:spcBef>
              <a:buClr>
                <a:srgbClr val="B31166"/>
              </a:buClr>
              <a:buSzPts val="1440"/>
              <a:buFont typeface="Arial" panose="020B0604020202020204" pitchFamily="34" charset="0"/>
              <a:buChar char="•"/>
              <a:defRPr/>
            </a:pPr>
            <a:r>
              <a:rPr lang="es-ES" sz="1800" b="1" dirty="0">
                <a:solidFill>
                  <a:srgbClr val="00B0F0"/>
                </a:solidFill>
                <a:latin typeface="Century Gothic"/>
                <a:sym typeface="Century Gothic"/>
              </a:rPr>
              <a:t>&lt;aside&gt;</a:t>
            </a:r>
            <a:r>
              <a:rPr lang="es-ES" sz="1800" dirty="0">
                <a:solidFill>
                  <a:schemeClr val="tx1">
                    <a:lumMod val="85000"/>
                    <a:lumOff val="15000"/>
                  </a:schemeClr>
                </a:solidFill>
                <a:latin typeface="Century Gothic"/>
                <a:sym typeface="Century Gothic"/>
              </a:rPr>
              <a:t>: </a:t>
            </a:r>
            <a:r>
              <a:rPr lang="es-ES" sz="1800" dirty="0">
                <a:solidFill>
                  <a:srgbClr val="000000">
                    <a:lumMod val="85000"/>
                    <a:lumOff val="15000"/>
                  </a:srgbClr>
                </a:solidFill>
                <a:latin typeface="Century Gothic"/>
                <a:sym typeface="Century Gothic"/>
              </a:rPr>
              <a:t>delimita el </a:t>
            </a:r>
            <a:r>
              <a:rPr lang="es-ES" sz="1800" b="1" dirty="0">
                <a:solidFill>
                  <a:schemeClr val="accent4"/>
                </a:solidFill>
                <a:latin typeface="Century Gothic"/>
                <a:sym typeface="Century Gothic"/>
              </a:rPr>
              <a:t>área</a:t>
            </a:r>
            <a:r>
              <a:rPr lang="es-ES" sz="1800" dirty="0">
                <a:solidFill>
                  <a:srgbClr val="000000">
                    <a:lumMod val="85000"/>
                    <a:lumOff val="15000"/>
                  </a:srgbClr>
                </a:solidFill>
                <a:latin typeface="Century Gothic"/>
                <a:sym typeface="Century Gothic"/>
              </a:rPr>
              <a:t> de un documento web en el que se desea </a:t>
            </a:r>
            <a:r>
              <a:rPr lang="es-ES" sz="1800" b="1" dirty="0">
                <a:solidFill>
                  <a:schemeClr val="accent4"/>
                </a:solidFill>
                <a:latin typeface="Century Gothic"/>
                <a:sym typeface="Century Gothic"/>
              </a:rPr>
              <a:t>añadir</a:t>
            </a:r>
            <a:r>
              <a:rPr lang="es-ES" sz="1800" dirty="0">
                <a:solidFill>
                  <a:srgbClr val="000000">
                    <a:lumMod val="85000"/>
                    <a:lumOff val="15000"/>
                  </a:srgbClr>
                </a:solidFill>
                <a:latin typeface="Century Gothic"/>
                <a:sym typeface="Century Gothic"/>
              </a:rPr>
              <a:t> algo que </a:t>
            </a:r>
            <a:r>
              <a:rPr lang="es-ES" sz="1800" b="1" dirty="0">
                <a:solidFill>
                  <a:schemeClr val="accent4"/>
                </a:solidFill>
                <a:latin typeface="Century Gothic"/>
                <a:sym typeface="Century Gothic"/>
              </a:rPr>
              <a:t>complemente o aclare </a:t>
            </a:r>
            <a:r>
              <a:rPr lang="es-ES" sz="1800" dirty="0">
                <a:solidFill>
                  <a:srgbClr val="000000">
                    <a:lumMod val="85000"/>
                    <a:lumOff val="15000"/>
                  </a:srgbClr>
                </a:solidFill>
                <a:latin typeface="Century Gothic"/>
                <a:sym typeface="Century Gothic"/>
              </a:rPr>
              <a:t>el texto y demás contenido de referencia del documento web</a:t>
            </a:r>
          </a:p>
          <a:p>
            <a:pPr marL="627063" indent="-342900">
              <a:spcBef>
                <a:spcPts val="1000"/>
              </a:spcBef>
              <a:buClr>
                <a:srgbClr val="B31166"/>
              </a:buClr>
              <a:buSzPts val="1440"/>
              <a:buFont typeface="Arial" panose="020B0604020202020204" pitchFamily="34" charset="0"/>
              <a:buChar char="•"/>
              <a:defRPr/>
            </a:pP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section</a:t>
            </a:r>
            <a:r>
              <a:rPr lang="es-ES" sz="1800" b="1" dirty="0">
                <a:solidFill>
                  <a:srgbClr val="00B0F0"/>
                </a:solidFill>
                <a:latin typeface="Century Gothic"/>
                <a:sym typeface="Century Gothic"/>
              </a:rPr>
              <a:t>&gt;</a:t>
            </a:r>
            <a:r>
              <a:rPr lang="es-ES" sz="1800" dirty="0">
                <a:solidFill>
                  <a:schemeClr val="tx1">
                    <a:lumMod val="85000"/>
                    <a:lumOff val="15000"/>
                  </a:schemeClr>
                </a:solidFill>
                <a:latin typeface="Century Gothic"/>
                <a:sym typeface="Century Gothic"/>
              </a:rPr>
              <a:t>: </a:t>
            </a:r>
            <a:r>
              <a:rPr lang="es-ES" sz="1800" b="1" dirty="0">
                <a:solidFill>
                  <a:schemeClr val="accent4"/>
                </a:solidFill>
                <a:latin typeface="Century Gothic"/>
                <a:sym typeface="Century Gothic"/>
              </a:rPr>
              <a:t>delimita un área </a:t>
            </a:r>
            <a:r>
              <a:rPr lang="es-ES" sz="1800" dirty="0">
                <a:solidFill>
                  <a:srgbClr val="000000">
                    <a:lumMod val="85000"/>
                    <a:lumOff val="15000"/>
                  </a:srgbClr>
                </a:solidFill>
                <a:latin typeface="Century Gothic"/>
                <a:sym typeface="Century Gothic"/>
              </a:rPr>
              <a:t>dentro de un documento HTML</a:t>
            </a:r>
          </a:p>
          <a:p>
            <a:pPr marL="627063" indent="-342900">
              <a:spcBef>
                <a:spcPts val="1000"/>
              </a:spcBef>
              <a:buClr>
                <a:srgbClr val="B31166"/>
              </a:buClr>
              <a:buSzPts val="1440"/>
              <a:buFont typeface="Arial" panose="020B0604020202020204" pitchFamily="34" charset="0"/>
              <a:buChar char="•"/>
              <a:defRPr/>
            </a:pP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footer</a:t>
            </a:r>
            <a:r>
              <a:rPr lang="es-ES" sz="1800" b="1" dirty="0">
                <a:solidFill>
                  <a:srgbClr val="00B0F0"/>
                </a:solidFill>
                <a:latin typeface="Century Gothic"/>
                <a:sym typeface="Century Gothic"/>
              </a:rPr>
              <a:t>&gt;</a:t>
            </a:r>
            <a:r>
              <a:rPr lang="es-ES" sz="1800" dirty="0">
                <a:solidFill>
                  <a:schemeClr val="tx1">
                    <a:lumMod val="85000"/>
                    <a:lumOff val="15000"/>
                  </a:schemeClr>
                </a:solidFill>
                <a:latin typeface="Century Gothic"/>
                <a:sym typeface="Century Gothic"/>
              </a:rPr>
              <a:t>:</a:t>
            </a:r>
            <a:r>
              <a:rPr lang="es-ES" sz="1800" b="1" dirty="0">
                <a:solidFill>
                  <a:srgbClr val="00B0F0"/>
                </a:solidFill>
                <a:latin typeface="Century Gothic"/>
                <a:sym typeface="Century Gothic"/>
              </a:rPr>
              <a:t> </a:t>
            </a:r>
            <a:r>
              <a:rPr lang="es-ES" sz="1800" dirty="0">
                <a:solidFill>
                  <a:srgbClr val="000000">
                    <a:lumMod val="85000"/>
                    <a:lumOff val="15000"/>
                  </a:srgbClr>
                </a:solidFill>
                <a:latin typeface="Century Gothic"/>
                <a:sym typeface="Century Gothic"/>
              </a:rPr>
              <a:t>incluye el </a:t>
            </a:r>
            <a:r>
              <a:rPr lang="es-ES" sz="1800" b="1" dirty="0">
                <a:solidFill>
                  <a:schemeClr val="accent4"/>
                </a:solidFill>
                <a:latin typeface="Century Gothic"/>
                <a:sym typeface="Century Gothic"/>
              </a:rPr>
              <a:t>contenido</a:t>
            </a:r>
            <a:r>
              <a:rPr lang="es-ES" sz="1800" dirty="0">
                <a:solidFill>
                  <a:srgbClr val="000000">
                    <a:lumMod val="85000"/>
                    <a:lumOff val="15000"/>
                  </a:srgbClr>
                </a:solidFill>
                <a:latin typeface="Century Gothic"/>
                <a:sym typeface="Century Gothic"/>
              </a:rPr>
              <a:t> que se desea añadir al </a:t>
            </a:r>
            <a:r>
              <a:rPr lang="es-ES" sz="1800" b="1" dirty="0">
                <a:solidFill>
                  <a:schemeClr val="accent4"/>
                </a:solidFill>
                <a:latin typeface="Century Gothic"/>
                <a:sym typeface="Century Gothic"/>
              </a:rPr>
              <a:t>pie de página</a:t>
            </a:r>
          </a:p>
          <a:p>
            <a:pPr marL="368300" marR="0" lvl="0" algn="l" defTabSz="914400" rtl="0" eaLnBrk="1" fontAlgn="auto" latinLnBrk="0" hangingPunct="1">
              <a:lnSpc>
                <a:spcPct val="100000"/>
              </a:lnSpc>
              <a:spcBef>
                <a:spcPts val="1000"/>
              </a:spcBef>
              <a:spcAft>
                <a:spcPts val="0"/>
              </a:spcAft>
              <a:buClr>
                <a:srgbClr val="B31166"/>
              </a:buClr>
              <a:buSzPts val="1440"/>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857849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322594" y="1831104"/>
            <a:ext cx="8825659" cy="1437029"/>
          </a:xfrm>
          <a:prstGeom prst="roundRect">
            <a:avLst>
              <a:gd name="adj" fmla="val 1858"/>
            </a:avLst>
          </a:prstGeom>
          <a:noFill/>
          <a:ln w="28575">
            <a:solidFill>
              <a:srgbClr val="ACD433"/>
            </a:solidFill>
            <a:prstDash val="sysDot"/>
          </a:ln>
        </p:spPr>
        <p:txBody>
          <a:bodyPr spcFirstLastPara="1" wrap="square" lIns="91425" tIns="45700" rIns="91425" bIns="45700" anchor="t" anchorCtr="0">
            <a:normAutofit/>
          </a:bodyPr>
          <a:lstStyle/>
          <a:p>
            <a:pPr marL="342900" marR="0" lvl="0" indent="-342900" algn="l" defTabSz="914400" rtl="0" eaLnBrk="1" fontAlgn="auto" latinLnBrk="0" hangingPunct="1">
              <a:lnSpc>
                <a:spcPct val="100000"/>
              </a:lnSpc>
              <a:spcBef>
                <a:spcPts val="1000"/>
              </a:spcBef>
              <a:spcAft>
                <a:spcPts val="0"/>
              </a:spcAft>
              <a:buClr>
                <a:srgbClr val="ACD433"/>
              </a:buClr>
              <a:buSzPts val="1440"/>
              <a:buFont typeface="Noto Sans Symbols"/>
              <a:buChar char="►"/>
              <a:tabLst/>
              <a:defRPr/>
            </a:pPr>
            <a:r>
              <a:rPr kumimoji="0" lang="es-ES" sz="1800" b="1" i="0" u="none" strike="noStrike" kern="0" cap="none" spc="0" normalizeH="0" baseline="0" noProof="0" dirty="0">
                <a:ln>
                  <a:noFill/>
                </a:ln>
                <a:solidFill>
                  <a:srgbClr val="ACD433"/>
                </a:solidFill>
                <a:effectLst/>
                <a:uLnTx/>
                <a:uFillTx/>
                <a:latin typeface="Century Gothic"/>
                <a:ea typeface="Century Gothic"/>
                <a:cs typeface="Century Gothic"/>
                <a:sym typeface="Century Gothic"/>
              </a:rPr>
              <a:t>IMPORTANTE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5475" marR="0" lvl="2" indent="-342900" algn="l" defTabSz="914400" rtl="0" eaLnBrk="1" fontAlgn="auto" latinLnBrk="0" hangingPunct="1">
              <a:lnSpc>
                <a:spcPct val="100000"/>
              </a:lnSpc>
              <a:spcBef>
                <a:spcPts val="1000"/>
              </a:spcBef>
              <a:spcAft>
                <a:spcPts val="0"/>
              </a:spcAft>
              <a:buClr>
                <a:srgbClr val="ACD433"/>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Para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posicionar y dar estilo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 cada uno de estos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bloques o secciones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es </a:t>
            </a:r>
            <a:r>
              <a:rPr kumimoji="0" lang="es-ES" sz="1800" b="1" i="0" u="none" strike="noStrike" kern="0" cap="none" spc="0" normalizeH="0" baseline="0" noProof="0" dirty="0">
                <a:ln>
                  <a:noFill/>
                </a:ln>
                <a:solidFill>
                  <a:schemeClr val="accent1"/>
                </a:solidFill>
                <a:effectLst/>
                <a:uLnTx/>
                <a:uFillTx/>
                <a:latin typeface="Century Gothic"/>
                <a:cs typeface="Arial"/>
                <a:sym typeface="Arial"/>
              </a:rPr>
              <a:t>imprescindible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 utilizar </a:t>
            </a:r>
            <a:r>
              <a:rPr kumimoji="0" lang="es-ES" sz="1800" b="1" i="0" u="none" strike="noStrike" kern="0" cap="none" spc="0" normalizeH="0" baseline="0" noProof="0" dirty="0">
                <a:ln>
                  <a:noFill/>
                </a:ln>
                <a:solidFill>
                  <a:schemeClr val="accent1"/>
                </a:solidFill>
                <a:effectLst/>
                <a:uLnTx/>
                <a:uFillTx/>
                <a:latin typeface="Century Gothic"/>
                <a:cs typeface="Arial"/>
                <a:sym typeface="Arial"/>
              </a:rPr>
              <a:t>CSS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a:t>
            </a:r>
          </a:p>
        </p:txBody>
      </p:sp>
    </p:spTree>
    <p:extLst>
      <p:ext uri="{BB962C8B-B14F-4D97-AF65-F5344CB8AC3E}">
        <p14:creationId xmlns:p14="http://schemas.microsoft.com/office/powerpoint/2010/main" val="1648022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44</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4"/>
              <a:tabLst/>
              <a:defRPr/>
            </a:pPr>
            <a:r>
              <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rPr>
              <a:t>Color</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4</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 Codificación de colores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4</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.2. Colores tipo</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4</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.3. Colores seguros</a:t>
            </a:r>
          </a:p>
        </p:txBody>
      </p:sp>
    </p:spTree>
    <p:extLst>
      <p:ext uri="{BB962C8B-B14F-4D97-AF65-F5344CB8AC3E}">
        <p14:creationId xmlns:p14="http://schemas.microsoft.com/office/powerpoint/2010/main" val="3679149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startAt="4"/>
            </a:pPr>
            <a:r>
              <a:rPr lang="es-ES" dirty="0"/>
              <a:t>Color</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45</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80"/>
            <a:ext cx="10227749" cy="1950720"/>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b="1" dirty="0">
                <a:solidFill>
                  <a:schemeClr val="accent1"/>
                </a:solidFill>
              </a:rPr>
              <a:t>CSS</a:t>
            </a:r>
            <a:r>
              <a:rPr lang="es-ES" dirty="0">
                <a:solidFill>
                  <a:schemeClr val="tx1">
                    <a:lumMod val="85000"/>
                    <a:lumOff val="15000"/>
                  </a:schemeClr>
                </a:solidFill>
              </a:rPr>
              <a:t> permite </a:t>
            </a:r>
            <a:r>
              <a:rPr lang="es-ES" b="1" dirty="0">
                <a:solidFill>
                  <a:schemeClr val="accent1"/>
                </a:solidFill>
              </a:rPr>
              <a:t>modificar y definir </a:t>
            </a:r>
            <a:r>
              <a:rPr lang="es-ES" dirty="0">
                <a:solidFill>
                  <a:schemeClr val="tx1">
                    <a:lumMod val="85000"/>
                    <a:lumOff val="15000"/>
                  </a:schemeClr>
                </a:solidFill>
              </a:rPr>
              <a:t>el </a:t>
            </a:r>
            <a:r>
              <a:rPr lang="es-ES" b="1" dirty="0">
                <a:solidFill>
                  <a:schemeClr val="accent1"/>
                </a:solidFill>
              </a:rPr>
              <a:t>color</a:t>
            </a:r>
            <a:r>
              <a:rPr lang="es-ES" dirty="0">
                <a:solidFill>
                  <a:schemeClr val="tx1">
                    <a:lumMod val="85000"/>
                    <a:lumOff val="15000"/>
                  </a:schemeClr>
                </a:solidFill>
              </a:rPr>
              <a:t> de los elementos de los documentos web:</a:t>
            </a:r>
          </a:p>
          <a:p>
            <a:pPr marL="800100" lvl="1" indent="-342900">
              <a:spcBef>
                <a:spcPts val="0"/>
              </a:spcBef>
              <a:buClr>
                <a:srgbClr val="B31166"/>
              </a:buClr>
              <a:buFont typeface="Arial" panose="020B0604020202020204" pitchFamily="34" charset="0"/>
              <a:buChar char="•"/>
            </a:pPr>
            <a:r>
              <a:rPr lang="es-ES" sz="1800" dirty="0">
                <a:solidFill>
                  <a:schemeClr val="tx1">
                    <a:lumMod val="85000"/>
                    <a:lumOff val="15000"/>
                  </a:schemeClr>
                </a:solidFill>
              </a:rPr>
              <a:t>Color del </a:t>
            </a:r>
            <a:r>
              <a:rPr lang="es-ES" sz="1800" b="1" dirty="0">
                <a:solidFill>
                  <a:schemeClr val="accent4"/>
                </a:solidFill>
              </a:rPr>
              <a:t>texto</a:t>
            </a:r>
            <a:r>
              <a:rPr lang="es-ES" sz="1800" dirty="0">
                <a:solidFill>
                  <a:schemeClr val="tx1">
                    <a:lumMod val="85000"/>
                    <a:lumOff val="15000"/>
                  </a:schemeClr>
                </a:solidFill>
              </a:rPr>
              <a:t>.</a:t>
            </a:r>
          </a:p>
          <a:p>
            <a:pPr marL="800100" lvl="1" indent="-342900">
              <a:spcBef>
                <a:spcPts val="0"/>
              </a:spcBef>
              <a:buClr>
                <a:srgbClr val="B31166"/>
              </a:buClr>
              <a:buFont typeface="Arial" panose="020B0604020202020204" pitchFamily="34" charset="0"/>
              <a:buChar char="•"/>
            </a:pPr>
            <a:r>
              <a:rPr lang="es-ES" sz="1800" dirty="0">
                <a:solidFill>
                  <a:schemeClr val="tx1">
                    <a:lumMod val="85000"/>
                    <a:lumOff val="15000"/>
                  </a:schemeClr>
                </a:solidFill>
              </a:rPr>
              <a:t>Color del </a:t>
            </a:r>
            <a:r>
              <a:rPr lang="es-ES" sz="1800" b="1" dirty="0">
                <a:solidFill>
                  <a:schemeClr val="accent4"/>
                </a:solidFill>
              </a:rPr>
              <a:t>fondo</a:t>
            </a:r>
            <a:r>
              <a:rPr lang="es-ES" sz="1800" dirty="0">
                <a:solidFill>
                  <a:schemeClr val="tx1">
                    <a:lumMod val="85000"/>
                    <a:lumOff val="15000"/>
                  </a:schemeClr>
                </a:solidFill>
              </a:rPr>
              <a:t>.</a:t>
            </a:r>
          </a:p>
          <a:p>
            <a:pPr marL="800100" lvl="1" indent="-342900">
              <a:spcBef>
                <a:spcPts val="0"/>
              </a:spcBef>
              <a:buClr>
                <a:srgbClr val="B31166"/>
              </a:buClr>
              <a:buFont typeface="Arial" panose="020B0604020202020204" pitchFamily="34" charset="0"/>
              <a:buChar char="•"/>
            </a:pPr>
            <a:r>
              <a:rPr lang="es-ES" sz="1800" dirty="0">
                <a:solidFill>
                  <a:schemeClr val="tx1">
                    <a:lumMod val="85000"/>
                    <a:lumOff val="15000"/>
                  </a:schemeClr>
                </a:solidFill>
              </a:rPr>
              <a:t>Color del </a:t>
            </a:r>
            <a:r>
              <a:rPr lang="es-ES" sz="1800" b="1" dirty="0">
                <a:solidFill>
                  <a:schemeClr val="accent4"/>
                </a:solidFill>
              </a:rPr>
              <a:t>borde</a:t>
            </a:r>
            <a:r>
              <a:rPr lang="es-ES" sz="1800" dirty="0">
                <a:solidFill>
                  <a:schemeClr val="tx1">
                    <a:lumMod val="85000"/>
                    <a:lumOff val="15000"/>
                  </a:schemeClr>
                </a:solidFill>
              </a:rPr>
              <a:t> que delimita el elemento.</a:t>
            </a:r>
          </a:p>
          <a:p>
            <a:pPr marL="800100" lvl="1" indent="-342900">
              <a:spcBef>
                <a:spcPts val="0"/>
              </a:spcBef>
              <a:buClr>
                <a:srgbClr val="B31166"/>
              </a:buClr>
              <a:buFont typeface="Arial" panose="020B0604020202020204" pitchFamily="34" charset="0"/>
              <a:buChar char="•"/>
            </a:pPr>
            <a:r>
              <a:rPr lang="es-ES" sz="1800" dirty="0">
                <a:solidFill>
                  <a:schemeClr val="tx1">
                    <a:lumMod val="85000"/>
                    <a:lumOff val="15000"/>
                  </a:schemeClr>
                </a:solidFill>
              </a:rPr>
              <a:t>Etc.</a:t>
            </a:r>
          </a:p>
        </p:txBody>
      </p:sp>
    </p:spTree>
    <p:extLst>
      <p:ext uri="{BB962C8B-B14F-4D97-AF65-F5344CB8AC3E}">
        <p14:creationId xmlns:p14="http://schemas.microsoft.com/office/powerpoint/2010/main" val="3494078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4.1. Codificación de colores</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Codificación de colores</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Codificación de colores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El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color</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se define a partir de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colores básicos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que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dependen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del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sistema de codificación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chemeClr val="tx1">
                    <a:lumMod val="85000"/>
                    <a:lumOff val="15000"/>
                  </a:schemeClr>
                </a:solidFill>
                <a:latin typeface="Century Gothic"/>
                <a:sym typeface="Century Gothic"/>
              </a:rPr>
              <a:t>Hay dos </a:t>
            </a:r>
            <a:r>
              <a:rPr lang="es-ES" sz="1800" b="1" dirty="0">
                <a:solidFill>
                  <a:schemeClr val="accent4"/>
                </a:solidFill>
                <a:latin typeface="Century Gothic"/>
                <a:sym typeface="Century Gothic"/>
              </a:rPr>
              <a:t>sistemas de codificación </a:t>
            </a:r>
            <a:r>
              <a:rPr lang="es-ES" sz="1800" dirty="0">
                <a:solidFill>
                  <a:schemeClr val="tx1">
                    <a:lumMod val="85000"/>
                    <a:lumOff val="15000"/>
                  </a:schemeClr>
                </a:solidFill>
                <a:latin typeface="Century Gothic"/>
                <a:sym typeface="Century Gothic"/>
              </a:rPr>
              <a:t>de color fundamentales:</a:t>
            </a:r>
          </a:p>
          <a:p>
            <a:pPr marL="982663" lvl="1" indent="-342900" defTabSz="982663">
              <a:spcBef>
                <a:spcPts val="1000"/>
              </a:spcBef>
              <a:buClr>
                <a:srgbClr val="B31166"/>
              </a:buClr>
              <a:buSzPts val="1440"/>
              <a:buFont typeface="Arial" panose="020B0604020202020204" pitchFamily="34" charset="0"/>
              <a:buChar char="•"/>
              <a:defRPr/>
            </a:pPr>
            <a:r>
              <a:rPr lang="es-ES" sz="1800" b="1" dirty="0">
                <a:solidFill>
                  <a:schemeClr val="accent5"/>
                </a:solidFill>
                <a:latin typeface="Century Gothic"/>
                <a:sym typeface="Century Gothic"/>
              </a:rPr>
              <a:t>Aditivo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RGB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(rojo, verde y azul)</a:t>
            </a:r>
          </a:p>
          <a:p>
            <a:pPr marL="982663" lvl="1" indent="-342900" defTabSz="982663">
              <a:spcBef>
                <a:spcPts val="1000"/>
              </a:spcBef>
              <a:buClr>
                <a:srgbClr val="B31166"/>
              </a:buClr>
              <a:buSzPts val="1440"/>
              <a:buFont typeface="Arial" panose="020B0604020202020204" pitchFamily="34" charset="0"/>
              <a:buChar char="•"/>
              <a:defRPr/>
            </a:pPr>
            <a:r>
              <a:rPr lang="es-ES" sz="1800" b="1" dirty="0">
                <a:solidFill>
                  <a:schemeClr val="accent5"/>
                </a:solidFill>
                <a:latin typeface="Century Gothic"/>
                <a:sym typeface="Century Gothic"/>
              </a:rPr>
              <a:t>Sustractivo</a:t>
            </a:r>
            <a:r>
              <a:rPr lang="es-ES" sz="1800" dirty="0">
                <a:solidFill>
                  <a:schemeClr val="tx1">
                    <a:lumMod val="85000"/>
                    <a:lumOff val="15000"/>
                  </a:schemeClr>
                </a:solidFill>
                <a:latin typeface="Century Gothic"/>
                <a:sym typeface="Century Gothic"/>
              </a:rPr>
              <a:t>: </a:t>
            </a:r>
            <a:r>
              <a:rPr lang="es-ES" sz="1800" b="1" dirty="0" err="1">
                <a:solidFill>
                  <a:schemeClr val="accent6"/>
                </a:solidFill>
                <a:latin typeface="Century Gothic"/>
                <a:sym typeface="Century Gothic"/>
              </a:rPr>
              <a:t>CMY</a:t>
            </a:r>
            <a:r>
              <a:rPr lang="es-ES" sz="1800" b="1" dirty="0">
                <a:solidFill>
                  <a:schemeClr val="accent6"/>
                </a:solidFill>
                <a:latin typeface="Century Gothic"/>
                <a:sym typeface="Century Gothic"/>
              </a:rPr>
              <a:t> </a:t>
            </a:r>
            <a:r>
              <a:rPr lang="es-ES" sz="1800" dirty="0">
                <a:solidFill>
                  <a:schemeClr val="tx1">
                    <a:lumMod val="85000"/>
                    <a:lumOff val="15000"/>
                  </a:schemeClr>
                </a:solidFill>
                <a:latin typeface="Century Gothic"/>
                <a:sym typeface="Century Gothic"/>
              </a:rPr>
              <a:t>(cian, magenta y amarillo)</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36830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1601319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4.1. Codificación de colores</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RGB</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58154" y="1321335"/>
            <a:ext cx="6414246" cy="276765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RGB</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Colores básicos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rojo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verde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y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azul</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ea typeface="Century Gothic"/>
                <a:cs typeface="Century Gothic"/>
                <a:sym typeface="Century Gothic"/>
              </a:rPr>
              <a:t>Sistema aditivo</a:t>
            </a:r>
            <a:r>
              <a:rPr lang="es-ES" sz="1800" dirty="0">
                <a:solidFill>
                  <a:schemeClr val="tx1">
                    <a:lumMod val="85000"/>
                    <a:lumOff val="15000"/>
                  </a:schemeClr>
                </a:solidFill>
                <a:latin typeface="Century Gothic"/>
                <a:ea typeface="Century Gothic"/>
                <a:cs typeface="Century Gothic"/>
                <a:sym typeface="Century Gothic"/>
              </a:rPr>
              <a:t>: </a:t>
            </a:r>
            <a:r>
              <a:rPr lang="es-ES" sz="1800" b="1" dirty="0">
                <a:solidFill>
                  <a:schemeClr val="accent5"/>
                </a:solidFill>
                <a:latin typeface="Century Gothic"/>
                <a:ea typeface="Century Gothic"/>
                <a:cs typeface="Century Gothic"/>
                <a:sym typeface="Century Gothic"/>
              </a:rPr>
              <a:t>agregando colores</a:t>
            </a:r>
            <a:r>
              <a:rPr lang="es-ES" sz="1800" dirty="0">
                <a:solidFill>
                  <a:schemeClr val="tx1">
                    <a:lumMod val="85000"/>
                    <a:lumOff val="15000"/>
                  </a:schemeClr>
                </a:solidFill>
                <a:latin typeface="Century Gothic"/>
                <a:ea typeface="Century Gothic"/>
                <a:cs typeface="Century Gothic"/>
                <a:sym typeface="Century Gothic"/>
              </a:rPr>
              <a:t>, se van obteniendo colores cada vez </a:t>
            </a:r>
            <a:r>
              <a:rPr lang="es-ES" sz="1800" b="1" dirty="0">
                <a:solidFill>
                  <a:schemeClr val="accent5"/>
                </a:solidFill>
                <a:latin typeface="Century Gothic"/>
                <a:ea typeface="Century Gothic"/>
                <a:cs typeface="Century Gothic"/>
                <a:sym typeface="Century Gothic"/>
              </a:rPr>
              <a:t>más claros </a:t>
            </a:r>
            <a:r>
              <a:rPr lang="es-ES" sz="1800" dirty="0">
                <a:solidFill>
                  <a:schemeClr val="tx1">
                    <a:lumMod val="85000"/>
                    <a:lumOff val="15000"/>
                  </a:schemeClr>
                </a:solidFill>
                <a:latin typeface="Century Gothic"/>
                <a:ea typeface="Century Gothic"/>
                <a:cs typeface="Century Gothic"/>
                <a:sym typeface="Century Gothic"/>
              </a:rPr>
              <a:t>hasta llegar al </a:t>
            </a:r>
            <a:r>
              <a:rPr lang="es-ES" sz="1800" b="1" dirty="0">
                <a:solidFill>
                  <a:schemeClr val="accent6"/>
                </a:solidFill>
                <a:latin typeface="Century Gothic"/>
                <a:ea typeface="Century Gothic"/>
                <a:cs typeface="Century Gothic"/>
                <a:sym typeface="Century Gothic"/>
              </a:rPr>
              <a:t>blanco</a:t>
            </a:r>
            <a:r>
              <a:rPr lang="es-ES" sz="1800" dirty="0">
                <a:solidFill>
                  <a:schemeClr val="tx1">
                    <a:lumMod val="85000"/>
                    <a:lumOff val="15000"/>
                  </a:schemeClr>
                </a:solidFill>
                <a:latin typeface="Century Gothic"/>
                <a:ea typeface="Century Gothic"/>
                <a:cs typeface="Century Gothic"/>
                <a:sym typeface="Century Gothic"/>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endParaRPr>
          </a:p>
          <a:p>
            <a:pPr marL="36830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3" name="Imagen 2">
            <a:extLst>
              <a:ext uri="{FF2B5EF4-FFF2-40B4-BE49-F238E27FC236}">
                <a16:creationId xmlns:a16="http://schemas.microsoft.com/office/drawing/2014/main" id="{DB9E240A-E7E4-F511-450D-BDEE9E8922F8}"/>
              </a:ext>
            </a:extLst>
          </p:cNvPr>
          <p:cNvPicPr>
            <a:picLocks noChangeAspect="1"/>
          </p:cNvPicPr>
          <p:nvPr/>
        </p:nvPicPr>
        <p:blipFill rotWithShape="1">
          <a:blip r:embed="rId3"/>
          <a:srcRect l="10296" r="50000"/>
          <a:stretch/>
        </p:blipFill>
        <p:spPr>
          <a:xfrm>
            <a:off x="7461235" y="694740"/>
            <a:ext cx="2891305" cy="3641103"/>
          </a:xfrm>
          <a:prstGeom prst="rect">
            <a:avLst/>
          </a:prstGeom>
        </p:spPr>
      </p:pic>
    </p:spTree>
    <p:extLst>
      <p:ext uri="{BB962C8B-B14F-4D97-AF65-F5344CB8AC3E}">
        <p14:creationId xmlns:p14="http://schemas.microsoft.com/office/powerpoint/2010/main" val="1169771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4.1. Codificación de colores</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err="1"/>
              <a:t>CMY</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358154" y="1321335"/>
            <a:ext cx="6414246" cy="2767652"/>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err="1">
                <a:solidFill>
                  <a:srgbClr val="B31166"/>
                </a:solidFill>
                <a:latin typeface="Century Gothic"/>
                <a:ea typeface="Century Gothic"/>
                <a:cs typeface="Century Gothic"/>
                <a:sym typeface="Century Gothic"/>
              </a:rPr>
              <a:t>CMY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Colores básicos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cian</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magenta</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y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amarillo</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ea typeface="Century Gothic"/>
                <a:cs typeface="Century Gothic"/>
                <a:sym typeface="Century Gothic"/>
              </a:rPr>
              <a:t>Sistema sustractivo</a:t>
            </a:r>
            <a:r>
              <a:rPr lang="es-ES" sz="1800" dirty="0">
                <a:solidFill>
                  <a:schemeClr val="tx1">
                    <a:lumMod val="85000"/>
                    <a:lumOff val="15000"/>
                  </a:schemeClr>
                </a:solidFill>
                <a:latin typeface="Century Gothic"/>
                <a:ea typeface="Century Gothic"/>
                <a:cs typeface="Century Gothic"/>
                <a:sym typeface="Century Gothic"/>
              </a:rPr>
              <a:t>: </a:t>
            </a:r>
            <a:r>
              <a:rPr lang="es-ES" sz="1800" b="1" dirty="0">
                <a:solidFill>
                  <a:schemeClr val="accent5"/>
                </a:solidFill>
                <a:latin typeface="Century Gothic"/>
                <a:ea typeface="Century Gothic"/>
                <a:cs typeface="Century Gothic"/>
                <a:sym typeface="Century Gothic"/>
              </a:rPr>
              <a:t>agregando colores</a:t>
            </a:r>
            <a:r>
              <a:rPr lang="es-ES" sz="1800" dirty="0">
                <a:solidFill>
                  <a:schemeClr val="tx1">
                    <a:lumMod val="85000"/>
                    <a:lumOff val="15000"/>
                  </a:schemeClr>
                </a:solidFill>
                <a:latin typeface="Century Gothic"/>
                <a:ea typeface="Century Gothic"/>
                <a:cs typeface="Century Gothic"/>
                <a:sym typeface="Century Gothic"/>
              </a:rPr>
              <a:t>, se van obteniendo colores cada vez </a:t>
            </a:r>
            <a:r>
              <a:rPr lang="es-ES" sz="1800" b="1" dirty="0">
                <a:solidFill>
                  <a:schemeClr val="accent5"/>
                </a:solidFill>
                <a:latin typeface="Century Gothic"/>
                <a:ea typeface="Century Gothic"/>
                <a:cs typeface="Century Gothic"/>
                <a:sym typeface="Century Gothic"/>
              </a:rPr>
              <a:t>más oscuros </a:t>
            </a:r>
            <a:r>
              <a:rPr lang="es-ES" sz="1800" dirty="0">
                <a:solidFill>
                  <a:schemeClr val="tx1">
                    <a:lumMod val="85000"/>
                    <a:lumOff val="15000"/>
                  </a:schemeClr>
                </a:solidFill>
                <a:latin typeface="Century Gothic"/>
                <a:ea typeface="Century Gothic"/>
                <a:cs typeface="Century Gothic"/>
                <a:sym typeface="Century Gothic"/>
              </a:rPr>
              <a:t>hasta llegar al </a:t>
            </a:r>
            <a:r>
              <a:rPr lang="es-ES" sz="1800" b="1" dirty="0">
                <a:solidFill>
                  <a:schemeClr val="accent6"/>
                </a:solidFill>
                <a:latin typeface="Century Gothic"/>
                <a:ea typeface="Century Gothic"/>
                <a:cs typeface="Century Gothic"/>
                <a:sym typeface="Century Gothic"/>
              </a:rPr>
              <a:t>negro</a:t>
            </a:r>
            <a:r>
              <a:rPr lang="es-ES" sz="1800" dirty="0">
                <a:solidFill>
                  <a:schemeClr val="tx1">
                    <a:lumMod val="85000"/>
                    <a:lumOff val="15000"/>
                  </a:schemeClr>
                </a:solidFill>
                <a:latin typeface="Century Gothic"/>
                <a:ea typeface="Century Gothic"/>
                <a:cs typeface="Century Gothic"/>
                <a:sym typeface="Century Gothic"/>
              </a:rPr>
              <a:t>.</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endParaRPr>
          </a:p>
          <a:p>
            <a:pPr marL="36830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1026" name="Picture 2" descr="Esquema de color rgb y smyk ilustración vectorial de combinación de colores primarios paleta redonda roja, verde y azul">
            <a:extLst>
              <a:ext uri="{FF2B5EF4-FFF2-40B4-BE49-F238E27FC236}">
                <a16:creationId xmlns:a16="http://schemas.microsoft.com/office/drawing/2014/main" id="{3545EB2C-C090-F54D-D15C-46517F32C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9105" b="8853"/>
          <a:stretch/>
        </p:blipFill>
        <p:spPr bwMode="auto">
          <a:xfrm>
            <a:off x="7594600" y="746773"/>
            <a:ext cx="2935740" cy="3271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13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4.1. Codificación de colores</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Sistema de codificación en HTML</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001261" y="348768"/>
            <a:ext cx="9614647" cy="4127447"/>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b="1" dirty="0">
                <a:solidFill>
                  <a:srgbClr val="B31166"/>
                </a:solidFill>
                <a:latin typeface="Century Gothic"/>
                <a:ea typeface="Century Gothic"/>
                <a:cs typeface="Century Gothic"/>
                <a:sym typeface="Century Gothic"/>
              </a:rPr>
              <a:t>Sistema de codificación en HTML</a:t>
            </a:r>
            <a:r>
              <a:rPr kumimoji="0" lang="es-ES"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RGB</a:t>
            </a:r>
            <a:r>
              <a:rPr kumimoji="0" lang="es-ES"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dirty="0">
                <a:solidFill>
                  <a:schemeClr val="tx1">
                    <a:lumMod val="85000"/>
                    <a:lumOff val="15000"/>
                  </a:schemeClr>
                </a:solidFill>
                <a:latin typeface="Century Gothic"/>
                <a:ea typeface="Century Gothic"/>
                <a:cs typeface="Century Gothic"/>
                <a:sym typeface="Century Gothic"/>
              </a:rPr>
              <a:t>Hay </a:t>
            </a:r>
            <a:r>
              <a:rPr lang="es-ES" b="1" dirty="0">
                <a:solidFill>
                  <a:schemeClr val="accent4"/>
                </a:solidFill>
                <a:latin typeface="Century Gothic"/>
                <a:ea typeface="Century Gothic"/>
                <a:cs typeface="Century Gothic"/>
                <a:sym typeface="Century Gothic"/>
              </a:rPr>
              <a:t>256 valores </a:t>
            </a:r>
            <a:r>
              <a:rPr lang="es-ES" dirty="0">
                <a:solidFill>
                  <a:schemeClr val="tx1">
                    <a:lumMod val="85000"/>
                    <a:lumOff val="15000"/>
                  </a:schemeClr>
                </a:solidFill>
                <a:latin typeface="Century Gothic"/>
                <a:ea typeface="Century Gothic"/>
                <a:cs typeface="Century Gothic"/>
                <a:sym typeface="Century Gothic"/>
              </a:rPr>
              <a:t>posibles </a:t>
            </a:r>
            <a:r>
              <a:rPr lang="es-ES" b="1" dirty="0">
                <a:solidFill>
                  <a:schemeClr val="accent4"/>
                </a:solidFill>
                <a:latin typeface="Century Gothic"/>
                <a:ea typeface="Century Gothic"/>
                <a:cs typeface="Century Gothic"/>
                <a:sym typeface="Century Gothic"/>
              </a:rPr>
              <a:t>para cada </a:t>
            </a:r>
            <a:r>
              <a:rPr lang="es-ES" dirty="0">
                <a:solidFill>
                  <a:schemeClr val="tx1">
                    <a:lumMod val="85000"/>
                    <a:lumOff val="15000"/>
                  </a:schemeClr>
                </a:solidFill>
                <a:latin typeface="Century Gothic"/>
                <a:ea typeface="Century Gothic"/>
                <a:cs typeface="Century Gothic"/>
                <a:sym typeface="Century Gothic"/>
              </a:rPr>
              <a:t>uno de los </a:t>
            </a:r>
            <a:r>
              <a:rPr lang="es-ES" b="1" dirty="0">
                <a:solidFill>
                  <a:schemeClr val="accent4"/>
                </a:solidFill>
                <a:latin typeface="Century Gothic"/>
                <a:ea typeface="Century Gothic"/>
                <a:cs typeface="Century Gothic"/>
                <a:sym typeface="Century Gothic"/>
              </a:rPr>
              <a:t>colores básicos</a:t>
            </a:r>
            <a:r>
              <a:rPr lang="es-ES" dirty="0">
                <a:solidFill>
                  <a:schemeClr val="tx1">
                    <a:lumMod val="85000"/>
                    <a:lumOff val="15000"/>
                  </a:schemeClr>
                </a:solidFill>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sym typeface="Century Gothic"/>
              </a:rPr>
              <a:t>Se pueden obtener </a:t>
            </a:r>
            <a:r>
              <a:rPr kumimoji="0" lang="es-ES" b="1" i="0" u="none" strike="noStrike" kern="0" cap="none" spc="0" normalizeH="0" baseline="0" noProof="0" dirty="0">
                <a:ln>
                  <a:noFill/>
                </a:ln>
                <a:solidFill>
                  <a:schemeClr val="accent4"/>
                </a:solidFill>
                <a:effectLst/>
                <a:uLnTx/>
                <a:uFillTx/>
                <a:latin typeface="Century Gothic"/>
                <a:sym typeface="Century Gothic"/>
              </a:rPr>
              <a:t>16.777.216 combinaciones </a:t>
            </a:r>
            <a:r>
              <a:rPr kumimoji="0" lang="es-ES" i="0" u="none" strike="noStrike" kern="0" cap="none" spc="0" normalizeH="0" baseline="0" noProof="0" dirty="0">
                <a:ln>
                  <a:noFill/>
                </a:ln>
                <a:solidFill>
                  <a:schemeClr val="tx1">
                    <a:lumMod val="85000"/>
                    <a:lumOff val="15000"/>
                  </a:schemeClr>
                </a:solidFill>
                <a:effectLst/>
                <a:uLnTx/>
                <a:uFillTx/>
                <a:latin typeface="Century Gothic"/>
                <a:sym typeface="Century Gothic"/>
              </a:rPr>
              <a:t>diferentes de colores.</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dirty="0">
                <a:solidFill>
                  <a:schemeClr val="tx1">
                    <a:lumMod val="85000"/>
                    <a:lumOff val="15000"/>
                  </a:schemeClr>
                </a:solidFill>
                <a:latin typeface="Century Gothic"/>
                <a:cs typeface="Arial"/>
                <a:sym typeface="Century Gothic"/>
              </a:rPr>
              <a:t>Para especificar la </a:t>
            </a:r>
            <a:r>
              <a:rPr lang="es-ES" b="1" dirty="0">
                <a:solidFill>
                  <a:schemeClr val="accent4"/>
                </a:solidFill>
                <a:latin typeface="Century Gothic"/>
                <a:cs typeface="Arial"/>
                <a:sym typeface="Century Gothic"/>
              </a:rPr>
              <a:t>cantida</a:t>
            </a:r>
            <a:r>
              <a:rPr lang="es-ES" b="1" dirty="0">
                <a:solidFill>
                  <a:schemeClr val="accent4"/>
                </a:solidFill>
                <a:latin typeface="Century Gothic"/>
                <a:sym typeface="Century Gothic"/>
              </a:rPr>
              <a:t>d de</a:t>
            </a:r>
            <a:r>
              <a:rPr lang="es-ES" b="1" dirty="0">
                <a:solidFill>
                  <a:schemeClr val="accent4"/>
                </a:solidFill>
                <a:latin typeface="Century Gothic"/>
                <a:cs typeface="Arial"/>
                <a:sym typeface="Century Gothic"/>
              </a:rPr>
              <a:t> color blanco</a:t>
            </a:r>
            <a:r>
              <a:rPr lang="es-ES" dirty="0">
                <a:solidFill>
                  <a:schemeClr val="tx1">
                    <a:lumMod val="85000"/>
                    <a:lumOff val="15000"/>
                  </a:schemeClr>
                </a:solidFill>
                <a:latin typeface="Century Gothic"/>
                <a:cs typeface="Arial"/>
                <a:sym typeface="Century Gothic"/>
              </a:rPr>
              <a:t>, se usa la </a:t>
            </a:r>
            <a:r>
              <a:rPr lang="es-ES" b="1" dirty="0">
                <a:solidFill>
                  <a:schemeClr val="accent5"/>
                </a:solidFill>
                <a:latin typeface="Century Gothic"/>
                <a:cs typeface="Arial"/>
                <a:sym typeface="Century Gothic"/>
              </a:rPr>
              <a:t>notación hexadecimal</a:t>
            </a:r>
            <a:r>
              <a:rPr lang="es-ES" dirty="0">
                <a:solidFill>
                  <a:schemeClr val="tx1">
                    <a:lumMod val="85000"/>
                    <a:lumOff val="15000"/>
                  </a:schemeClr>
                </a:solidFill>
                <a:latin typeface="Century Gothic"/>
                <a:cs typeface="Arial"/>
                <a:sym typeface="Century Gothic"/>
              </a:rPr>
              <a:t>: valor comprendido entre </a:t>
            </a:r>
            <a:r>
              <a:rPr lang="es-ES" b="1" dirty="0">
                <a:solidFill>
                  <a:schemeClr val="accent6"/>
                </a:solidFill>
                <a:latin typeface="Century Gothic"/>
                <a:cs typeface="Arial"/>
                <a:sym typeface="Century Gothic"/>
              </a:rPr>
              <a:t>00</a:t>
            </a:r>
            <a:r>
              <a:rPr lang="es-ES" dirty="0">
                <a:solidFill>
                  <a:schemeClr val="tx1">
                    <a:lumMod val="85000"/>
                    <a:lumOff val="15000"/>
                  </a:schemeClr>
                </a:solidFill>
                <a:latin typeface="Century Gothic"/>
                <a:cs typeface="Arial"/>
                <a:sym typeface="Century Gothic"/>
              </a:rPr>
              <a:t> (</a:t>
            </a:r>
            <a:r>
              <a:rPr lang="es-ES" b="1" dirty="0">
                <a:solidFill>
                  <a:schemeClr val="accent6"/>
                </a:solidFill>
                <a:latin typeface="Century Gothic"/>
                <a:cs typeface="Arial"/>
                <a:sym typeface="Century Gothic"/>
              </a:rPr>
              <a:t>ausencia de color</a:t>
            </a:r>
            <a:r>
              <a:rPr lang="es-ES" dirty="0">
                <a:solidFill>
                  <a:schemeClr val="tx1">
                    <a:lumMod val="85000"/>
                    <a:lumOff val="15000"/>
                  </a:schemeClr>
                </a:solidFill>
                <a:latin typeface="Century Gothic"/>
                <a:cs typeface="Arial"/>
                <a:sym typeface="Century Gothic"/>
              </a:rPr>
              <a:t>) y </a:t>
            </a:r>
            <a:r>
              <a:rPr lang="es-ES" b="1" dirty="0">
                <a:solidFill>
                  <a:schemeClr val="accent6"/>
                </a:solidFill>
                <a:latin typeface="Century Gothic"/>
                <a:cs typeface="Arial"/>
                <a:sym typeface="Century Gothic"/>
              </a:rPr>
              <a:t>FF</a:t>
            </a:r>
            <a:r>
              <a:rPr lang="es-ES" dirty="0">
                <a:solidFill>
                  <a:schemeClr val="tx1">
                    <a:lumMod val="85000"/>
                    <a:lumOff val="15000"/>
                  </a:schemeClr>
                </a:solidFill>
                <a:latin typeface="Century Gothic"/>
                <a:cs typeface="Arial"/>
                <a:sym typeface="Century Gothic"/>
              </a:rPr>
              <a:t> (</a:t>
            </a:r>
            <a:r>
              <a:rPr lang="es-ES" b="1" dirty="0">
                <a:solidFill>
                  <a:schemeClr val="accent6"/>
                </a:solidFill>
                <a:latin typeface="Century Gothic"/>
                <a:cs typeface="Arial"/>
                <a:sym typeface="Century Gothic"/>
              </a:rPr>
              <a:t>máxima cantidad de color</a:t>
            </a:r>
            <a:r>
              <a:rPr lang="es-ES" dirty="0">
                <a:solidFill>
                  <a:schemeClr val="tx1">
                    <a:lumMod val="85000"/>
                    <a:lumOff val="15000"/>
                  </a:schemeClr>
                </a:solidFill>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b="1" dirty="0">
                <a:solidFill>
                  <a:schemeClr val="accent4"/>
                </a:solidFill>
                <a:latin typeface="Century Gothic"/>
                <a:cs typeface="Arial"/>
                <a:sym typeface="Century Gothic"/>
              </a:rPr>
              <a:t>Sintaxis de los colores en HTML</a:t>
            </a:r>
            <a:r>
              <a:rPr lang="es-ES" dirty="0">
                <a:solidFill>
                  <a:schemeClr val="tx1">
                    <a:lumMod val="85000"/>
                    <a:lumOff val="15000"/>
                  </a:schemeClr>
                </a:solidFill>
                <a:latin typeface="Century Gothic"/>
                <a:cs typeface="Arial"/>
                <a:sym typeface="Century Gothic"/>
              </a:rPr>
              <a:t>:</a:t>
            </a:r>
          </a:p>
          <a:p>
            <a:pPr marL="284163" marR="0" lvl="0" algn="l" defTabSz="914400" rtl="0" eaLnBrk="1" fontAlgn="auto" latinLnBrk="0" hangingPunct="1">
              <a:lnSpc>
                <a:spcPct val="100000"/>
              </a:lnSpc>
              <a:spcBef>
                <a:spcPts val="1000"/>
              </a:spcBef>
              <a:spcAft>
                <a:spcPts val="0"/>
              </a:spcAft>
              <a:buClr>
                <a:srgbClr val="B31166"/>
              </a:buClr>
              <a:buSzPts val="1440"/>
              <a:tabLst/>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b="1" i="0" u="none" strike="noStrike" kern="0" cap="none" spc="0" normalizeH="0" baseline="0" noProof="0" dirty="0">
                <a:ln>
                  <a:noFill/>
                </a:ln>
                <a:solidFill>
                  <a:schemeClr val="accent5"/>
                </a:solidFill>
                <a:effectLst/>
                <a:uLnTx/>
                <a:uFillTx/>
                <a:latin typeface="Century Gothic"/>
                <a:cs typeface="Arial"/>
                <a:sym typeface="Century Gothic"/>
              </a:rPr>
              <a:t>#RRGGBB</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donde:</a:t>
            </a:r>
          </a:p>
          <a:p>
            <a:pPr marL="284163" marR="0" lvl="0" algn="l" defTabSz="914400" rtl="0" eaLnBrk="1" fontAlgn="auto" latinLnBrk="0" hangingPunct="1">
              <a:lnSpc>
                <a:spcPct val="100000"/>
              </a:lnSpc>
              <a:spcBef>
                <a:spcPts val="1000"/>
              </a:spcBef>
              <a:spcAft>
                <a:spcPts val="0"/>
              </a:spcAft>
              <a:buClr>
                <a:srgbClr val="B31166"/>
              </a:buClr>
              <a:buSzPts val="1440"/>
              <a:tabLst/>
              <a:defRPr/>
            </a:pPr>
            <a:r>
              <a:rPr lang="es-ES" dirty="0">
                <a:solidFill>
                  <a:schemeClr val="tx1">
                    <a:lumMod val="85000"/>
                    <a:lumOff val="15000"/>
                  </a:schemeClr>
                </a:solidFill>
                <a:latin typeface="Century Gothic"/>
                <a:sym typeface="Century Gothic"/>
              </a:rPr>
              <a:t>		</a:t>
            </a:r>
            <a:r>
              <a:rPr lang="es-ES" b="1" dirty="0">
                <a:solidFill>
                  <a:schemeClr val="accent6"/>
                </a:solidFill>
                <a:latin typeface="Century Gothic"/>
                <a:sym typeface="Century Gothic"/>
              </a:rPr>
              <a:t>#:</a:t>
            </a:r>
            <a:r>
              <a:rPr lang="es-ES" dirty="0">
                <a:solidFill>
                  <a:schemeClr val="tx1">
                    <a:lumMod val="85000"/>
                    <a:lumOff val="15000"/>
                  </a:schemeClr>
                </a:solidFill>
                <a:latin typeface="Century Gothic"/>
                <a:sym typeface="Century Gothic"/>
              </a:rPr>
              <a:t> carácter que indica que el color está en formato hexadecimal.</a:t>
            </a:r>
          </a:p>
          <a:p>
            <a:pPr marL="284163" marR="0" lvl="0" algn="l" defTabSz="914400" rtl="0" eaLnBrk="1" fontAlgn="auto" latinLnBrk="0" hangingPunct="1">
              <a:lnSpc>
                <a:spcPct val="100000"/>
              </a:lnSpc>
              <a:spcBef>
                <a:spcPts val="1000"/>
              </a:spcBef>
              <a:spcAft>
                <a:spcPts val="0"/>
              </a:spcAft>
              <a:buClr>
                <a:srgbClr val="B31166"/>
              </a:buClr>
              <a:buSzPts val="1440"/>
              <a:tabLst/>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b="1" i="0" u="none" strike="noStrike" kern="0" cap="none" spc="0" normalizeH="0" baseline="0" noProof="0" dirty="0" err="1">
                <a:ln>
                  <a:noFill/>
                </a:ln>
                <a:solidFill>
                  <a:schemeClr val="accent6"/>
                </a:solidFill>
                <a:effectLst/>
                <a:uLnTx/>
                <a:uFillTx/>
                <a:latin typeface="Century Gothic"/>
                <a:cs typeface="Arial"/>
                <a:sym typeface="Century Gothic"/>
              </a:rPr>
              <a:t>RR</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lang="es-ES" dirty="0">
                <a:solidFill>
                  <a:schemeClr val="tx1">
                    <a:lumMod val="85000"/>
                    <a:lumOff val="15000"/>
                  </a:schemeClr>
                </a:solidFill>
                <a:latin typeface="Century Gothic"/>
                <a:sym typeface="Century Gothic"/>
              </a:rPr>
              <a:t>cantidad de rojo.</a:t>
            </a:r>
          </a:p>
          <a:p>
            <a:pPr marL="284163" marR="0" lvl="0" algn="l" defTabSz="914400" rtl="0" eaLnBrk="1" fontAlgn="auto" latinLnBrk="0" hangingPunct="1">
              <a:lnSpc>
                <a:spcPct val="100000"/>
              </a:lnSpc>
              <a:spcBef>
                <a:spcPts val="1000"/>
              </a:spcBef>
              <a:spcAft>
                <a:spcPts val="0"/>
              </a:spcAft>
              <a:buClr>
                <a:srgbClr val="B31166"/>
              </a:buClr>
              <a:buSzPts val="1440"/>
              <a:tabLst/>
              <a:defRPr/>
            </a:pP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a:t>
            </a:r>
            <a:r>
              <a:rPr kumimoji="0" lang="es-ES" b="1" i="0" u="none" strike="noStrike" kern="0" cap="none" spc="0" normalizeH="0" baseline="0" noProof="0" dirty="0" err="1">
                <a:ln>
                  <a:noFill/>
                </a:ln>
                <a:solidFill>
                  <a:schemeClr val="accent6"/>
                </a:solidFill>
                <a:effectLst/>
                <a:uLnTx/>
                <a:uFillTx/>
                <a:latin typeface="Century Gothic"/>
                <a:cs typeface="Arial"/>
                <a:sym typeface="Century Gothic"/>
              </a:rPr>
              <a:t>GG</a:t>
            </a:r>
            <a:r>
              <a:rPr kumimoji="0" lang="es-ES"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 cantidad de verde.</a:t>
            </a:r>
          </a:p>
          <a:p>
            <a:pPr marL="284163" marR="0" lvl="0" algn="l" defTabSz="914400" rtl="0" eaLnBrk="1" fontAlgn="auto" latinLnBrk="0" hangingPunct="1">
              <a:lnSpc>
                <a:spcPct val="100000"/>
              </a:lnSpc>
              <a:spcBef>
                <a:spcPts val="1000"/>
              </a:spcBef>
              <a:spcAft>
                <a:spcPts val="0"/>
              </a:spcAft>
              <a:buClr>
                <a:srgbClr val="B31166"/>
              </a:buClr>
              <a:buSzPts val="1440"/>
              <a:tabLst/>
              <a:defRPr/>
            </a:pPr>
            <a:r>
              <a:rPr lang="es-ES" dirty="0">
                <a:solidFill>
                  <a:schemeClr val="tx1">
                    <a:lumMod val="85000"/>
                    <a:lumOff val="15000"/>
                  </a:schemeClr>
                </a:solidFill>
                <a:latin typeface="Century Gothic"/>
                <a:sym typeface="Century Gothic"/>
              </a:rPr>
              <a:t>		</a:t>
            </a:r>
            <a:r>
              <a:rPr lang="es-ES" b="1" dirty="0" err="1">
                <a:solidFill>
                  <a:schemeClr val="accent6"/>
                </a:solidFill>
                <a:latin typeface="Century Gothic"/>
                <a:sym typeface="Century Gothic"/>
              </a:rPr>
              <a:t>BB</a:t>
            </a:r>
            <a:r>
              <a:rPr lang="es-ES" dirty="0">
                <a:solidFill>
                  <a:schemeClr val="tx1">
                    <a:lumMod val="85000"/>
                    <a:lumOff val="15000"/>
                  </a:schemeClr>
                </a:solidFill>
                <a:latin typeface="Century Gothic"/>
                <a:sym typeface="Century Gothic"/>
              </a:rPr>
              <a:t>: cantidad de azul.</a:t>
            </a:r>
            <a:endParaRPr kumimoji="0" lang="es-ES"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708182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FFFFFF"/>
              </a:buClr>
              <a:buSzPts val="2800"/>
              <a:buFont typeface="Century Gothic"/>
              <a:buNone/>
            </a:pPr>
            <a:fld id="{00000000-1234-1234-1234-123412341234}" type="slidenum">
              <a:rPr lang="es-ES" sz="2800" b="0" i="0" u="none" strike="noStrike" cap="none">
                <a:solidFill>
                  <a:srgbClr val="FFFFFF"/>
                </a:solidFill>
                <a:latin typeface="Century Gothic"/>
                <a:ea typeface="Century Gothic"/>
                <a:cs typeface="Century Gothic"/>
                <a:sym typeface="Century Gothic"/>
              </a:rPr>
              <a:t>5</a:t>
            </a:fld>
            <a:endParaRPr sz="2800" b="0" i="0" u="none" strike="noStrike" cap="none" dirty="0">
              <a:solidFill>
                <a:srgbClr val="FFFFFF"/>
              </a:solidFill>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B31166"/>
              </a:buClr>
              <a:buSzPts val="1280"/>
              <a:buFont typeface="Noto Sans Symbols"/>
              <a:buNone/>
            </a:pPr>
            <a:r>
              <a:rPr lang="es-ES" sz="1600" b="0" i="0" u="none" strike="noStrike" cap="none" dirty="0">
                <a:solidFill>
                  <a:srgbClr val="BFBFBF"/>
                </a:solidFill>
                <a:latin typeface="Century Gothic"/>
                <a:ea typeface="Century Gothic"/>
                <a:cs typeface="Century Gothic"/>
                <a:sym typeface="Century Gothic"/>
              </a:rPr>
              <a:t>Fuente: Manual </a:t>
            </a:r>
            <a:r>
              <a:rPr lang="es-ES" sz="1600" dirty="0">
                <a:solidFill>
                  <a:srgbClr val="BFBFBF"/>
                </a:solidFill>
                <a:latin typeface="Century Gothic"/>
                <a:ea typeface="Century Gothic"/>
                <a:cs typeface="Century Gothic"/>
                <a:sym typeface="Century Gothic"/>
              </a:rPr>
              <a:t>UF1841</a:t>
            </a:r>
            <a:r>
              <a:rPr lang="es-ES" sz="1600" b="0" i="0" u="none" strike="noStrike" cap="none" dirty="0">
                <a:solidFill>
                  <a:srgbClr val="BFBFBF"/>
                </a:solidFill>
                <a:latin typeface="Century Gothic"/>
                <a:ea typeface="Century Gothic"/>
                <a:cs typeface="Century Gothic"/>
                <a:sym typeface="Century Gothic"/>
              </a:rPr>
              <a:t>. IC Editorial</a:t>
            </a:r>
            <a:r>
              <a:rPr lang="es-ES" sz="1600" dirty="0">
                <a:solidFill>
                  <a:srgbClr val="BFBFBF"/>
                </a:solidFill>
                <a:latin typeface="Century Gothic"/>
                <a:ea typeface="Century Gothic"/>
                <a:cs typeface="Century Gothic"/>
                <a:sym typeface="Century Gothic"/>
              </a:rPr>
              <a:t>, 2023</a:t>
            </a:r>
            <a:endParaRPr dirty="0"/>
          </a:p>
        </p:txBody>
      </p:sp>
      <p:sp>
        <p:nvSpPr>
          <p:cNvPr id="552" name="Google Shape;552;p3"/>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rtl="0">
              <a:lnSpc>
                <a:spcPct val="100000"/>
              </a:lnSpc>
              <a:spcBef>
                <a:spcPts val="0"/>
              </a:spcBef>
              <a:spcAft>
                <a:spcPts val="0"/>
              </a:spcAft>
              <a:buClr>
                <a:srgbClr val="EF53A5"/>
              </a:buClr>
              <a:buSzPts val="2880"/>
              <a:buFont typeface="+mj-lt"/>
              <a:buAutoNum type="arabicPeriod" startAt="2"/>
            </a:pPr>
            <a:r>
              <a:rPr lang="es-ES" sz="3600" b="0" i="0" dirty="0">
                <a:solidFill>
                  <a:srgbClr val="EF53A5"/>
                </a:solidFill>
                <a:latin typeface="Century Gothic"/>
                <a:ea typeface="Century Gothic"/>
                <a:cs typeface="Century Gothic"/>
                <a:sym typeface="Century Gothic"/>
              </a:rPr>
              <a:t>Historia de HTML y </a:t>
            </a:r>
            <a:r>
              <a:rPr lang="es-ES" sz="3600" b="0" i="0" dirty="0" err="1">
                <a:solidFill>
                  <a:srgbClr val="EF53A5"/>
                </a:solidFill>
                <a:latin typeface="Century Gothic"/>
                <a:ea typeface="Century Gothic"/>
                <a:cs typeface="Century Gothic"/>
                <a:sym typeface="Century Gothic"/>
              </a:rPr>
              <a:t>XHTML</a:t>
            </a:r>
            <a:r>
              <a:rPr lang="es-ES" sz="3600" b="0" i="0" dirty="0">
                <a:solidFill>
                  <a:srgbClr val="EF53A5"/>
                </a:solidFill>
                <a:latin typeface="Century Gothic"/>
                <a:ea typeface="Century Gothic"/>
                <a:cs typeface="Century Gothic"/>
                <a:sym typeface="Century Gothic"/>
              </a:rPr>
              <a:t>. Diferencias entre versiones</a:t>
            </a:r>
          </a:p>
        </p:txBody>
      </p:sp>
    </p:spTree>
    <p:extLst>
      <p:ext uri="{BB962C8B-B14F-4D97-AF65-F5344CB8AC3E}">
        <p14:creationId xmlns:p14="http://schemas.microsoft.com/office/powerpoint/2010/main" val="3152913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785618"/>
            <a:ext cx="9165877" cy="2904915"/>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Mediante el uso del atributo </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style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se pueden definir </a:t>
            </a:r>
            <a:r>
              <a:rPr kumimoji="0" lang="es-ES" sz="1800" b="1" i="0" u="none" strike="noStrike" kern="0" cap="none" spc="0" normalizeH="0" baseline="0" noProof="0" dirty="0">
                <a:ln>
                  <a:noFill/>
                </a:ln>
                <a:solidFill>
                  <a:schemeClr val="accent1"/>
                </a:solidFill>
                <a:effectLst/>
                <a:uLnTx/>
                <a:uFillTx/>
                <a:latin typeface="Century Gothic"/>
                <a:ea typeface="Century Gothic"/>
                <a:cs typeface="Century Gothic"/>
                <a:sym typeface="Century Gothic"/>
              </a:rPr>
              <a:t>reglas CSS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que afecten al elemento en el que se incluye el atributo</a:t>
            </a:r>
            <a:r>
              <a:rPr lang="es-ES" sz="1800" dirty="0">
                <a:solidFill>
                  <a:srgbClr val="000000">
                    <a:lumMod val="85000"/>
                    <a:lumOff val="15000"/>
                  </a:srgbClr>
                </a:solidFill>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Por ejemplo, con el siguiente código se establece un párrafo (&lt;p&gt;) de color azul:</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2285999" y="3716980"/>
            <a:ext cx="6604001" cy="923330"/>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1" dirty="0">
                <a:solidFill>
                  <a:srgbClr val="E9943A"/>
                </a:solidFill>
                <a:latin typeface="Century Gothic" panose="020B0502020202020204" pitchFamily="34" charset="0"/>
              </a:rPr>
              <a:t>&lt;p </a:t>
            </a:r>
            <a:r>
              <a:rPr lang="es-ES" sz="1800" b="1" dirty="0" err="1">
                <a:solidFill>
                  <a:srgbClr val="E9943A"/>
                </a:solidFill>
                <a:latin typeface="Century Gothic" panose="020B0502020202020204" pitchFamily="34" charset="0"/>
              </a:rPr>
              <a:t>style</a:t>
            </a:r>
            <a:r>
              <a:rPr lang="es-ES" sz="1800" b="1" dirty="0">
                <a:solidFill>
                  <a:srgbClr val="E9943A"/>
                </a:solidFill>
                <a:latin typeface="Century Gothic" panose="020B0502020202020204" pitchFamily="34" charset="0"/>
              </a:rPr>
              <a:t>=“color:#0000FF”&gt;Esto es un párrafo azul&lt;/p&gt;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p:txBody>
      </p:sp>
    </p:spTree>
    <p:extLst>
      <p:ext uri="{BB962C8B-B14F-4D97-AF65-F5344CB8AC3E}">
        <p14:creationId xmlns:p14="http://schemas.microsoft.com/office/powerpoint/2010/main" val="3011245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4.2. Colores tipo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Colores tipo en HTML</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001262" y="991335"/>
            <a:ext cx="3147405" cy="348488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Colores tipo en HTML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Además de la notación hexadecimal, existen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colores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que pueden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escribirse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con su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nombre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en inglés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p:txBody>
      </p:sp>
      <p:graphicFrame>
        <p:nvGraphicFramePr>
          <p:cNvPr id="2" name="Tabla 1">
            <a:extLst>
              <a:ext uri="{FF2B5EF4-FFF2-40B4-BE49-F238E27FC236}">
                <a16:creationId xmlns:a16="http://schemas.microsoft.com/office/drawing/2014/main" id="{BD0641C4-7CC3-D6E7-AFCF-20E4F5268884}"/>
              </a:ext>
            </a:extLst>
          </p:cNvPr>
          <p:cNvGraphicFramePr>
            <a:graphicFrameLocks noGrp="1"/>
          </p:cNvGraphicFramePr>
          <p:nvPr>
            <p:extLst>
              <p:ext uri="{D42A27DB-BD31-4B8C-83A1-F6EECF244321}">
                <p14:modId xmlns:p14="http://schemas.microsoft.com/office/powerpoint/2010/main" val="2697988376"/>
              </p:ext>
            </p:extLst>
          </p:nvPr>
        </p:nvGraphicFramePr>
        <p:xfrm>
          <a:off x="4782078" y="679572"/>
          <a:ext cx="5418668" cy="3484880"/>
        </p:xfrm>
        <a:graphic>
          <a:graphicData uri="http://schemas.openxmlformats.org/drawingml/2006/table">
            <a:tbl>
              <a:tblPr firstRow="1" bandRow="1">
                <a:tableStyleId>{F8ADA8C8-9D9E-440E-88DF-79A440AC62A6}</a:tableStyleId>
              </a:tblPr>
              <a:tblGrid>
                <a:gridCol w="1354667">
                  <a:extLst>
                    <a:ext uri="{9D8B030D-6E8A-4147-A177-3AD203B41FA5}">
                      <a16:colId xmlns:a16="http://schemas.microsoft.com/office/drawing/2014/main" val="90566281"/>
                    </a:ext>
                  </a:extLst>
                </a:gridCol>
                <a:gridCol w="1354667">
                  <a:extLst>
                    <a:ext uri="{9D8B030D-6E8A-4147-A177-3AD203B41FA5}">
                      <a16:colId xmlns:a16="http://schemas.microsoft.com/office/drawing/2014/main" val="404009143"/>
                    </a:ext>
                  </a:extLst>
                </a:gridCol>
                <a:gridCol w="1354667">
                  <a:extLst>
                    <a:ext uri="{9D8B030D-6E8A-4147-A177-3AD203B41FA5}">
                      <a16:colId xmlns:a16="http://schemas.microsoft.com/office/drawing/2014/main" val="3347274457"/>
                    </a:ext>
                  </a:extLst>
                </a:gridCol>
                <a:gridCol w="1354667">
                  <a:extLst>
                    <a:ext uri="{9D8B030D-6E8A-4147-A177-3AD203B41FA5}">
                      <a16:colId xmlns:a16="http://schemas.microsoft.com/office/drawing/2014/main" val="2740881436"/>
                    </a:ext>
                  </a:extLst>
                </a:gridCol>
              </a:tblGrid>
              <a:tr h="370840">
                <a:tc>
                  <a:txBody>
                    <a:bodyPr/>
                    <a:lstStyle/>
                    <a:p>
                      <a:pPr algn="ctr"/>
                      <a:r>
                        <a:rPr lang="es-ES" dirty="0"/>
                        <a:t>Hexadecimal</a:t>
                      </a:r>
                    </a:p>
                  </a:txBody>
                  <a:tcPr anchor="ctr"/>
                </a:tc>
                <a:tc>
                  <a:txBody>
                    <a:bodyPr/>
                    <a:lstStyle/>
                    <a:p>
                      <a:pPr algn="ctr"/>
                      <a:r>
                        <a:rPr lang="es-ES" dirty="0"/>
                        <a:t>Nombre</a:t>
                      </a:r>
                    </a:p>
                  </a:txBody>
                  <a:tcPr anchor="ctr"/>
                </a:tc>
                <a:tc>
                  <a:txBody>
                    <a:bodyPr/>
                    <a:lstStyle/>
                    <a:p>
                      <a:pPr algn="ctr"/>
                      <a:r>
                        <a:rPr lang="es-ES" dirty="0"/>
                        <a:t>Hexadecimal</a:t>
                      </a:r>
                    </a:p>
                  </a:txBody>
                  <a:tcPr anchor="ctr"/>
                </a:tc>
                <a:tc>
                  <a:txBody>
                    <a:bodyPr/>
                    <a:lstStyle/>
                    <a:p>
                      <a:pPr algn="ctr"/>
                      <a:r>
                        <a:rPr lang="es-ES" dirty="0"/>
                        <a:t>Nombre</a:t>
                      </a:r>
                    </a:p>
                  </a:txBody>
                  <a:tcPr anchor="ctr"/>
                </a:tc>
                <a:extLst>
                  <a:ext uri="{0D108BD9-81ED-4DB2-BD59-A6C34878D82A}">
                    <a16:rowId xmlns:a16="http://schemas.microsoft.com/office/drawing/2014/main" val="2343468149"/>
                  </a:ext>
                </a:extLst>
              </a:tr>
              <a:tr h="370840">
                <a:tc>
                  <a:txBody>
                    <a:bodyPr/>
                    <a:lstStyle/>
                    <a:p>
                      <a:pPr algn="ctr"/>
                      <a:r>
                        <a:rPr lang="es-ES" dirty="0"/>
                        <a:t>#FFFFFF</a:t>
                      </a:r>
                    </a:p>
                  </a:txBody>
                  <a:tcPr anchor="ctr"/>
                </a:tc>
                <a:tc>
                  <a:txBody>
                    <a:bodyPr/>
                    <a:lstStyle/>
                    <a:p>
                      <a:pPr algn="ctr"/>
                      <a:r>
                        <a:rPr lang="es-ES" dirty="0"/>
                        <a:t>Blanco</a:t>
                      </a:r>
                    </a:p>
                  </a:txBody>
                  <a:tcPr anchor="ctr"/>
                </a:tc>
                <a:tc>
                  <a:txBody>
                    <a:bodyPr/>
                    <a:lstStyle/>
                    <a:p>
                      <a:pPr algn="ctr"/>
                      <a:r>
                        <a:rPr lang="es-ES" dirty="0"/>
                        <a:t>#800000</a:t>
                      </a:r>
                    </a:p>
                  </a:txBody>
                  <a:tcPr anchor="ctr"/>
                </a:tc>
                <a:tc>
                  <a:txBody>
                    <a:bodyPr/>
                    <a:lstStyle/>
                    <a:p>
                      <a:pPr algn="ctr"/>
                      <a:r>
                        <a:rPr lang="es-ES" dirty="0"/>
                        <a:t>Marrón</a:t>
                      </a:r>
                    </a:p>
                  </a:txBody>
                  <a:tcPr anchor="ctr"/>
                </a:tc>
                <a:extLst>
                  <a:ext uri="{0D108BD9-81ED-4DB2-BD59-A6C34878D82A}">
                    <a16:rowId xmlns:a16="http://schemas.microsoft.com/office/drawing/2014/main" val="438254050"/>
                  </a:ext>
                </a:extLst>
              </a:tr>
              <a:tr h="370840">
                <a:tc>
                  <a:txBody>
                    <a:bodyPr/>
                    <a:lstStyle/>
                    <a:p>
                      <a:pPr algn="ctr"/>
                      <a:r>
                        <a:rPr lang="es-ES" dirty="0"/>
                        <a:t>#000000</a:t>
                      </a:r>
                    </a:p>
                  </a:txBody>
                  <a:tcPr anchor="ctr"/>
                </a:tc>
                <a:tc>
                  <a:txBody>
                    <a:bodyPr/>
                    <a:lstStyle/>
                    <a:p>
                      <a:pPr algn="ctr"/>
                      <a:r>
                        <a:rPr lang="es-ES" dirty="0"/>
                        <a:t>Negro</a:t>
                      </a:r>
                    </a:p>
                  </a:txBody>
                  <a:tcPr anchor="ctr"/>
                </a:tc>
                <a:tc>
                  <a:txBody>
                    <a:bodyPr/>
                    <a:lstStyle/>
                    <a:p>
                      <a:pPr algn="ctr"/>
                      <a:r>
                        <a:rPr lang="es-ES" dirty="0"/>
                        <a:t>#800080</a:t>
                      </a:r>
                    </a:p>
                  </a:txBody>
                  <a:tcPr anchor="ctr"/>
                </a:tc>
                <a:tc>
                  <a:txBody>
                    <a:bodyPr/>
                    <a:lstStyle/>
                    <a:p>
                      <a:pPr algn="ctr"/>
                      <a:r>
                        <a:rPr lang="es-ES" dirty="0"/>
                        <a:t>Púrpura</a:t>
                      </a:r>
                    </a:p>
                  </a:txBody>
                  <a:tcPr anchor="ctr"/>
                </a:tc>
                <a:extLst>
                  <a:ext uri="{0D108BD9-81ED-4DB2-BD59-A6C34878D82A}">
                    <a16:rowId xmlns:a16="http://schemas.microsoft.com/office/drawing/2014/main" val="654923449"/>
                  </a:ext>
                </a:extLst>
              </a:tr>
              <a:tr h="370840">
                <a:tc>
                  <a:txBody>
                    <a:bodyPr/>
                    <a:lstStyle/>
                    <a:p>
                      <a:pPr algn="ctr"/>
                      <a:r>
                        <a:rPr lang="es-ES" dirty="0"/>
                        <a:t>#000080</a:t>
                      </a:r>
                    </a:p>
                  </a:txBody>
                  <a:tcPr anchor="ctr"/>
                </a:tc>
                <a:tc>
                  <a:txBody>
                    <a:bodyPr/>
                    <a:lstStyle/>
                    <a:p>
                      <a:pPr algn="ctr"/>
                      <a:r>
                        <a:rPr lang="es-ES" dirty="0"/>
                        <a:t>Marino</a:t>
                      </a:r>
                    </a:p>
                  </a:txBody>
                  <a:tcPr anchor="ctr"/>
                </a:tc>
                <a:tc>
                  <a:txBody>
                    <a:bodyPr/>
                    <a:lstStyle/>
                    <a:p>
                      <a:pPr algn="ctr"/>
                      <a:r>
                        <a:rPr lang="es-ES" dirty="0"/>
                        <a:t>#808000</a:t>
                      </a:r>
                    </a:p>
                  </a:txBody>
                  <a:tcPr anchor="ctr"/>
                </a:tc>
                <a:tc>
                  <a:txBody>
                    <a:bodyPr/>
                    <a:lstStyle/>
                    <a:p>
                      <a:pPr algn="ctr"/>
                      <a:r>
                        <a:rPr lang="es-ES" dirty="0"/>
                        <a:t>Oliva</a:t>
                      </a:r>
                    </a:p>
                  </a:txBody>
                  <a:tcPr anchor="ctr"/>
                </a:tc>
                <a:extLst>
                  <a:ext uri="{0D108BD9-81ED-4DB2-BD59-A6C34878D82A}">
                    <a16:rowId xmlns:a16="http://schemas.microsoft.com/office/drawing/2014/main" val="359052250"/>
                  </a:ext>
                </a:extLst>
              </a:tr>
              <a:tr h="370840">
                <a:tc>
                  <a:txBody>
                    <a:bodyPr/>
                    <a:lstStyle/>
                    <a:p>
                      <a:pPr algn="ctr"/>
                      <a:r>
                        <a:rPr lang="es-ES" dirty="0"/>
                        <a:t>#0000FF</a:t>
                      </a:r>
                    </a:p>
                  </a:txBody>
                  <a:tcPr anchor="ctr"/>
                </a:tc>
                <a:tc>
                  <a:txBody>
                    <a:bodyPr/>
                    <a:lstStyle/>
                    <a:p>
                      <a:pPr algn="ctr"/>
                      <a:r>
                        <a:rPr lang="es-ES" dirty="0"/>
                        <a:t>Azul</a:t>
                      </a:r>
                    </a:p>
                  </a:txBody>
                  <a:tcPr anchor="ctr"/>
                </a:tc>
                <a:tc>
                  <a:txBody>
                    <a:bodyPr/>
                    <a:lstStyle/>
                    <a:p>
                      <a:pPr algn="ctr"/>
                      <a:r>
                        <a:rPr lang="es-ES" dirty="0"/>
                        <a:t>#808080</a:t>
                      </a:r>
                    </a:p>
                  </a:txBody>
                  <a:tcPr anchor="ctr"/>
                </a:tc>
                <a:tc>
                  <a:txBody>
                    <a:bodyPr/>
                    <a:lstStyle/>
                    <a:p>
                      <a:pPr algn="ctr"/>
                      <a:r>
                        <a:rPr lang="es-ES" dirty="0"/>
                        <a:t>Gris</a:t>
                      </a:r>
                    </a:p>
                  </a:txBody>
                  <a:tcPr anchor="ctr"/>
                </a:tc>
                <a:extLst>
                  <a:ext uri="{0D108BD9-81ED-4DB2-BD59-A6C34878D82A}">
                    <a16:rowId xmlns:a16="http://schemas.microsoft.com/office/drawing/2014/main" val="2371333606"/>
                  </a:ext>
                </a:extLst>
              </a:tr>
              <a:tr h="370840">
                <a:tc>
                  <a:txBody>
                    <a:bodyPr/>
                    <a:lstStyle/>
                    <a:p>
                      <a:pPr algn="ctr"/>
                      <a:r>
                        <a:rPr lang="es-ES" dirty="0"/>
                        <a:t>#008000</a:t>
                      </a:r>
                    </a:p>
                  </a:txBody>
                  <a:tcPr anchor="ctr"/>
                </a:tc>
                <a:tc>
                  <a:txBody>
                    <a:bodyPr/>
                    <a:lstStyle/>
                    <a:p>
                      <a:pPr algn="ctr"/>
                      <a:r>
                        <a:rPr lang="es-ES" dirty="0"/>
                        <a:t>Verde</a:t>
                      </a:r>
                    </a:p>
                  </a:txBody>
                  <a:tcPr anchor="ctr"/>
                </a:tc>
                <a:tc>
                  <a:txBody>
                    <a:bodyPr/>
                    <a:lstStyle/>
                    <a:p>
                      <a:pPr algn="ctr"/>
                      <a:r>
                        <a:rPr lang="es-ES" dirty="0"/>
                        <a:t>#C0C0C0</a:t>
                      </a:r>
                    </a:p>
                  </a:txBody>
                  <a:tcPr anchor="ctr"/>
                </a:tc>
                <a:tc>
                  <a:txBody>
                    <a:bodyPr/>
                    <a:lstStyle/>
                    <a:p>
                      <a:pPr algn="ctr"/>
                      <a:r>
                        <a:rPr lang="es-ES" dirty="0"/>
                        <a:t>Plata</a:t>
                      </a:r>
                    </a:p>
                  </a:txBody>
                  <a:tcPr anchor="ctr"/>
                </a:tc>
                <a:extLst>
                  <a:ext uri="{0D108BD9-81ED-4DB2-BD59-A6C34878D82A}">
                    <a16:rowId xmlns:a16="http://schemas.microsoft.com/office/drawing/2014/main" val="1235215267"/>
                  </a:ext>
                </a:extLst>
              </a:tr>
              <a:tr h="370840">
                <a:tc>
                  <a:txBody>
                    <a:bodyPr/>
                    <a:lstStyle/>
                    <a:p>
                      <a:pPr algn="ctr"/>
                      <a:r>
                        <a:rPr lang="es-ES" dirty="0"/>
                        <a:t>#008080</a:t>
                      </a:r>
                    </a:p>
                  </a:txBody>
                  <a:tcPr anchor="ctr"/>
                </a:tc>
                <a:tc>
                  <a:txBody>
                    <a:bodyPr/>
                    <a:lstStyle/>
                    <a:p>
                      <a:pPr algn="ctr"/>
                      <a:r>
                        <a:rPr lang="es-ES" dirty="0"/>
                        <a:t>Verde azulado</a:t>
                      </a:r>
                    </a:p>
                  </a:txBody>
                  <a:tcPr anchor="ctr"/>
                </a:tc>
                <a:tc>
                  <a:txBody>
                    <a:bodyPr/>
                    <a:lstStyle/>
                    <a:p>
                      <a:pPr algn="ctr"/>
                      <a:r>
                        <a:rPr lang="es-ES" dirty="0"/>
                        <a:t>#FF0000</a:t>
                      </a:r>
                    </a:p>
                  </a:txBody>
                  <a:tcPr anchor="ctr"/>
                </a:tc>
                <a:tc>
                  <a:txBody>
                    <a:bodyPr/>
                    <a:lstStyle/>
                    <a:p>
                      <a:pPr algn="ctr"/>
                      <a:r>
                        <a:rPr lang="es-ES" dirty="0"/>
                        <a:t>Rojo</a:t>
                      </a:r>
                    </a:p>
                  </a:txBody>
                  <a:tcPr anchor="ctr"/>
                </a:tc>
                <a:extLst>
                  <a:ext uri="{0D108BD9-81ED-4DB2-BD59-A6C34878D82A}">
                    <a16:rowId xmlns:a16="http://schemas.microsoft.com/office/drawing/2014/main" val="3309645689"/>
                  </a:ext>
                </a:extLst>
              </a:tr>
              <a:tr h="370840">
                <a:tc>
                  <a:txBody>
                    <a:bodyPr/>
                    <a:lstStyle/>
                    <a:p>
                      <a:pPr algn="ctr"/>
                      <a:r>
                        <a:rPr lang="es-ES" dirty="0"/>
                        <a:t>#00FF00</a:t>
                      </a:r>
                    </a:p>
                  </a:txBody>
                  <a:tcPr anchor="ctr"/>
                </a:tc>
                <a:tc>
                  <a:txBody>
                    <a:bodyPr/>
                    <a:lstStyle/>
                    <a:p>
                      <a:pPr algn="ctr"/>
                      <a:r>
                        <a:rPr lang="es-ES" dirty="0"/>
                        <a:t>Lima</a:t>
                      </a:r>
                    </a:p>
                  </a:txBody>
                  <a:tcPr anchor="ctr"/>
                </a:tc>
                <a:tc>
                  <a:txBody>
                    <a:bodyPr/>
                    <a:lstStyle/>
                    <a:p>
                      <a:pPr algn="ctr"/>
                      <a:r>
                        <a:rPr lang="es-ES" dirty="0"/>
                        <a:t>#FF00FF</a:t>
                      </a:r>
                    </a:p>
                  </a:txBody>
                  <a:tcPr anchor="ctr"/>
                </a:tc>
                <a:tc>
                  <a:txBody>
                    <a:bodyPr/>
                    <a:lstStyle/>
                    <a:p>
                      <a:pPr algn="ctr"/>
                      <a:r>
                        <a:rPr lang="es-ES" dirty="0"/>
                        <a:t>Fucsia</a:t>
                      </a:r>
                    </a:p>
                  </a:txBody>
                  <a:tcPr anchor="ctr"/>
                </a:tc>
                <a:extLst>
                  <a:ext uri="{0D108BD9-81ED-4DB2-BD59-A6C34878D82A}">
                    <a16:rowId xmlns:a16="http://schemas.microsoft.com/office/drawing/2014/main" val="1483266680"/>
                  </a:ext>
                </a:extLst>
              </a:tr>
              <a:tr h="370840">
                <a:tc>
                  <a:txBody>
                    <a:bodyPr/>
                    <a:lstStyle/>
                    <a:p>
                      <a:pPr algn="ctr"/>
                      <a:r>
                        <a:rPr lang="es-ES" dirty="0"/>
                        <a:t>#00FFFF</a:t>
                      </a:r>
                    </a:p>
                  </a:txBody>
                  <a:tcPr anchor="ctr"/>
                </a:tc>
                <a:tc>
                  <a:txBody>
                    <a:bodyPr/>
                    <a:lstStyle/>
                    <a:p>
                      <a:pPr algn="ctr"/>
                      <a:r>
                        <a:rPr lang="es-ES" dirty="0"/>
                        <a:t>Agua</a:t>
                      </a:r>
                    </a:p>
                  </a:txBody>
                  <a:tcPr anchor="ctr"/>
                </a:tc>
                <a:tc>
                  <a:txBody>
                    <a:bodyPr/>
                    <a:lstStyle/>
                    <a:p>
                      <a:pPr algn="ctr"/>
                      <a:r>
                        <a:rPr lang="es-ES" dirty="0"/>
                        <a:t>#FFFF00</a:t>
                      </a:r>
                    </a:p>
                  </a:txBody>
                  <a:tcPr anchor="ctr"/>
                </a:tc>
                <a:tc>
                  <a:txBody>
                    <a:bodyPr/>
                    <a:lstStyle/>
                    <a:p>
                      <a:pPr algn="ctr"/>
                      <a:r>
                        <a:rPr lang="es-ES" dirty="0"/>
                        <a:t>Amarillo</a:t>
                      </a:r>
                    </a:p>
                  </a:txBody>
                  <a:tcPr anchor="ctr"/>
                </a:tc>
                <a:extLst>
                  <a:ext uri="{0D108BD9-81ED-4DB2-BD59-A6C34878D82A}">
                    <a16:rowId xmlns:a16="http://schemas.microsoft.com/office/drawing/2014/main" val="3852310093"/>
                  </a:ext>
                </a:extLst>
              </a:tr>
            </a:tbl>
          </a:graphicData>
        </a:graphic>
      </p:graphicFrame>
    </p:spTree>
    <p:extLst>
      <p:ext uri="{BB962C8B-B14F-4D97-AF65-F5344CB8AC3E}">
        <p14:creationId xmlns:p14="http://schemas.microsoft.com/office/powerpoint/2010/main" val="1143536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785618"/>
            <a:ext cx="9165877" cy="2904915"/>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El siguiente código es equivalente al ejemplo anterior:</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2285999" y="2914909"/>
            <a:ext cx="6604001" cy="923330"/>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style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color:blue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”&gt;Esto es un párrafo azul&lt;/p&gt;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1" dirty="0">
                <a:solidFill>
                  <a:srgbClr val="E9943A"/>
                </a:solidFill>
                <a:latin typeface="Century Gothic" panose="020B0502020202020204" pitchFamily="34" charset="0"/>
              </a:rPr>
              <a:t>…</a:t>
            </a:r>
            <a:endPar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3213618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4</a:t>
            </a:r>
            <a:endParaRPr dirty="0"/>
          </a:p>
        </p:txBody>
      </p:sp>
      <p:sp>
        <p:nvSpPr>
          <p:cNvPr id="1066" name="Google Shape;1066;p5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Identifique si los siguientes fragmentos de código son equivalentes. Razone su respuesta:</a:t>
            </a:r>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53</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6B2F08E0-847B-5751-EB7C-B645085EA74D}"/>
              </a:ext>
            </a:extLst>
          </p:cNvPr>
          <p:cNvSpPr txBox="1"/>
          <p:nvPr/>
        </p:nvSpPr>
        <p:spPr>
          <a:xfrm>
            <a:off x="1520253" y="2963333"/>
            <a:ext cx="6946414" cy="646331"/>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&lt;p </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style</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=“color:#FF00FF”&gt;Esto es un párrafo con color&lt;/p&gt;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dirty="0">
                <a:solidFill>
                  <a:srgbClr val="FFFFFF"/>
                </a:solidFill>
                <a:latin typeface="Century Gothic" panose="020B0502020202020204" pitchFamily="34" charset="0"/>
              </a:rPr>
              <a:t>&lt;p </a:t>
            </a:r>
            <a:r>
              <a:rPr lang="es-ES" sz="1800" dirty="0" err="1">
                <a:solidFill>
                  <a:srgbClr val="FFFFFF"/>
                </a:solidFill>
                <a:latin typeface="Century Gothic" panose="020B0502020202020204" pitchFamily="34" charset="0"/>
              </a:rPr>
              <a:t>style</a:t>
            </a:r>
            <a:r>
              <a:rPr lang="es-ES" sz="1800" dirty="0">
                <a:solidFill>
                  <a:srgbClr val="FFFFFF"/>
                </a:solidFill>
                <a:latin typeface="Century Gothic" panose="020B0502020202020204" pitchFamily="34" charset="0"/>
              </a:rPr>
              <a:t>=“</a:t>
            </a:r>
            <a:r>
              <a:rPr lang="es-ES" sz="1800" dirty="0" err="1">
                <a:solidFill>
                  <a:srgbClr val="FFFFFF"/>
                </a:solidFill>
                <a:latin typeface="Century Gothic" panose="020B0502020202020204" pitchFamily="34" charset="0"/>
              </a:rPr>
              <a:t>color:yellow</a:t>
            </a:r>
            <a:r>
              <a:rPr lang="es-ES" sz="1800" dirty="0">
                <a:solidFill>
                  <a:srgbClr val="FFFFFF"/>
                </a:solidFill>
                <a:latin typeface="Century Gothic" panose="020B0502020202020204" pitchFamily="34" charset="0"/>
              </a:rPr>
              <a:t>”&gt;Esto es un párrafo con color&lt;/p&gt;</a:t>
            </a:r>
            <a:endPar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1121246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9165877" cy="456776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lang="es-ES" sz="1800" noProof="0" dirty="0">
                <a:solidFill>
                  <a:schemeClr val="tx1">
                    <a:lumMod val="85000"/>
                    <a:lumOff val="15000"/>
                  </a:schemeClr>
                </a:solidFill>
                <a:latin typeface="Century Gothic"/>
                <a:ea typeface="Century Gothic"/>
                <a:cs typeface="Century Gothic"/>
                <a:sym typeface="Century Gothic"/>
              </a:rPr>
              <a:t>No, #FF00FF corresponde al color Fucsia. </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2001556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4.3. Colores seguros</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Colores seguros</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Colores seguros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Son los que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se muestran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de la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misma manera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en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todos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los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navegadores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y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sistemas operativos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Existen </a:t>
            </a:r>
            <a:r>
              <a:rPr lang="es-ES" sz="1800" b="1" dirty="0">
                <a:solidFill>
                  <a:schemeClr val="accent5"/>
                </a:solidFill>
                <a:latin typeface="Century Gothic"/>
                <a:sym typeface="Century Gothic"/>
              </a:rPr>
              <a:t>216 colores seguros</a:t>
            </a:r>
            <a:r>
              <a:rPr lang="es-ES" sz="1800" dirty="0">
                <a:solidFill>
                  <a:srgbClr val="000000">
                    <a:lumMod val="85000"/>
                    <a:lumOff val="15000"/>
                  </a:srgbClr>
                </a:solidFill>
                <a:latin typeface="Century Gothic"/>
                <a:sym typeface="Century Gothic"/>
              </a:rPr>
              <a:t>, cuya notación RGB viene dada por un valor hexadecimal que combina </a:t>
            </a:r>
            <a:r>
              <a:rPr lang="es-ES" sz="1800" b="1" dirty="0">
                <a:solidFill>
                  <a:schemeClr val="accent6"/>
                </a:solidFill>
                <a:latin typeface="Century Gothic"/>
                <a:sym typeface="Century Gothic"/>
              </a:rPr>
              <a:t>pares</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00</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33</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66</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99</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CC</a:t>
            </a:r>
            <a:r>
              <a:rPr lang="es-ES" sz="1800" dirty="0">
                <a:solidFill>
                  <a:srgbClr val="000000">
                    <a:lumMod val="85000"/>
                    <a:lumOff val="15000"/>
                  </a:srgbClr>
                </a:solidFill>
                <a:latin typeface="Century Gothic"/>
                <a:sym typeface="Century Gothic"/>
              </a:rPr>
              <a:t> o </a:t>
            </a:r>
            <a:r>
              <a:rPr lang="es-ES" sz="1800" b="1" dirty="0">
                <a:solidFill>
                  <a:schemeClr val="accent6"/>
                </a:solidFill>
                <a:latin typeface="Century Gothic"/>
                <a:sym typeface="Century Gothic"/>
              </a:rPr>
              <a:t>FF</a:t>
            </a:r>
            <a:r>
              <a:rPr lang="es-ES" sz="1800" dirty="0">
                <a:solidFill>
                  <a:srgbClr val="000000">
                    <a:lumMod val="85000"/>
                    <a:lumOff val="15000"/>
                  </a:srgb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Cuando aparecieron los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primeros navegadores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la mayoría de los equipos eran capaces de mostrar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256 colores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Hoy</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en día casi todos pueden mostrar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miles o millones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de ellos.</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Por eso, ya </a:t>
            </a:r>
            <a:r>
              <a:rPr lang="es-ES" sz="1800" b="1" dirty="0">
                <a:solidFill>
                  <a:schemeClr val="accent4"/>
                </a:solidFill>
                <a:latin typeface="Century Gothic"/>
                <a:sym typeface="Century Gothic"/>
              </a:rPr>
              <a:t>no</a:t>
            </a:r>
            <a:r>
              <a:rPr lang="es-ES" sz="1800" dirty="0">
                <a:solidFill>
                  <a:srgbClr val="000000">
                    <a:lumMod val="85000"/>
                    <a:lumOff val="15000"/>
                  </a:srgbClr>
                </a:solidFill>
                <a:latin typeface="Century Gothic"/>
                <a:sym typeface="Century Gothic"/>
              </a:rPr>
              <a:t> está </a:t>
            </a:r>
            <a:r>
              <a:rPr lang="es-ES" sz="1800" b="1" dirty="0">
                <a:solidFill>
                  <a:schemeClr val="accent4"/>
                </a:solidFill>
                <a:latin typeface="Century Gothic"/>
                <a:sym typeface="Century Gothic"/>
              </a:rPr>
              <a:t>tan justificado </a:t>
            </a:r>
            <a:r>
              <a:rPr lang="es-ES" sz="1800" dirty="0">
                <a:solidFill>
                  <a:srgbClr val="000000">
                    <a:lumMod val="85000"/>
                    <a:lumOff val="15000"/>
                  </a:srgbClr>
                </a:solidFill>
                <a:latin typeface="Century Gothic"/>
                <a:sym typeface="Century Gothic"/>
              </a:rPr>
              <a:t>el </a:t>
            </a:r>
            <a:r>
              <a:rPr lang="es-ES" sz="1800" b="1" dirty="0">
                <a:solidFill>
                  <a:schemeClr val="accent4"/>
                </a:solidFill>
                <a:latin typeface="Century Gothic"/>
                <a:sym typeface="Century Gothic"/>
              </a:rPr>
              <a:t>uso</a:t>
            </a:r>
            <a:r>
              <a:rPr lang="es-ES" sz="1800" dirty="0">
                <a:solidFill>
                  <a:srgbClr val="000000">
                    <a:lumMod val="85000"/>
                    <a:lumOff val="15000"/>
                  </a:srgbClr>
                </a:solidFill>
                <a:latin typeface="Century Gothic"/>
                <a:sym typeface="Century Gothic"/>
              </a:rPr>
              <a:t> de </a:t>
            </a:r>
            <a:r>
              <a:rPr lang="es-ES" sz="1800" b="1" dirty="0">
                <a:solidFill>
                  <a:schemeClr val="accent4"/>
                </a:solidFill>
                <a:latin typeface="Century Gothic"/>
                <a:sym typeface="Century Gothic"/>
              </a:rPr>
              <a:t>colores seguros</a:t>
            </a:r>
            <a:r>
              <a:rPr lang="es-ES" sz="1800" dirty="0">
                <a:solidFill>
                  <a:srgbClr val="000000">
                    <a:lumMod val="85000"/>
                    <a:lumOff val="15000"/>
                  </a:srgbClr>
                </a:solidFill>
                <a:latin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36830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647858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5</a:t>
            </a:r>
            <a:endParaRPr dirty="0"/>
          </a:p>
        </p:txBody>
      </p:sp>
      <p:sp>
        <p:nvSpPr>
          <p:cNvPr id="1066" name="Google Shape;1066;p5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¿Es el color #CCAAFF un color seguro para </a:t>
            </a:r>
            <a:r>
              <a:rPr lang="es-ES"/>
              <a:t>la web</a:t>
            </a:r>
            <a:r>
              <a:rPr lang="es-ES" dirty="0"/>
              <a:t>? Razone la respuesta.</a:t>
            </a:r>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56</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1936015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9165877" cy="456776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No, el par AA no está incluido en los colores seguros. </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702460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6</a:t>
            </a:r>
            <a:endParaRPr dirty="0"/>
          </a:p>
        </p:txBody>
      </p:sp>
      <p:sp>
        <p:nvSpPr>
          <p:cNvPr id="1066" name="Google Shape;1066;p5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Indique si en la siguiente línea de código se está utilizando un color seguro. Razone su respuesta.</a:t>
            </a:r>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58</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6B2F08E0-847B-5751-EB7C-B645085EA74D}"/>
              </a:ext>
            </a:extLst>
          </p:cNvPr>
          <p:cNvSpPr txBox="1"/>
          <p:nvPr/>
        </p:nvSpPr>
        <p:spPr>
          <a:xfrm>
            <a:off x="1520253" y="2963333"/>
            <a:ext cx="3746014"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div</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style</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color:lime</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”&gt;…&lt;/</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div</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871381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9165877" cy="456776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lang="es-ES" sz="1800" dirty="0">
                <a:solidFill>
                  <a:srgbClr val="000000">
                    <a:lumMod val="85000"/>
                    <a:lumOff val="15000"/>
                  </a:srgbClr>
                </a:solidFill>
                <a:latin typeface="Century Gothic"/>
                <a:ea typeface="Century Gothic"/>
                <a:cs typeface="Century Gothic"/>
                <a:sym typeface="Century Gothic"/>
              </a:rPr>
              <a:t>Sí</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el color lime es #00FF00, formado por pares seguros. </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3490452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startAt="2"/>
            </a:pPr>
            <a:r>
              <a:rPr lang="es-ES" dirty="0"/>
              <a:t>Historia de HTML y </a:t>
            </a:r>
            <a:r>
              <a:rPr lang="es-ES" dirty="0" err="1"/>
              <a:t>XHTML</a:t>
            </a:r>
            <a:r>
              <a:rPr lang="es-ES" dirty="0"/>
              <a:t>. Diferencias entre versiones</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6</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80"/>
            <a:ext cx="10227749" cy="1950720"/>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b="1" dirty="0">
                <a:solidFill>
                  <a:schemeClr val="accent1"/>
                </a:solidFill>
              </a:rPr>
              <a:t>Desarrollo </a:t>
            </a:r>
            <a:r>
              <a:rPr lang="es-ES" dirty="0">
                <a:solidFill>
                  <a:schemeClr val="tx1">
                    <a:lumMod val="85000"/>
                    <a:lumOff val="15000"/>
                  </a:schemeClr>
                </a:solidFill>
              </a:rPr>
              <a:t>de</a:t>
            </a:r>
            <a:r>
              <a:rPr lang="es-ES" b="1" dirty="0">
                <a:solidFill>
                  <a:schemeClr val="accent1"/>
                </a:solidFill>
              </a:rPr>
              <a:t> actualizaciones </a:t>
            </a:r>
            <a:r>
              <a:rPr lang="es-ES" dirty="0">
                <a:solidFill>
                  <a:schemeClr val="tx1">
                    <a:lumMod val="85000"/>
                    <a:lumOff val="15000"/>
                  </a:schemeClr>
                </a:solidFill>
              </a:rPr>
              <a:t>de</a:t>
            </a:r>
            <a:r>
              <a:rPr lang="es-ES" b="1" dirty="0">
                <a:solidFill>
                  <a:schemeClr val="accent1"/>
                </a:solidFill>
              </a:rPr>
              <a:t> lenguajes de programación</a:t>
            </a:r>
            <a:r>
              <a:rPr lang="es-ES" dirty="0">
                <a:solidFill>
                  <a:schemeClr val="tx1">
                    <a:lumMod val="85000"/>
                    <a:lumOff val="15000"/>
                  </a:schemeClr>
                </a:solidFill>
              </a:rPr>
              <a:t>:</a:t>
            </a:r>
          </a:p>
          <a:p>
            <a:pPr marL="800100" lvl="1" indent="-342900">
              <a:spcBef>
                <a:spcPts val="0"/>
              </a:spcBef>
              <a:buClr>
                <a:srgbClr val="B31166"/>
              </a:buClr>
              <a:buFont typeface="Arial" panose="020B0604020202020204" pitchFamily="34" charset="0"/>
              <a:buChar char="•"/>
            </a:pPr>
            <a:r>
              <a:rPr lang="es-ES" sz="1800" dirty="0">
                <a:solidFill>
                  <a:schemeClr val="tx1">
                    <a:lumMod val="85000"/>
                    <a:lumOff val="15000"/>
                  </a:schemeClr>
                </a:solidFill>
              </a:rPr>
              <a:t>Proceso </a:t>
            </a:r>
            <a:r>
              <a:rPr lang="es-ES" sz="1800" b="1" dirty="0">
                <a:solidFill>
                  <a:schemeClr val="accent4"/>
                </a:solidFill>
              </a:rPr>
              <a:t>complejo</a:t>
            </a:r>
            <a:r>
              <a:rPr lang="es-ES" sz="1800" dirty="0">
                <a:solidFill>
                  <a:schemeClr val="tx1">
                    <a:lumMod val="85000"/>
                    <a:lumOff val="15000"/>
                  </a:schemeClr>
                </a:solidFill>
              </a:rPr>
              <a:t>.</a:t>
            </a:r>
          </a:p>
          <a:p>
            <a:pPr marL="800100" lvl="1" indent="-342900">
              <a:spcBef>
                <a:spcPts val="0"/>
              </a:spcBef>
              <a:buClr>
                <a:srgbClr val="B31166"/>
              </a:buClr>
              <a:buFont typeface="Arial" panose="020B0604020202020204" pitchFamily="34" charset="0"/>
              <a:buChar char="•"/>
            </a:pPr>
            <a:r>
              <a:rPr lang="es-ES" sz="1800" dirty="0">
                <a:solidFill>
                  <a:schemeClr val="tx1">
                    <a:lumMod val="85000"/>
                    <a:lumOff val="15000"/>
                  </a:schemeClr>
                </a:solidFill>
              </a:rPr>
              <a:t>Requiere de un </a:t>
            </a:r>
            <a:r>
              <a:rPr lang="es-ES" sz="1800" b="1" dirty="0">
                <a:solidFill>
                  <a:schemeClr val="accent4"/>
                </a:solidFill>
              </a:rPr>
              <a:t>acuerdo</a:t>
            </a:r>
            <a:r>
              <a:rPr lang="es-ES" sz="1800" dirty="0">
                <a:solidFill>
                  <a:schemeClr val="tx1">
                    <a:lumMod val="85000"/>
                    <a:lumOff val="15000"/>
                  </a:schemeClr>
                </a:solidFill>
              </a:rPr>
              <a:t> de las diferentes </a:t>
            </a:r>
            <a:r>
              <a:rPr lang="es-ES" sz="1800" b="1" dirty="0">
                <a:solidFill>
                  <a:schemeClr val="accent4"/>
                </a:solidFill>
              </a:rPr>
              <a:t>organizaciones de estandarización </a:t>
            </a:r>
            <a:r>
              <a:rPr lang="es-ES" sz="1800" dirty="0">
                <a:solidFill>
                  <a:schemeClr val="tx1">
                    <a:lumMod val="85000"/>
                    <a:lumOff val="15000"/>
                  </a:schemeClr>
                </a:solidFill>
              </a:rPr>
              <a:t>(ISO, ANSI, </a:t>
            </a:r>
            <a:r>
              <a:rPr lang="es-ES" sz="1800" dirty="0" err="1">
                <a:solidFill>
                  <a:schemeClr val="tx1">
                    <a:lumMod val="85000"/>
                    <a:lumOff val="15000"/>
                  </a:schemeClr>
                </a:solidFill>
              </a:rPr>
              <a:t>IEE</a:t>
            </a:r>
            <a:r>
              <a:rPr lang="es-ES" sz="1800" dirty="0">
                <a:solidFill>
                  <a:schemeClr val="tx1">
                    <a:lumMod val="85000"/>
                    <a:lumOff val="15000"/>
                  </a:schemeClr>
                </a:solidFill>
              </a:rPr>
              <a:t>, etc.).</a:t>
            </a:r>
          </a:p>
        </p:txBody>
      </p:sp>
    </p:spTree>
    <p:extLst>
      <p:ext uri="{BB962C8B-B14F-4D97-AF65-F5344CB8AC3E}">
        <p14:creationId xmlns:p14="http://schemas.microsoft.com/office/powerpoint/2010/main" val="318597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pic>
        <p:nvPicPr>
          <p:cNvPr id="3" name="Imagen 2">
            <a:extLst>
              <a:ext uri="{FF2B5EF4-FFF2-40B4-BE49-F238E27FC236}">
                <a16:creationId xmlns:a16="http://schemas.microsoft.com/office/drawing/2014/main" id="{81CAE2F2-C7B4-1415-2B98-305C2B100B4C}"/>
              </a:ext>
            </a:extLst>
          </p:cNvPr>
          <p:cNvPicPr>
            <a:picLocks noChangeAspect="1"/>
          </p:cNvPicPr>
          <p:nvPr/>
        </p:nvPicPr>
        <p:blipFill>
          <a:blip r:embed="rId2"/>
          <a:stretch>
            <a:fillRect/>
          </a:stretch>
        </p:blipFill>
        <p:spPr>
          <a:xfrm>
            <a:off x="0" y="1190448"/>
            <a:ext cx="12192000" cy="5758992"/>
          </a:xfrm>
          <a:prstGeom prst="rect">
            <a:avLst/>
          </a:prstGeom>
        </p:spPr>
      </p:pic>
    </p:spTree>
    <p:extLst>
      <p:ext uri="{BB962C8B-B14F-4D97-AF65-F5344CB8AC3E}">
        <p14:creationId xmlns:p14="http://schemas.microsoft.com/office/powerpoint/2010/main" val="1162394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61</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5"/>
              <a:tabLst/>
              <a:defRPr/>
            </a:pPr>
            <a:r>
              <a:rPr lang="es-ES" sz="3600" dirty="0">
                <a:solidFill>
                  <a:srgbClr val="EF53A5"/>
                </a:solidFill>
                <a:latin typeface="Century Gothic"/>
                <a:ea typeface="Century Gothic"/>
                <a:cs typeface="Century Gothic"/>
                <a:sym typeface="Century Gothic"/>
              </a:rPr>
              <a:t>Texto</a:t>
            </a:r>
            <a:endPar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endParaRP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5</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.1. Párrafos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5</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.2. Encabezados. Jerarquía y estructura del contenido de un documento</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5</a:t>
            </a: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.3. Estilos del texto</a:t>
            </a:r>
          </a:p>
        </p:txBody>
      </p:sp>
    </p:spTree>
    <p:extLst>
      <p:ext uri="{BB962C8B-B14F-4D97-AF65-F5344CB8AC3E}">
        <p14:creationId xmlns:p14="http://schemas.microsoft.com/office/powerpoint/2010/main" val="2686168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
          <p:cNvSpPr txBox="1">
            <a:spLocks noGrp="1"/>
          </p:cNvSpPr>
          <p:nvPr>
            <p:ph type="title"/>
          </p:nvPr>
        </p:nvSpPr>
        <p:spPr>
          <a:xfrm>
            <a:off x="1154954" y="973668"/>
            <a:ext cx="9502536" cy="706964"/>
          </a:xfrm>
          <a:prstGeom prst="rect">
            <a:avLst/>
          </a:prstGeom>
          <a:noFill/>
          <a:ln>
            <a:noFill/>
          </a:ln>
        </p:spPr>
        <p:txBody>
          <a:bodyPr spcFirstLastPara="1" wrap="square" lIns="91425" tIns="45700" rIns="91425" bIns="45700" anchor="ctr" anchorCtr="0">
            <a:noAutofit/>
          </a:bodyPr>
          <a:lstStyle/>
          <a:p>
            <a:pPr marL="742950" lvl="0" indent="-742950" algn="l" rtl="0">
              <a:spcBef>
                <a:spcPts val="0"/>
              </a:spcBef>
              <a:spcAft>
                <a:spcPts val="0"/>
              </a:spcAft>
              <a:buClr>
                <a:schemeClr val="lt2"/>
              </a:buClr>
              <a:buSzPts val="2800"/>
              <a:buFont typeface="+mj-lt"/>
              <a:buAutoNum type="arabicPeriod" startAt="5"/>
            </a:pPr>
            <a:r>
              <a:rPr lang="es-ES" dirty="0"/>
              <a:t>Texto</a:t>
            </a:r>
          </a:p>
        </p:txBody>
      </p:sp>
      <p:sp>
        <p:nvSpPr>
          <p:cNvPr id="709" name="Google Shape;70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62</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710" name="Google Shape;710;p13"/>
          <p:cNvSpPr txBox="1">
            <a:spLocks noGrp="1"/>
          </p:cNvSpPr>
          <p:nvPr>
            <p:ph type="body" idx="1"/>
          </p:nvPr>
        </p:nvSpPr>
        <p:spPr>
          <a:xfrm>
            <a:off x="1154954" y="2849880"/>
            <a:ext cx="10227749" cy="1950720"/>
          </a:xfrm>
          <a:prstGeom prst="rect">
            <a:avLst/>
          </a:prstGeom>
          <a:noFill/>
          <a:ln>
            <a:noFill/>
          </a:ln>
        </p:spPr>
        <p:txBody>
          <a:bodyPr spcFirstLastPara="1" wrap="square" lIns="91425" tIns="45700" rIns="91425" bIns="45700" anchor="t" anchorCtr="0">
            <a:normAutofit/>
          </a:bodyPr>
          <a:lstStyle/>
          <a:p>
            <a:pPr marL="342900" lvl="0" indent="-342900">
              <a:spcBef>
                <a:spcPts val="0"/>
              </a:spcBef>
              <a:buClr>
                <a:srgbClr val="B31166"/>
              </a:buClr>
            </a:pPr>
            <a:r>
              <a:rPr lang="es-ES" dirty="0">
                <a:solidFill>
                  <a:schemeClr val="tx1">
                    <a:lumMod val="85000"/>
                    <a:lumOff val="15000"/>
                  </a:schemeClr>
                </a:solidFill>
              </a:rPr>
              <a:t>Para </a:t>
            </a:r>
            <a:r>
              <a:rPr lang="es-ES" b="1" dirty="0">
                <a:solidFill>
                  <a:schemeClr val="accent1"/>
                </a:solidFill>
              </a:rPr>
              <a:t>organizar, estructurar y dar estilo </a:t>
            </a:r>
            <a:r>
              <a:rPr lang="es-ES" dirty="0">
                <a:solidFill>
                  <a:schemeClr val="tx1">
                    <a:lumMod val="85000"/>
                    <a:lumOff val="15000"/>
                  </a:schemeClr>
                </a:solidFill>
              </a:rPr>
              <a:t>al </a:t>
            </a:r>
            <a:r>
              <a:rPr lang="es-ES" b="1" dirty="0">
                <a:solidFill>
                  <a:schemeClr val="accent4"/>
                </a:solidFill>
              </a:rPr>
              <a:t>texto</a:t>
            </a:r>
            <a:r>
              <a:rPr lang="es-ES" dirty="0">
                <a:solidFill>
                  <a:schemeClr val="tx1">
                    <a:lumMod val="85000"/>
                    <a:lumOff val="15000"/>
                  </a:schemeClr>
                </a:solidFill>
              </a:rPr>
              <a:t> de un documento HTML, este debe estar </a:t>
            </a:r>
            <a:r>
              <a:rPr lang="es-ES" b="1" dirty="0">
                <a:solidFill>
                  <a:schemeClr val="accent4"/>
                </a:solidFill>
              </a:rPr>
              <a:t>insertado</a:t>
            </a:r>
            <a:r>
              <a:rPr lang="es-ES" dirty="0">
                <a:solidFill>
                  <a:schemeClr val="tx1">
                    <a:lumMod val="85000"/>
                    <a:lumOff val="15000"/>
                  </a:schemeClr>
                </a:solidFill>
              </a:rPr>
              <a:t> en una serie de </a:t>
            </a:r>
            <a:r>
              <a:rPr lang="es-ES" b="1" dirty="0">
                <a:solidFill>
                  <a:schemeClr val="accent4"/>
                </a:solidFill>
              </a:rPr>
              <a:t>etiquetas</a:t>
            </a:r>
            <a:r>
              <a:rPr lang="es-ES" dirty="0">
                <a:solidFill>
                  <a:schemeClr val="tx1">
                    <a:lumMod val="85000"/>
                    <a:lumOff val="15000"/>
                  </a:schemeClr>
                </a:solidFill>
              </a:rPr>
              <a:t>.</a:t>
            </a:r>
          </a:p>
          <a:p>
            <a:pPr marL="342900" lvl="0" indent="-342900">
              <a:spcBef>
                <a:spcPts val="0"/>
              </a:spcBef>
              <a:buClr>
                <a:srgbClr val="B31166"/>
              </a:buClr>
            </a:pPr>
            <a:r>
              <a:rPr lang="es-ES" sz="1800" b="1" dirty="0">
                <a:solidFill>
                  <a:schemeClr val="accent5"/>
                </a:solidFill>
              </a:rPr>
              <a:t>También</a:t>
            </a:r>
            <a:r>
              <a:rPr lang="es-ES" sz="1800" dirty="0">
                <a:solidFill>
                  <a:schemeClr val="tx1">
                    <a:lumMod val="85000"/>
                    <a:lumOff val="15000"/>
                  </a:schemeClr>
                </a:solidFill>
              </a:rPr>
              <a:t> puede ir encerrado dentro de </a:t>
            </a:r>
            <a:r>
              <a:rPr lang="es-ES" sz="1800" b="1" dirty="0">
                <a:solidFill>
                  <a:schemeClr val="accent5"/>
                </a:solidFill>
              </a:rPr>
              <a:t>etiquetas</a:t>
            </a:r>
            <a:r>
              <a:rPr lang="es-ES" sz="1800" dirty="0">
                <a:solidFill>
                  <a:schemeClr val="tx1">
                    <a:lumMod val="85000"/>
                    <a:lumOff val="15000"/>
                  </a:schemeClr>
                </a:solidFill>
              </a:rPr>
              <a:t> pertenecientes a </a:t>
            </a:r>
            <a:r>
              <a:rPr lang="es-ES" sz="1800" b="1" dirty="0">
                <a:solidFill>
                  <a:schemeClr val="accent5"/>
                </a:solidFill>
              </a:rPr>
              <a:t>otros elementos </a:t>
            </a:r>
            <a:r>
              <a:rPr lang="es-ES" sz="1800" dirty="0">
                <a:solidFill>
                  <a:schemeClr val="tx1">
                    <a:lumMod val="85000"/>
                    <a:lumOff val="15000"/>
                  </a:schemeClr>
                </a:solidFill>
              </a:rPr>
              <a:t>web, como </a:t>
            </a:r>
            <a:r>
              <a:rPr lang="es-ES" sz="1800" b="1" dirty="0">
                <a:solidFill>
                  <a:schemeClr val="accent6"/>
                </a:solidFill>
              </a:rPr>
              <a:t>tablas</a:t>
            </a:r>
            <a:r>
              <a:rPr lang="es-ES" sz="1800" dirty="0">
                <a:solidFill>
                  <a:schemeClr val="tx1">
                    <a:lumMod val="85000"/>
                    <a:lumOff val="15000"/>
                  </a:schemeClr>
                </a:solidFill>
              </a:rPr>
              <a:t>, </a:t>
            </a:r>
            <a:r>
              <a:rPr lang="es-ES" sz="1800" b="1" dirty="0">
                <a:solidFill>
                  <a:schemeClr val="accent6"/>
                </a:solidFill>
              </a:rPr>
              <a:t>formularios</a:t>
            </a:r>
            <a:r>
              <a:rPr lang="es-ES" sz="1800" dirty="0">
                <a:solidFill>
                  <a:schemeClr val="tx1">
                    <a:lumMod val="85000"/>
                    <a:lumOff val="15000"/>
                  </a:schemeClr>
                </a:solidFill>
              </a:rPr>
              <a:t>, </a:t>
            </a:r>
            <a:r>
              <a:rPr lang="es-ES" sz="1800" b="1" dirty="0">
                <a:solidFill>
                  <a:schemeClr val="accent6"/>
                </a:solidFill>
              </a:rPr>
              <a:t>enlaces</a:t>
            </a:r>
            <a:r>
              <a:rPr lang="es-ES" sz="1800" dirty="0">
                <a:solidFill>
                  <a:schemeClr val="tx1">
                    <a:lumMod val="85000"/>
                    <a:lumOff val="15000"/>
                  </a:schemeClr>
                </a:solidFill>
              </a:rPr>
              <a:t>, etc</a:t>
            </a:r>
            <a:r>
              <a:rPr lang="es-ES" dirty="0">
                <a:solidFill>
                  <a:schemeClr val="tx1">
                    <a:lumMod val="85000"/>
                    <a:lumOff val="15000"/>
                  </a:schemeClr>
                </a:solidFill>
              </a:rPr>
              <a:t>.</a:t>
            </a:r>
            <a:endParaRPr lang="es-ES" sz="1800" dirty="0">
              <a:solidFill>
                <a:schemeClr val="tx1">
                  <a:lumMod val="85000"/>
                  <a:lumOff val="15000"/>
                </a:schemeClr>
              </a:solidFill>
            </a:endParaRPr>
          </a:p>
        </p:txBody>
      </p:sp>
    </p:spTree>
    <p:extLst>
      <p:ext uri="{BB962C8B-B14F-4D97-AF65-F5344CB8AC3E}">
        <p14:creationId xmlns:p14="http://schemas.microsoft.com/office/powerpoint/2010/main" val="3951335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5.1. Párrafos</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Párrafos</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Párrafos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Elementos básicos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de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texto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para</a:t>
            </a:r>
            <a:r>
              <a:rPr lang="es-ES" sz="1800" dirty="0">
                <a:solidFill>
                  <a:srgbClr val="000000">
                    <a:lumMod val="85000"/>
                    <a:lumOff val="15000"/>
                  </a:srgbClr>
                </a:solidFill>
                <a:latin typeface="Century Gothic"/>
                <a:sym typeface="Century Gothic"/>
              </a:rPr>
              <a:t> insertar texto </a:t>
            </a:r>
            <a:r>
              <a:rPr lang="es-ES" sz="1800" b="1" dirty="0">
                <a:solidFill>
                  <a:schemeClr val="accent5"/>
                </a:solidFill>
                <a:latin typeface="Century Gothic"/>
                <a:sym typeface="Century Gothic"/>
              </a:rPr>
              <a:t>sin significado especial</a:t>
            </a:r>
            <a:r>
              <a:rPr lang="es-ES" sz="1800" dirty="0">
                <a:solidFill>
                  <a:srgbClr val="000000">
                    <a:lumMod val="85000"/>
                    <a:lumOff val="15000"/>
                  </a:srgbClr>
                </a:solidFill>
                <a:latin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Sintaxis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lang="es-ES" sz="1800" dirty="0">
              <a:solidFill>
                <a:srgbClr val="000000">
                  <a:lumMod val="85000"/>
                  <a:lumOff val="15000"/>
                </a:srgbClr>
              </a:solidFill>
              <a:latin typeface="Century Gothic"/>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Por defecto, cada vez que se inserta un párrafo, en </a:t>
            </a:r>
            <a:r>
              <a:rPr lang="es-ES" sz="1800" b="1" dirty="0">
                <a:solidFill>
                  <a:schemeClr val="accent4"/>
                </a:solidFill>
                <a:latin typeface="Century Gothic"/>
                <a:sym typeface="Century Gothic"/>
              </a:rPr>
              <a:t>navegador inserta un salto de línea automático </a:t>
            </a:r>
            <a:r>
              <a:rPr lang="es-ES" sz="1800" b="1" dirty="0">
                <a:solidFill>
                  <a:schemeClr val="accent5"/>
                </a:solidFill>
                <a:latin typeface="Century Gothic"/>
                <a:sym typeface="Century Gothic"/>
              </a:rPr>
              <a:t>al final de él</a:t>
            </a:r>
            <a:r>
              <a:rPr lang="es-ES" sz="1800" dirty="0">
                <a:solidFill>
                  <a:srgbClr val="000000">
                    <a:lumMod val="85000"/>
                    <a:lumOff val="15000"/>
                  </a:srgbClr>
                </a:solidFill>
                <a:latin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2" name="CuadroTexto 1">
            <a:extLst>
              <a:ext uri="{FF2B5EF4-FFF2-40B4-BE49-F238E27FC236}">
                <a16:creationId xmlns:a16="http://schemas.microsoft.com/office/drawing/2014/main" id="{D485CA07-AFF9-1E81-0545-50FED7A99121}"/>
              </a:ext>
            </a:extLst>
          </p:cNvPr>
          <p:cNvSpPr txBox="1"/>
          <p:nvPr/>
        </p:nvSpPr>
        <p:spPr>
          <a:xfrm>
            <a:off x="3564468" y="2470566"/>
            <a:ext cx="3567852" cy="36933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&lt;p&gt;</a:t>
            </a:r>
            <a:r>
              <a:rPr lang="es-ES" sz="1800" b="1" dirty="0">
                <a:solidFill>
                  <a:srgbClr val="00B0F0"/>
                </a:solidFill>
                <a:latin typeface="Century Gothic" panose="020B0502020202020204" pitchFamily="34" charset="0"/>
              </a:rPr>
              <a:t>Esto es un párrafo&lt;/p&gt;</a:t>
            </a:r>
            <a:endPar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3011387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60"/>
            <a:ext cx="9165877" cy="5501640"/>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Visualización web del siguiente código: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539239" y="1819454"/>
            <a:ext cx="3291841" cy="1754326"/>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&lt;p&gt;Esto es el párrafo1&lt;/p&gt;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&lt;p&gt;Esto es el párrafo2&lt;/p&gt;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&lt;p&gt;Esto es el párrafo3&lt;/p&gt;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&lt;p&gt;Esto es el párrafo4&lt;/p&gt;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p:txBody>
      </p:sp>
      <p:pic>
        <p:nvPicPr>
          <p:cNvPr id="6" name="Imagen 5">
            <a:extLst>
              <a:ext uri="{FF2B5EF4-FFF2-40B4-BE49-F238E27FC236}">
                <a16:creationId xmlns:a16="http://schemas.microsoft.com/office/drawing/2014/main" id="{BFEA6407-E6D9-61B9-524D-296A0CEF82E6}"/>
              </a:ext>
            </a:extLst>
          </p:cNvPr>
          <p:cNvPicPr>
            <a:picLocks noChangeAspect="1"/>
          </p:cNvPicPr>
          <p:nvPr/>
        </p:nvPicPr>
        <p:blipFill rotWithShape="1">
          <a:blip r:embed="rId2"/>
          <a:srcRect b="44562"/>
          <a:stretch/>
        </p:blipFill>
        <p:spPr>
          <a:xfrm>
            <a:off x="1539239" y="3779520"/>
            <a:ext cx="7505542" cy="2339340"/>
          </a:xfrm>
          <a:prstGeom prst="rect">
            <a:avLst/>
          </a:prstGeom>
          <a:ln>
            <a:solidFill>
              <a:schemeClr val="tx1">
                <a:lumMod val="85000"/>
                <a:lumOff val="15000"/>
              </a:schemeClr>
            </a:solidFill>
          </a:ln>
        </p:spPr>
      </p:pic>
    </p:spTree>
    <p:extLst>
      <p:ext uri="{BB962C8B-B14F-4D97-AF65-F5344CB8AC3E}">
        <p14:creationId xmlns:p14="http://schemas.microsoft.com/office/powerpoint/2010/main" val="1364189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322594" y="1203960"/>
            <a:ext cx="8825659" cy="5212080"/>
          </a:xfrm>
          <a:prstGeom prst="roundRect">
            <a:avLst>
              <a:gd name="adj" fmla="val 1858"/>
            </a:avLst>
          </a:prstGeom>
          <a:noFill/>
          <a:ln w="28575">
            <a:solidFill>
              <a:srgbClr val="ACD433"/>
            </a:solidFill>
            <a:prstDash val="sysDot"/>
          </a:ln>
        </p:spPr>
        <p:txBody>
          <a:bodyPr spcFirstLastPara="1" wrap="square" lIns="91425" tIns="45700" rIns="91425" bIns="45700" anchor="t" anchorCtr="0">
            <a:normAutofit/>
          </a:bodyPr>
          <a:lstStyle/>
          <a:p>
            <a:pPr marL="342900" marR="0" lvl="0" indent="-342900" algn="l" defTabSz="914400" rtl="0" eaLnBrk="1" fontAlgn="auto" latinLnBrk="0" hangingPunct="1">
              <a:lnSpc>
                <a:spcPct val="100000"/>
              </a:lnSpc>
              <a:spcBef>
                <a:spcPts val="1000"/>
              </a:spcBef>
              <a:spcAft>
                <a:spcPts val="0"/>
              </a:spcAft>
              <a:buClr>
                <a:srgbClr val="ACD433"/>
              </a:buClr>
              <a:buSzPts val="1440"/>
              <a:buFont typeface="Noto Sans Symbols"/>
              <a:buChar char="►"/>
              <a:tabLst/>
              <a:defRPr/>
            </a:pPr>
            <a:r>
              <a:rPr kumimoji="0" lang="es-ES" sz="1800" b="1" i="0" u="none" strike="noStrike" kern="0" cap="none" spc="0" normalizeH="0" baseline="0" noProof="0" dirty="0">
                <a:ln>
                  <a:noFill/>
                </a:ln>
                <a:solidFill>
                  <a:srgbClr val="ACD433"/>
                </a:solidFill>
                <a:effectLst/>
                <a:uLnTx/>
                <a:uFillTx/>
                <a:latin typeface="Century Gothic"/>
                <a:ea typeface="Century Gothic"/>
                <a:cs typeface="Century Gothic"/>
                <a:sym typeface="Century Gothic"/>
              </a:rPr>
              <a:t>IMPORTANTE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a:p>
            <a:pPr marL="625475" marR="0" lvl="2" indent="-342900" algn="l" defTabSz="914400" rtl="0" eaLnBrk="1" fontAlgn="auto" latinLnBrk="0" hangingPunct="1">
              <a:lnSpc>
                <a:spcPct val="100000"/>
              </a:lnSpc>
              <a:spcBef>
                <a:spcPts val="1000"/>
              </a:spcBef>
              <a:spcAft>
                <a:spcPts val="0"/>
              </a:spcAft>
              <a:buClr>
                <a:srgbClr val="ACD433"/>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Los saltos de línea que se hacen dentro del propio código no son interpretados por el navegador como tales.</a:t>
            </a:r>
          </a:p>
        </p:txBody>
      </p:sp>
      <p:sp>
        <p:nvSpPr>
          <p:cNvPr id="4" name="CuadroTexto 3">
            <a:extLst>
              <a:ext uri="{FF2B5EF4-FFF2-40B4-BE49-F238E27FC236}">
                <a16:creationId xmlns:a16="http://schemas.microsoft.com/office/drawing/2014/main" id="{903A8A24-B634-18C3-F1BA-1EACFF0B91A8}"/>
              </a:ext>
            </a:extLst>
          </p:cNvPr>
          <p:cNvSpPr txBox="1"/>
          <p:nvPr/>
        </p:nvSpPr>
        <p:spPr>
          <a:xfrm>
            <a:off x="2043747" y="2429054"/>
            <a:ext cx="2680653" cy="2031325"/>
          </a:xfrm>
          <a:prstGeom prst="rect">
            <a:avLst/>
          </a:prstGeom>
          <a:noFill/>
          <a:ln>
            <a:solidFill>
              <a:srgbClr val="ACD433"/>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&lt;p&gt;Esto es una frase.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1" dirty="0">
                <a:solidFill>
                  <a:srgbClr val="ACD433"/>
                </a:solidFill>
                <a:latin typeface="Century Gothic" panose="020B0502020202020204" pitchFamily="34" charset="0"/>
              </a:rPr>
              <a:t>Esto es una frase.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Esto es una frase.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1" dirty="0">
                <a:solidFill>
                  <a:srgbClr val="ACD433"/>
                </a:solidFill>
                <a:latin typeface="Century Gothic" panose="020B0502020202020204" pitchFamily="34" charset="0"/>
              </a:rPr>
              <a:t>Esto es una frase.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ACD433"/>
                </a:solidFill>
                <a:effectLst/>
                <a:uLnTx/>
                <a:uFillTx/>
                <a:latin typeface="Century Gothic" panose="020B0502020202020204" pitchFamily="34" charset="0"/>
                <a:cs typeface="Arial"/>
                <a:sym typeface="Arial"/>
              </a:rPr>
              <a:t>…</a:t>
            </a:r>
          </a:p>
        </p:txBody>
      </p:sp>
      <p:pic>
        <p:nvPicPr>
          <p:cNvPr id="8" name="Imagen 7">
            <a:extLst>
              <a:ext uri="{FF2B5EF4-FFF2-40B4-BE49-F238E27FC236}">
                <a16:creationId xmlns:a16="http://schemas.microsoft.com/office/drawing/2014/main" id="{27861155-FA0E-1693-349C-6BEC75CB31EA}"/>
              </a:ext>
            </a:extLst>
          </p:cNvPr>
          <p:cNvPicPr>
            <a:picLocks noChangeAspect="1"/>
          </p:cNvPicPr>
          <p:nvPr/>
        </p:nvPicPr>
        <p:blipFill rotWithShape="1">
          <a:blip r:embed="rId2"/>
          <a:srcRect b="76013"/>
          <a:stretch/>
        </p:blipFill>
        <p:spPr>
          <a:xfrm>
            <a:off x="1784453" y="4767684"/>
            <a:ext cx="7901940" cy="1065678"/>
          </a:xfrm>
          <a:prstGeom prst="rect">
            <a:avLst/>
          </a:prstGeom>
          <a:ln>
            <a:solidFill>
              <a:schemeClr val="tx1">
                <a:lumMod val="85000"/>
                <a:lumOff val="15000"/>
              </a:schemeClr>
            </a:solidFill>
          </a:ln>
        </p:spPr>
      </p:pic>
    </p:spTree>
    <p:extLst>
      <p:ext uri="{BB962C8B-B14F-4D97-AF65-F5344CB8AC3E}">
        <p14:creationId xmlns:p14="http://schemas.microsoft.com/office/powerpoint/2010/main" val="3639452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7</a:t>
            </a:r>
            <a:endParaRPr dirty="0"/>
          </a:p>
        </p:txBody>
      </p:sp>
      <p:sp>
        <p:nvSpPr>
          <p:cNvPr id="1066" name="Google Shape;1066;p5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Describa el resultado que se visualizará al escribir la siguiente línea de código en un documento HTML.</a:t>
            </a:r>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66</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2" name="CuadroTexto 1">
            <a:extLst>
              <a:ext uri="{FF2B5EF4-FFF2-40B4-BE49-F238E27FC236}">
                <a16:creationId xmlns:a16="http://schemas.microsoft.com/office/drawing/2014/main" id="{6B2F08E0-847B-5751-EB7C-B645085EA74D}"/>
              </a:ext>
            </a:extLst>
          </p:cNvPr>
          <p:cNvSpPr txBox="1"/>
          <p:nvPr/>
        </p:nvSpPr>
        <p:spPr>
          <a:xfrm>
            <a:off x="1520252" y="2963333"/>
            <a:ext cx="7974267" cy="923330"/>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dirty="0">
                <a:solidFill>
                  <a:srgbClr val="FFFFFF"/>
                </a:solidFill>
                <a:latin typeface="Century Gothic" panose="020B0502020202020204" pitchFamily="34" charset="0"/>
              </a:rPr>
              <a:t>&lt;p&gt;Hola mundo&lt;p&gt;Hola mundo&lt;/p&gt;&lt;p&gt;Hola mundo&lt;/p&gt;&lt;/p&gt;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a:t>
            </a:r>
          </a:p>
        </p:txBody>
      </p:sp>
    </p:spTree>
    <p:extLst>
      <p:ext uri="{BB962C8B-B14F-4D97-AF65-F5344CB8AC3E}">
        <p14:creationId xmlns:p14="http://schemas.microsoft.com/office/powerpoint/2010/main" val="1974276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1345352"/>
            <a:ext cx="9165877" cy="4567767"/>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7" name="Imagen 6">
            <a:extLst>
              <a:ext uri="{FF2B5EF4-FFF2-40B4-BE49-F238E27FC236}">
                <a16:creationId xmlns:a16="http://schemas.microsoft.com/office/drawing/2014/main" id="{A82F1405-CCAC-C0F1-37F7-84E28D21EEEF}"/>
              </a:ext>
            </a:extLst>
          </p:cNvPr>
          <p:cNvPicPr>
            <a:picLocks noChangeAspect="1"/>
          </p:cNvPicPr>
          <p:nvPr/>
        </p:nvPicPr>
        <p:blipFill rotWithShape="1">
          <a:blip r:embed="rId2"/>
          <a:srcRect b="66008"/>
          <a:stretch/>
        </p:blipFill>
        <p:spPr>
          <a:xfrm>
            <a:off x="1532881" y="2355416"/>
            <a:ext cx="8473440" cy="1619383"/>
          </a:xfrm>
          <a:prstGeom prst="rect">
            <a:avLst/>
          </a:prstGeom>
          <a:ln>
            <a:solidFill>
              <a:schemeClr val="tx1">
                <a:lumMod val="85000"/>
                <a:lumOff val="15000"/>
              </a:schemeClr>
            </a:solidFill>
          </a:ln>
        </p:spPr>
      </p:pic>
    </p:spTree>
    <p:extLst>
      <p:ext uri="{BB962C8B-B14F-4D97-AF65-F5344CB8AC3E}">
        <p14:creationId xmlns:p14="http://schemas.microsoft.com/office/powerpoint/2010/main" val="1610121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fontScale="90000"/>
          </a:bodyPr>
          <a:lstStyle/>
          <a:p>
            <a:pPr lvl="0"/>
            <a:r>
              <a:rPr lang="es-ES" dirty="0"/>
              <a:t>5.2. Encabezados. Jerarquía y estructura del contenido de un documento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Encabezados</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6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Encabezados</a:t>
            </a:r>
            <a:r>
              <a:rPr kumimoji="0" lang="es-ES" sz="16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Se utilizan para </a:t>
            </a:r>
            <a:r>
              <a:rPr kumimoji="0" lang="es-ES" sz="16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establecer la importancia </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en los textos de una página web (títulos, subtítulos, etc.).</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b="1" dirty="0">
                <a:solidFill>
                  <a:schemeClr val="accent4"/>
                </a:solidFill>
                <a:latin typeface="Century Gothic"/>
                <a:sym typeface="Century Gothic"/>
              </a:rPr>
              <a:t>Etiquetas</a:t>
            </a:r>
            <a:r>
              <a:rPr lang="es-ES" sz="1600" dirty="0">
                <a:solidFill>
                  <a:schemeClr val="tx1">
                    <a:lumMod val="85000"/>
                    <a:lumOff val="15000"/>
                  </a:schemeClr>
                </a:solidFill>
                <a:latin typeface="Century Gothic"/>
                <a:sym typeface="Century Gothic"/>
              </a:rPr>
              <a:t>: </a:t>
            </a:r>
            <a:r>
              <a:rPr lang="es-ES" sz="1600" b="1" dirty="0">
                <a:solidFill>
                  <a:srgbClr val="00B0F0"/>
                </a:solidFill>
                <a:latin typeface="Century Gothic"/>
                <a:sym typeface="Century Gothic"/>
              </a:rPr>
              <a:t>&lt;h1&gt;</a:t>
            </a:r>
            <a:r>
              <a:rPr lang="es-ES" sz="1600" dirty="0">
                <a:solidFill>
                  <a:schemeClr val="tx1">
                    <a:lumMod val="85000"/>
                    <a:lumOff val="15000"/>
                  </a:schemeClr>
                </a:solidFill>
                <a:latin typeface="Century Gothic"/>
                <a:sym typeface="Century Gothic"/>
              </a:rPr>
              <a:t>,</a:t>
            </a:r>
            <a:r>
              <a:rPr lang="es-ES" sz="1600" b="1" dirty="0">
                <a:solidFill>
                  <a:srgbClr val="00B0F0"/>
                </a:solidFill>
                <a:latin typeface="Century Gothic"/>
                <a:sym typeface="Century Gothic"/>
              </a:rPr>
              <a:t> &lt;h2&gt;</a:t>
            </a:r>
            <a:r>
              <a:rPr lang="es-ES" sz="1600" dirty="0">
                <a:solidFill>
                  <a:schemeClr val="tx1">
                    <a:lumMod val="85000"/>
                    <a:lumOff val="15000"/>
                  </a:schemeClr>
                </a:solidFill>
                <a:latin typeface="Century Gothic"/>
                <a:sym typeface="Century Gothic"/>
              </a:rPr>
              <a:t>,</a:t>
            </a:r>
            <a:r>
              <a:rPr lang="es-ES" sz="1600" b="1" dirty="0">
                <a:solidFill>
                  <a:srgbClr val="00B0F0"/>
                </a:solidFill>
                <a:latin typeface="Century Gothic"/>
                <a:sym typeface="Century Gothic"/>
              </a:rPr>
              <a:t> &lt;h3&gt;</a:t>
            </a:r>
            <a:r>
              <a:rPr lang="es-ES" sz="1600" dirty="0">
                <a:solidFill>
                  <a:schemeClr val="tx1">
                    <a:lumMod val="85000"/>
                    <a:lumOff val="15000"/>
                  </a:schemeClr>
                </a:solidFill>
                <a:latin typeface="Century Gothic"/>
                <a:sym typeface="Century Gothic"/>
              </a:rPr>
              <a:t>,</a:t>
            </a:r>
            <a:r>
              <a:rPr lang="es-ES" sz="1600" b="1" dirty="0">
                <a:solidFill>
                  <a:srgbClr val="00B0F0"/>
                </a:solidFill>
                <a:latin typeface="Century Gothic"/>
                <a:sym typeface="Century Gothic"/>
              </a:rPr>
              <a:t> &lt;h4&gt;</a:t>
            </a:r>
            <a:r>
              <a:rPr lang="es-ES" sz="1600" b="1" dirty="0">
                <a:solidFill>
                  <a:schemeClr val="tx1">
                    <a:lumMod val="85000"/>
                    <a:lumOff val="15000"/>
                  </a:schemeClr>
                </a:solidFill>
                <a:latin typeface="Century Gothic"/>
                <a:sym typeface="Century Gothic"/>
              </a:rPr>
              <a:t>,</a:t>
            </a:r>
            <a:r>
              <a:rPr lang="es-ES" sz="1600" b="1" dirty="0">
                <a:solidFill>
                  <a:srgbClr val="00B0F0"/>
                </a:solidFill>
                <a:latin typeface="Century Gothic"/>
                <a:sym typeface="Century Gothic"/>
              </a:rPr>
              <a:t> &lt;h5&gt; </a:t>
            </a:r>
            <a:r>
              <a:rPr lang="es-ES" sz="1600" dirty="0">
                <a:solidFill>
                  <a:schemeClr val="tx1">
                    <a:lumMod val="85000"/>
                    <a:lumOff val="15000"/>
                  </a:schemeClr>
                </a:solidFill>
                <a:latin typeface="Century Gothic"/>
                <a:sym typeface="Century Gothic"/>
              </a:rPr>
              <a:t>y</a:t>
            </a:r>
            <a:r>
              <a:rPr lang="es-ES" sz="1600" b="1" dirty="0">
                <a:solidFill>
                  <a:srgbClr val="00B0F0"/>
                </a:solidFill>
                <a:latin typeface="Century Gothic"/>
                <a:sym typeface="Century Gothic"/>
              </a:rPr>
              <a:t> &lt;h6&gt; </a:t>
            </a:r>
            <a:r>
              <a:rPr lang="es-ES" sz="1600" dirty="0">
                <a:solidFill>
                  <a:schemeClr val="tx1">
                    <a:lumMod val="85000"/>
                    <a:lumOff val="15000"/>
                  </a:schemeClr>
                </a:solidFill>
                <a:latin typeface="Century Gothic"/>
                <a:sym typeface="Century Gothic"/>
              </a:rPr>
              <a:t>(seis niveles).</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dirty="0">
                <a:solidFill>
                  <a:schemeClr val="tx1">
                    <a:lumMod val="85000"/>
                    <a:lumOff val="15000"/>
                  </a:schemeClr>
                </a:solidFill>
                <a:latin typeface="Century Gothic"/>
                <a:sym typeface="Century Gothic"/>
              </a:rPr>
              <a:t>Estas etiquetas </a:t>
            </a:r>
            <a:r>
              <a:rPr lang="es-ES" sz="1600" b="1" dirty="0">
                <a:solidFill>
                  <a:schemeClr val="accent4"/>
                </a:solidFill>
                <a:latin typeface="Century Gothic"/>
                <a:sym typeface="Century Gothic"/>
              </a:rPr>
              <a:t>cambian el estilo del texto </a:t>
            </a:r>
            <a:r>
              <a:rPr lang="es-ES" sz="1600" dirty="0">
                <a:solidFill>
                  <a:schemeClr val="tx1">
                    <a:lumMod val="85000"/>
                    <a:lumOff val="15000"/>
                  </a:schemeClr>
                </a:solidFill>
                <a:latin typeface="Century Gothic"/>
                <a:sym typeface="Century Gothic"/>
              </a:rPr>
              <a:t>que contienen, modificando las características del mismo para </a:t>
            </a:r>
            <a:r>
              <a:rPr lang="es-ES" sz="1600" b="1" dirty="0">
                <a:solidFill>
                  <a:schemeClr val="accent5"/>
                </a:solidFill>
                <a:latin typeface="Century Gothic"/>
                <a:sym typeface="Century Gothic"/>
              </a:rPr>
              <a:t>destacarlo</a:t>
            </a:r>
            <a:r>
              <a:rPr lang="es-ES" sz="1600" dirty="0">
                <a:solidFill>
                  <a:schemeClr val="tx1">
                    <a:lumMod val="85000"/>
                    <a:lumOff val="15000"/>
                  </a:schemeClr>
                </a:solidFill>
                <a:latin typeface="Century Gothic"/>
                <a:sym typeface="Century Gothic"/>
              </a:rPr>
              <a:t> y </a:t>
            </a:r>
            <a:r>
              <a:rPr lang="es-ES" sz="1600" b="1" dirty="0">
                <a:solidFill>
                  <a:schemeClr val="accent5"/>
                </a:solidFill>
                <a:latin typeface="Century Gothic"/>
                <a:sym typeface="Century Gothic"/>
              </a:rPr>
              <a:t>diferenciarlo</a:t>
            </a:r>
            <a:r>
              <a:rPr lang="es-ES" sz="1600" dirty="0">
                <a:solidFill>
                  <a:schemeClr val="tx1">
                    <a:lumMod val="85000"/>
                    <a:lumOff val="15000"/>
                  </a:schemeClr>
                </a:solidFill>
                <a:latin typeface="Century Gothic"/>
                <a:sym typeface="Century Gothic"/>
              </a:rPr>
              <a:t> de los demás.</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Cuando se insertan en el navegador, </a:t>
            </a:r>
            <a:r>
              <a:rPr kumimoji="0" lang="es-ES" sz="1600" b="1" i="0" u="none" strike="noStrike" kern="0" cap="none" spc="0" normalizeH="0" baseline="0" noProof="0" dirty="0">
                <a:ln>
                  <a:noFill/>
                </a:ln>
                <a:solidFill>
                  <a:schemeClr val="accent4"/>
                </a:solidFill>
                <a:effectLst/>
                <a:uLnTx/>
                <a:uFillTx/>
                <a:latin typeface="Century Gothic"/>
                <a:cs typeface="Arial"/>
                <a:sym typeface="Century Gothic"/>
              </a:rPr>
              <a:t>fuerzan un salto de línea </a:t>
            </a:r>
            <a:r>
              <a:rPr kumimoji="0" lang="es-ES" sz="1600" b="1" i="0" u="none" strike="noStrike" kern="0" cap="none" spc="0" normalizeH="0" baseline="0" noProof="0" dirty="0">
                <a:ln>
                  <a:noFill/>
                </a:ln>
                <a:solidFill>
                  <a:schemeClr val="accent5"/>
                </a:solidFill>
                <a:effectLst/>
                <a:uLnTx/>
                <a:uFillTx/>
                <a:latin typeface="Century Gothic"/>
                <a:cs typeface="Arial"/>
                <a:sym typeface="Century Gothic"/>
              </a:rPr>
              <a:t>antes y después </a:t>
            </a:r>
            <a:r>
              <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rPr>
              <a:t>del texto que contienen.</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600" dirty="0">
                <a:solidFill>
                  <a:schemeClr val="tx1">
                    <a:lumMod val="85000"/>
                    <a:lumOff val="15000"/>
                  </a:schemeClr>
                </a:solidFill>
                <a:latin typeface="Century Gothic"/>
                <a:sym typeface="Century Gothic"/>
              </a:rPr>
              <a:t>El </a:t>
            </a:r>
            <a:r>
              <a:rPr lang="es-ES" sz="1600" b="1" dirty="0">
                <a:solidFill>
                  <a:schemeClr val="accent4"/>
                </a:solidFill>
                <a:latin typeface="Century Gothic"/>
                <a:sym typeface="Century Gothic"/>
              </a:rPr>
              <a:t>estilo</a:t>
            </a:r>
            <a:r>
              <a:rPr lang="es-ES" sz="1600" dirty="0">
                <a:solidFill>
                  <a:schemeClr val="tx1">
                    <a:lumMod val="85000"/>
                    <a:lumOff val="15000"/>
                  </a:schemeClr>
                </a:solidFill>
                <a:latin typeface="Century Gothic"/>
                <a:sym typeface="Century Gothic"/>
              </a:rPr>
              <a:t> que </a:t>
            </a:r>
            <a:r>
              <a:rPr lang="es-ES" sz="1600" b="1" dirty="0">
                <a:solidFill>
                  <a:schemeClr val="accent4"/>
                </a:solidFill>
                <a:latin typeface="Century Gothic"/>
                <a:sym typeface="Century Gothic"/>
              </a:rPr>
              <a:t>por defecto </a:t>
            </a:r>
            <a:r>
              <a:rPr lang="es-ES" sz="1600" dirty="0">
                <a:solidFill>
                  <a:schemeClr val="tx1">
                    <a:lumMod val="85000"/>
                    <a:lumOff val="15000"/>
                  </a:schemeClr>
                </a:solidFill>
                <a:latin typeface="Century Gothic"/>
                <a:sym typeface="Century Gothic"/>
              </a:rPr>
              <a:t>muestran las etiquetas puede </a:t>
            </a:r>
            <a:r>
              <a:rPr lang="es-ES" sz="1600" b="1" dirty="0">
                <a:solidFill>
                  <a:schemeClr val="accent5"/>
                </a:solidFill>
                <a:latin typeface="Century Gothic"/>
                <a:sym typeface="Century Gothic"/>
              </a:rPr>
              <a:t>modificarse</a:t>
            </a:r>
            <a:r>
              <a:rPr lang="es-ES" sz="1600" dirty="0">
                <a:solidFill>
                  <a:schemeClr val="tx1">
                    <a:lumMod val="85000"/>
                    <a:lumOff val="15000"/>
                  </a:schemeClr>
                </a:solidFill>
                <a:latin typeface="Century Gothic"/>
                <a:sym typeface="Century Gothic"/>
              </a:rPr>
              <a:t> utilizando </a:t>
            </a:r>
            <a:r>
              <a:rPr lang="es-ES" sz="1600" b="1" dirty="0">
                <a:solidFill>
                  <a:schemeClr val="accent5"/>
                </a:solidFill>
                <a:latin typeface="Century Gothic"/>
                <a:sym typeface="Century Gothic"/>
              </a:rPr>
              <a:t>CSS</a:t>
            </a:r>
            <a:r>
              <a:rPr lang="es-ES" sz="1600" dirty="0">
                <a:solidFill>
                  <a:schemeClr val="tx1">
                    <a:lumMod val="85000"/>
                    <a:lumOff val="15000"/>
                  </a:schemeClr>
                </a:solidFill>
                <a:latin typeface="Century Gothic"/>
                <a:sym typeface="Century Gothic"/>
              </a:rPr>
              <a:t>.</a:t>
            </a:r>
            <a:endParaRPr kumimoji="0" lang="es-ES" sz="1600" i="0" u="none" strike="noStrike" kern="0" cap="none" spc="0" normalizeH="0" baseline="0" noProof="0" dirty="0">
              <a:ln>
                <a:noFill/>
              </a:ln>
              <a:solidFill>
                <a:schemeClr val="tx1">
                  <a:lumMod val="85000"/>
                  <a:lumOff val="15000"/>
                </a:schemeClr>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sz="16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Tree>
    <p:extLst>
      <p:ext uri="{BB962C8B-B14F-4D97-AF65-F5344CB8AC3E}">
        <p14:creationId xmlns:p14="http://schemas.microsoft.com/office/powerpoint/2010/main" val="2307021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573931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Visualización web del siguiente código: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539239" y="1819454"/>
            <a:ext cx="4419601" cy="2308324"/>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&lt;h1&gt;Esto es un encabezado h1&lt;/h1&gt;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&lt;h2&gt;Esto es un encabezado h2&lt;/h2&gt;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&lt;h3&gt;Esto es un encabezado h3&lt;/h3&gt;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&lt;h4&gt;Esto es un encabezado h4&lt;/h4&gt;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&lt;h5&gt;Esto es un encabezado h5&lt;/h5&gt;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&lt;h6&gt;Esto es un encabezado h6&lt;/h6&gt;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p:txBody>
      </p:sp>
      <p:pic>
        <p:nvPicPr>
          <p:cNvPr id="9" name="Imagen 8">
            <a:extLst>
              <a:ext uri="{FF2B5EF4-FFF2-40B4-BE49-F238E27FC236}">
                <a16:creationId xmlns:a16="http://schemas.microsoft.com/office/drawing/2014/main" id="{43C02BCA-11EE-3233-69A7-F529FFEF78F1}"/>
              </a:ext>
            </a:extLst>
          </p:cNvPr>
          <p:cNvPicPr>
            <a:picLocks noChangeAspect="1"/>
          </p:cNvPicPr>
          <p:nvPr/>
        </p:nvPicPr>
        <p:blipFill rotWithShape="1">
          <a:blip r:embed="rId2"/>
          <a:srcRect b="47999"/>
          <a:stretch/>
        </p:blipFill>
        <p:spPr>
          <a:xfrm>
            <a:off x="1607820" y="4266766"/>
            <a:ext cx="7376159" cy="2156515"/>
          </a:xfrm>
          <a:prstGeom prst="rect">
            <a:avLst/>
          </a:prstGeom>
          <a:ln>
            <a:solidFill>
              <a:schemeClr val="tx1">
                <a:lumMod val="85000"/>
                <a:lumOff val="15000"/>
              </a:schemeClr>
            </a:solidFill>
          </a:ln>
        </p:spPr>
      </p:pic>
    </p:spTree>
    <p:extLst>
      <p:ext uri="{BB962C8B-B14F-4D97-AF65-F5344CB8AC3E}">
        <p14:creationId xmlns:p14="http://schemas.microsoft.com/office/powerpoint/2010/main" val="423077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2.1. Historia de HTML y </a:t>
            </a:r>
            <a:r>
              <a:rPr lang="es-ES" dirty="0" err="1"/>
              <a:t>XHTML</a:t>
            </a:r>
            <a:r>
              <a:rPr lang="es-ES" dirty="0"/>
              <a:t>. Diferencias entre versiones</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Niveles o versiones de HTML y </a:t>
            </a:r>
            <a:r>
              <a:rPr lang="es-ES" sz="1600" dirty="0" err="1"/>
              <a:t>XHTML</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647016"/>
            <a:ext cx="8825659" cy="3711624"/>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Niveles definidos por W3C para HTML</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Nivel 0</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Versión 1.0 </a:t>
            </a:r>
            <a:r>
              <a:rPr lang="es-ES" sz="1800" dirty="0">
                <a:solidFill>
                  <a:schemeClr val="tx1">
                    <a:lumMod val="85000"/>
                    <a:lumOff val="15000"/>
                  </a:schemeClr>
                </a:solidFill>
                <a:latin typeface="Century Gothic"/>
                <a:sym typeface="Century Gothic"/>
              </a:rPr>
              <a:t>(nivel 1)</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Versión 2.0 </a:t>
            </a:r>
            <a:r>
              <a:rPr lang="es-ES" sz="1800" dirty="0">
                <a:solidFill>
                  <a:schemeClr val="tx1">
                    <a:lumMod val="85000"/>
                    <a:lumOff val="15000"/>
                  </a:schemeClr>
                </a:solidFill>
                <a:latin typeface="Century Gothic"/>
                <a:sym typeface="Century Gothic"/>
              </a:rPr>
              <a:t>(nivel 2)</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HTML 3.0 </a:t>
            </a:r>
            <a:r>
              <a:rPr lang="es-ES" sz="1800" dirty="0">
                <a:solidFill>
                  <a:schemeClr val="tx1">
                    <a:lumMod val="85000"/>
                    <a:lumOff val="15000"/>
                  </a:schemeClr>
                </a:solidFill>
                <a:latin typeface="Century Gothic"/>
                <a:sym typeface="Century Gothic"/>
              </a:rPr>
              <a:t>(nivel 3)</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HTML 4.0 </a:t>
            </a:r>
            <a:r>
              <a:rPr lang="es-ES" sz="1800" dirty="0">
                <a:solidFill>
                  <a:schemeClr val="tx1">
                    <a:lumMod val="85000"/>
                    <a:lumOff val="15000"/>
                  </a:schemeClr>
                </a:solidFill>
                <a:latin typeface="Century Gothic"/>
                <a:sym typeface="Century Gothic"/>
              </a:rPr>
              <a:t>(HTML 4.01)</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err="1">
                <a:solidFill>
                  <a:schemeClr val="accent4"/>
                </a:solidFill>
                <a:latin typeface="Century Gothic"/>
                <a:sym typeface="Century Gothic"/>
              </a:rPr>
              <a:t>XHTML</a:t>
            </a:r>
            <a:r>
              <a:rPr lang="es-ES" sz="1800" b="1" dirty="0">
                <a:solidFill>
                  <a:schemeClr val="accent4"/>
                </a:solidFill>
                <a:latin typeface="Century Gothic"/>
                <a:sym typeface="Century Gothic"/>
              </a:rPr>
              <a:t> </a:t>
            </a:r>
            <a:r>
              <a:rPr lang="es-ES" sz="1800" dirty="0">
                <a:solidFill>
                  <a:schemeClr val="tx1">
                    <a:lumMod val="85000"/>
                    <a:lumOff val="15000"/>
                  </a:schemeClr>
                </a:solidFill>
                <a:latin typeface="Century Gothic"/>
                <a:sym typeface="Century Gothic"/>
              </a:rPr>
              <a:t>(</a:t>
            </a:r>
            <a:r>
              <a:rPr lang="es-ES" sz="1800" dirty="0" err="1">
                <a:solidFill>
                  <a:schemeClr val="tx1">
                    <a:lumMod val="85000"/>
                    <a:lumOff val="15000"/>
                  </a:schemeClr>
                </a:solidFill>
                <a:latin typeface="Century Gothic"/>
                <a:sym typeface="Century Gothic"/>
              </a:rPr>
              <a:t>XHTML</a:t>
            </a:r>
            <a:r>
              <a:rPr lang="es-ES" sz="1800" dirty="0">
                <a:solidFill>
                  <a:schemeClr val="tx1">
                    <a:lumMod val="85000"/>
                    <a:lumOff val="15000"/>
                  </a:schemeClr>
                </a:solidFill>
                <a:latin typeface="Century Gothic"/>
                <a:sym typeface="Century Gothic"/>
              </a:rPr>
              <a:t> 1.1 y </a:t>
            </a:r>
            <a:r>
              <a:rPr lang="es-ES" sz="1800" dirty="0" err="1">
                <a:solidFill>
                  <a:schemeClr val="tx1">
                    <a:lumMod val="85000"/>
                    <a:lumOff val="15000"/>
                  </a:schemeClr>
                </a:solidFill>
                <a:latin typeface="Century Gothic"/>
                <a:sym typeface="Century Gothic"/>
              </a:rPr>
              <a:t>XHTML</a:t>
            </a:r>
            <a:r>
              <a:rPr lang="es-ES" sz="1800" dirty="0">
                <a:solidFill>
                  <a:schemeClr val="tx1">
                    <a:lumMod val="85000"/>
                    <a:lumOff val="15000"/>
                  </a:schemeClr>
                </a:solidFill>
                <a:latin typeface="Century Gothic"/>
                <a:sym typeface="Century Gothic"/>
              </a:rPr>
              <a:t> 2.0)</a:t>
            </a:r>
          </a:p>
          <a:p>
            <a:pPr marL="7112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HTML5</a:t>
            </a:r>
            <a:endParaRPr sz="1800" b="1" dirty="0">
              <a:solidFill>
                <a:schemeClr val="accent4"/>
              </a:solidFill>
              <a:latin typeface="Century Gothic"/>
            </a:endParaRPr>
          </a:p>
        </p:txBody>
      </p:sp>
    </p:spTree>
    <p:extLst>
      <p:ext uri="{BB962C8B-B14F-4D97-AF65-F5344CB8AC3E}">
        <p14:creationId xmlns:p14="http://schemas.microsoft.com/office/powerpoint/2010/main" val="5003492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6;p54">
            <a:extLst>
              <a:ext uri="{FF2B5EF4-FFF2-40B4-BE49-F238E27FC236}">
                <a16:creationId xmlns:a16="http://schemas.microsoft.com/office/drawing/2014/main" id="{EF7B58C1-2AD4-4D25-8993-ED0182C703EA}"/>
              </a:ext>
            </a:extLst>
          </p:cNvPr>
          <p:cNvSpPr txBox="1">
            <a:spLocks/>
          </p:cNvSpPr>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Desea escribir un documento HTML (index.html) que contenga únicamente texto. Escriba el código HTML que debe implementar para obtener exactamente el mismo resultado que el que se muestra a continuación.</a:t>
            </a:r>
          </a:p>
          <a:p>
            <a:pPr marL="342900" marR="0" lvl="0" indent="-342900" algn="l" defTabSz="914400" rtl="0" eaLnBrk="1" fontAlgn="auto" latinLnBrk="0" hangingPunct="1">
              <a:lnSpc>
                <a:spcPct val="100000"/>
              </a:lnSpc>
              <a:spcBef>
                <a:spcPts val="0"/>
              </a:spcBef>
              <a:spcAft>
                <a:spcPts val="0"/>
              </a:spcAft>
              <a:buClr>
                <a:srgbClr val="ACD433"/>
              </a:buClr>
              <a:buSzPts val="1600"/>
              <a:buFont typeface="Noto Sans Symbols"/>
              <a:buChar char="►"/>
              <a:tabLst/>
              <a:defRPr/>
            </a:pPr>
            <a:r>
              <a:rPr lang="es-ES" dirty="0">
                <a:solidFill>
                  <a:srgbClr val="FFFFFF"/>
                </a:solidFill>
              </a:rPr>
              <a:t>Consideraciones a tener en cuenta:</a:t>
            </a:r>
          </a:p>
          <a:p>
            <a:pPr marL="800100" lvl="1" indent="-342900">
              <a:spcBef>
                <a:spcPts val="0"/>
              </a:spcBef>
              <a:buClr>
                <a:srgbClr val="ACD433"/>
              </a:buClr>
              <a:buSzPts val="1600"/>
              <a:buFont typeface="Arial" panose="020B0604020202020204" pitchFamily="34" charset="0"/>
              <a:buChar char="•"/>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El título del documento será. “Ejemplo de texto”.</a:t>
            </a:r>
          </a:p>
          <a:p>
            <a:pPr marL="800100" lvl="1" indent="-342900">
              <a:spcBef>
                <a:spcPts val="0"/>
              </a:spcBef>
              <a:buClr>
                <a:srgbClr val="ACD433"/>
              </a:buClr>
              <a:buSzPts val="1600"/>
              <a:buFont typeface="Arial" panose="020B0604020202020204" pitchFamily="34" charset="0"/>
              <a:buChar char="•"/>
              <a:defRPr/>
            </a:pPr>
            <a:r>
              <a:rPr lang="es-ES" sz="2000" dirty="0">
                <a:solidFill>
                  <a:srgbClr val="FFFFFF"/>
                </a:solidFill>
              </a:rPr>
              <a:t>El documento debe ser compatible con los caracteres propios de Europa Occidental.</a:t>
            </a:r>
          </a:p>
          <a:p>
            <a:pPr marL="800100" lvl="1" indent="-342900">
              <a:spcBef>
                <a:spcPts val="0"/>
              </a:spcBef>
              <a:buClr>
                <a:srgbClr val="ACD433"/>
              </a:buClr>
              <a:buSzPts val="1600"/>
              <a:buFont typeface="Arial" panose="020B0604020202020204" pitchFamily="34" charset="0"/>
              <a:buChar char="•"/>
              <a:defRPr/>
            </a:pPr>
            <a:r>
              <a:rPr kumimoji="0" lang="es-ES" sz="2000" b="0" i="0" u="none" strike="noStrike" kern="0" cap="none" spc="0" normalizeH="0" baseline="0" noProof="0" dirty="0">
                <a:ln>
                  <a:noFill/>
                </a:ln>
                <a:solidFill>
                  <a:srgbClr val="FFFFFF"/>
                </a:solidFill>
                <a:effectLst/>
                <a:uLnTx/>
                <a:uFillTx/>
                <a:latin typeface="Century Gothic"/>
                <a:sym typeface="Century Gothic"/>
              </a:rPr>
              <a:t>Para establecer el texto del cuerpo del documento, utilice únicamente las etiquetas &lt;p&gt;, &lt;h1&gt;, &lt;h2&gt; y &lt;h3&gt;.</a:t>
            </a:r>
          </a:p>
        </p:txBody>
      </p:sp>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2</a:t>
            </a:r>
          </a:p>
        </p:txBody>
      </p:sp>
    </p:spTree>
    <p:extLst>
      <p:ext uri="{BB962C8B-B14F-4D97-AF65-F5344CB8AC3E}">
        <p14:creationId xmlns:p14="http://schemas.microsoft.com/office/powerpoint/2010/main" val="3531416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5;p54">
            <a:extLst>
              <a:ext uri="{FF2B5EF4-FFF2-40B4-BE49-F238E27FC236}">
                <a16:creationId xmlns:a16="http://schemas.microsoft.com/office/drawing/2014/main" id="{DD5DE985-8896-4C25-A9F0-D2B6D824A93D}"/>
              </a:ext>
            </a:extLst>
          </p:cNvPr>
          <p:cNvSpPr txBox="1">
            <a:spLocks/>
          </p:cNvSpPr>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EBEBEB"/>
              </a:buClr>
              <a:buSzPts val="4200"/>
              <a:buFont typeface="Century Gothic"/>
              <a:buNone/>
              <a:tabLst/>
              <a:defRPr/>
            </a:pPr>
            <a:r>
              <a:rPr kumimoji="0" lang="es-ES" sz="4200" b="0" i="0" u="none" strike="noStrike" kern="0" cap="none" spc="0" normalizeH="0" baseline="0" noProof="0" dirty="0">
                <a:ln>
                  <a:noFill/>
                </a:ln>
                <a:solidFill>
                  <a:srgbClr val="EBEBEB"/>
                </a:solidFill>
                <a:effectLst/>
                <a:uLnTx/>
                <a:uFillTx/>
                <a:latin typeface="Century Gothic"/>
                <a:sym typeface="Century Gothic"/>
              </a:rPr>
              <a:t>Aplicación práctica 2</a:t>
            </a:r>
          </a:p>
        </p:txBody>
      </p:sp>
      <p:pic>
        <p:nvPicPr>
          <p:cNvPr id="5" name="Imagen 4">
            <a:extLst>
              <a:ext uri="{FF2B5EF4-FFF2-40B4-BE49-F238E27FC236}">
                <a16:creationId xmlns:a16="http://schemas.microsoft.com/office/drawing/2014/main" id="{DE58151C-A26E-A623-241E-3C2EADA34322}"/>
              </a:ext>
            </a:extLst>
          </p:cNvPr>
          <p:cNvPicPr>
            <a:picLocks noChangeAspect="1"/>
          </p:cNvPicPr>
          <p:nvPr/>
        </p:nvPicPr>
        <p:blipFill>
          <a:blip r:embed="rId2"/>
          <a:stretch>
            <a:fillRect/>
          </a:stretch>
        </p:blipFill>
        <p:spPr>
          <a:xfrm>
            <a:off x="2167953" y="1400529"/>
            <a:ext cx="6851020" cy="4975786"/>
          </a:xfrm>
          <a:prstGeom prst="rect">
            <a:avLst/>
          </a:prstGeom>
        </p:spPr>
      </p:pic>
    </p:spTree>
    <p:extLst>
      <p:ext uri="{BB962C8B-B14F-4D97-AF65-F5344CB8AC3E}">
        <p14:creationId xmlns:p14="http://schemas.microsoft.com/office/powerpoint/2010/main" val="7523952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1280160"/>
            <a:ext cx="10596743" cy="528211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3" name="CuadroTexto 2">
            <a:extLst>
              <a:ext uri="{FF2B5EF4-FFF2-40B4-BE49-F238E27FC236}">
                <a16:creationId xmlns:a16="http://schemas.microsoft.com/office/drawing/2014/main" id="{EC52C190-ED74-865B-0F1F-03C7991E7AE7}"/>
              </a:ext>
            </a:extLst>
          </p:cNvPr>
          <p:cNvSpPr txBox="1"/>
          <p:nvPr/>
        </p:nvSpPr>
        <p:spPr>
          <a:xfrm>
            <a:off x="1093961" y="1877907"/>
            <a:ext cx="10004076" cy="4524315"/>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000000">
                    <a:lumMod val="85000"/>
                    <a:lumOff val="15000"/>
                  </a:srgbClr>
                </a:solidFill>
                <a:latin typeface="Century Gothic" panose="020B0502020202020204" pitchFamily="34" charset="0"/>
              </a:rPr>
              <a:t>&lt;!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DOCTYPE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000000">
                    <a:lumMod val="85000"/>
                    <a:lumOff val="15000"/>
                  </a:srgbClr>
                </a:solidFill>
                <a:latin typeface="Century Gothic" panose="020B0502020202020204" pitchFamily="34" charset="0"/>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000000">
                    <a:lumMod val="85000"/>
                    <a:lumOff val="15000"/>
                  </a:srgbClr>
                </a:solidFill>
                <a:latin typeface="Century Gothic" panose="020B0502020202020204" pitchFamily="34" charset="0"/>
              </a:rPr>
              <a:t>          &lt;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&gt;Ejemplo de texto&lt;/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title</a:t>
            </a:r>
            <a:r>
              <a:rPr lang="es-ES" sz="1200" dirty="0">
                <a:solidFill>
                  <a:srgbClr val="000000">
                    <a:lumMod val="85000"/>
                    <a:lumOff val="15000"/>
                  </a:srgbClr>
                </a:solidFill>
                <a:latin typeface="Century Gothic" panose="020B0502020202020204" pitchFamily="34" charset="0"/>
              </a:rPr>
              <a:t>&gt;</a:t>
            </a:r>
            <a:endPar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000000">
                    <a:lumMod val="85000"/>
                    <a:lumOff val="15000"/>
                  </a:srgbClr>
                </a:solidFill>
                <a:latin typeface="Century Gothic" panose="020B0502020202020204" pitchFamily="34" charset="0"/>
              </a:rPr>
              <a:t>               &lt;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meta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charset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="UTF-8"/&gt;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&lt;/head&gt;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000000">
                    <a:lumMod val="85000"/>
                    <a:lumOff val="15000"/>
                  </a:srgbClr>
                </a:solidFill>
                <a:latin typeface="Century Gothic" panose="020B0502020202020204" pitchFamily="34" charset="0"/>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625475" marR="0" lvl="0" indent="-625475"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&lt;h1&gt;2.1. Elementos de una instalación automatizada&lt;/h1&gt;</a:t>
            </a:r>
          </a:p>
          <a:p>
            <a:pPr marL="625475" marR="0" lvl="0" indent="-625475"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&lt;p</a:t>
            </a:r>
            <a:r>
              <a:rPr lang="es-ES" sz="1200" dirty="0">
                <a:solidFill>
                  <a:srgbClr val="000000">
                    <a:lumMod val="85000"/>
                    <a:lumOff val="15000"/>
                  </a:srgbClr>
                </a:solidFill>
                <a:latin typeface="Century Gothic" panose="020B0502020202020204" pitchFamily="34" charset="0"/>
              </a:rPr>
              <a:t>&gt;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Los elementos que constituyen una instalación automatizada se pueden clasificar en dos bloques fundamentales: elementos operativos y elementos de mando.&lt;/p&gt;</a:t>
            </a:r>
          </a:p>
          <a:p>
            <a:pPr marL="625475" marR="0" lvl="0" indent="-625475"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&lt;h2&gt;Elementos operativos&lt;/h2&gt;</a:t>
            </a:r>
          </a:p>
          <a:p>
            <a:pPr marL="625475" marR="0" lvl="0" indent="-625475"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000000">
                    <a:lumMod val="85000"/>
                    <a:lumOff val="15000"/>
                  </a:srgbClr>
                </a:solidFill>
                <a:latin typeface="Century Gothic" panose="020B0502020202020204" pitchFamily="34" charset="0"/>
              </a:rPr>
              <a:t>               &lt;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p&gt;Los elementos operativos son capaces de actuar directamente sobre una máquina o bien detectar variaciones en el entorno que condicionará el funcionamiento de la instalación. Estos elementos pueden hacer que una máquina se mueva o efectúe una acción determinada. Los elementos operativos se dividen en dos grupos: los accionadores o actuadores (motores) y los sensores o captadores (fotodiodos, sensores de temperatura, etc.).&lt;/p&gt;</a:t>
            </a:r>
          </a:p>
          <a:p>
            <a:pPr marL="625475" marR="0" lvl="0" indent="-625475"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&lt;h3&gt;Accionadores o actuadores&lt;/h3&gt;</a:t>
            </a:r>
          </a:p>
          <a:p>
            <a:pPr marL="625475" marR="0" lvl="0" indent="-625475"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000000">
                    <a:lumMod val="85000"/>
                    <a:lumOff val="15000"/>
                  </a:srgbClr>
                </a:solidFill>
                <a:latin typeface="Century Gothic" panose="020B0502020202020204" pitchFamily="34" charset="0"/>
              </a:rPr>
              <a:t>               &lt;p&gt;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Un accionador es un dispositivo que, en respuesta a la señal procedente de un elemento de mando, actúa sobre alguna variable de salida, ya que es capaz de transformar la señal que recibe (por lo general, procedente de un automatismo) en un trabajo útil.&lt;/p&gt;</a:t>
            </a:r>
          </a:p>
          <a:p>
            <a:pPr marL="625475" marR="0" lvl="0" indent="-625475"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000000">
                    <a:lumMod val="85000"/>
                    <a:lumOff val="15000"/>
                  </a:srgbClr>
                </a:solidFill>
                <a:latin typeface="Century Gothic" panose="020B0502020202020204" pitchFamily="34" charset="0"/>
              </a:rPr>
              <a:t>               &lt;p&gt;</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Los accionadores suelen estar gobernados por un elemento de mando y pueden requerir de algún </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preaccionamiento</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para amplificar la señal que se suministra. Esta amplificación previa consiste en permitir o interrumpir el suministro de energía desde la fuente al accionador.&lt;/p&gt;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body</a:t>
            </a: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rPr>
              <a:t>     &lt;/</a:t>
            </a:r>
            <a:r>
              <a:rPr kumimoji="0" lang="es-ES" sz="1200" b="0" i="0" u="none" strike="noStrike" kern="0" cap="none" spc="0" normalizeH="0" baseline="0" noProof="0" dirty="0" err="1">
                <a:ln>
                  <a:noFill/>
                </a:ln>
                <a:solidFill>
                  <a:srgbClr val="000000">
                    <a:lumMod val="85000"/>
                    <a:lumOff val="15000"/>
                  </a:srgbClr>
                </a:solidFill>
                <a:effectLst/>
                <a:uLnTx/>
                <a:uFillTx/>
                <a:latin typeface="Century Gothic" panose="020B0502020202020204" pitchFamily="34" charset="0"/>
                <a:cs typeface="Arial"/>
                <a:sym typeface="Arial"/>
              </a:rPr>
              <a:t>html</a:t>
            </a:r>
            <a:r>
              <a:rPr lang="es-ES" sz="1200" dirty="0">
                <a:solidFill>
                  <a:srgbClr val="000000">
                    <a:lumMod val="85000"/>
                    <a:lumOff val="15000"/>
                  </a:srgbClr>
                </a:solidFill>
                <a:latin typeface="Century Gothic" panose="020B0502020202020204" pitchFamily="34" charset="0"/>
              </a:rPr>
              <a:t>&gt;</a:t>
            </a:r>
            <a:endParaRPr kumimoji="0" lang="es-ES" sz="1200" b="0" i="0" u="none" strike="noStrike" kern="0" cap="none" spc="0" normalizeH="0" baseline="0" noProof="0" dirty="0">
              <a:ln>
                <a:noFill/>
              </a:ln>
              <a:solidFill>
                <a:srgbClr val="000000">
                  <a:lumMod val="85000"/>
                  <a:lumOff val="15000"/>
                </a:srgbClr>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2807653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797628" y="1280161"/>
            <a:ext cx="10596743" cy="4937760"/>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pic>
        <p:nvPicPr>
          <p:cNvPr id="8" name="Imagen 7">
            <a:extLst>
              <a:ext uri="{FF2B5EF4-FFF2-40B4-BE49-F238E27FC236}">
                <a16:creationId xmlns:a16="http://schemas.microsoft.com/office/drawing/2014/main" id="{2BC5118E-6BEE-4F13-E418-B849F7D806A8}"/>
              </a:ext>
            </a:extLst>
          </p:cNvPr>
          <p:cNvPicPr>
            <a:picLocks noChangeAspect="1"/>
          </p:cNvPicPr>
          <p:nvPr/>
        </p:nvPicPr>
        <p:blipFill rotWithShape="1">
          <a:blip r:embed="rId2"/>
          <a:srcRect b="32658"/>
          <a:stretch/>
        </p:blipFill>
        <p:spPr>
          <a:xfrm>
            <a:off x="1219200" y="2089554"/>
            <a:ext cx="9736614" cy="3686406"/>
          </a:xfrm>
          <a:prstGeom prst="rect">
            <a:avLst/>
          </a:prstGeom>
          <a:ln>
            <a:solidFill>
              <a:schemeClr val="tx1">
                <a:lumMod val="85000"/>
                <a:lumOff val="15000"/>
              </a:schemeClr>
            </a:solidFill>
          </a:ln>
        </p:spPr>
      </p:pic>
    </p:spTree>
    <p:extLst>
      <p:ext uri="{BB962C8B-B14F-4D97-AF65-F5344CB8AC3E}">
        <p14:creationId xmlns:p14="http://schemas.microsoft.com/office/powerpoint/2010/main" val="37260067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5.3. Estilos de texto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Estilos de texto</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Estilos de texto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HTML5</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recomienda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utilizar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hojas de estilo CSS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para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modificar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la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apariencia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del texto y demás elementos de una página web.</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Pero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existe una </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etiqueta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llamada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&lt;</a:t>
            </a:r>
            <a:r>
              <a:rPr kumimoji="0" lang="es-ES" sz="1800" b="1" i="0" u="none" strike="noStrike" kern="0" cap="none" spc="0" normalizeH="0" baseline="0" noProof="0" dirty="0" err="1">
                <a:ln>
                  <a:noFill/>
                </a:ln>
                <a:solidFill>
                  <a:schemeClr val="accent5"/>
                </a:solidFill>
                <a:effectLst/>
                <a:uLnTx/>
                <a:uFillTx/>
                <a:latin typeface="Century Gothic"/>
                <a:cs typeface="Arial"/>
                <a:sym typeface="Century Gothic"/>
              </a:rPr>
              <a:t>font</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&gt;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que permite establecer diferentes características del texto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tamaño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color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y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fuente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Esta etiqueta </a:t>
            </a:r>
            <a:r>
              <a:rPr lang="es-ES" sz="1800" b="1" dirty="0">
                <a:solidFill>
                  <a:schemeClr val="accent5"/>
                </a:solidFill>
                <a:latin typeface="Century Gothic"/>
                <a:sym typeface="Century Gothic"/>
              </a:rPr>
              <a:t>no</a:t>
            </a:r>
            <a:r>
              <a:rPr lang="es-ES" sz="1800" dirty="0">
                <a:solidFill>
                  <a:srgbClr val="000000">
                    <a:lumMod val="85000"/>
                    <a:lumOff val="15000"/>
                  </a:srgbClr>
                </a:solidFill>
                <a:latin typeface="Century Gothic"/>
                <a:sym typeface="Century Gothic"/>
              </a:rPr>
              <a:t> es </a:t>
            </a:r>
            <a:r>
              <a:rPr lang="es-ES" sz="1800" b="1" dirty="0">
                <a:solidFill>
                  <a:schemeClr val="accent5"/>
                </a:solidFill>
                <a:latin typeface="Century Gothic"/>
                <a:sym typeface="Century Gothic"/>
              </a:rPr>
              <a:t>soportada</a:t>
            </a:r>
            <a:r>
              <a:rPr lang="es-ES" sz="1800" dirty="0">
                <a:solidFill>
                  <a:srgbClr val="000000">
                    <a:lumMod val="85000"/>
                    <a:lumOff val="15000"/>
                  </a:srgbClr>
                </a:solidFill>
                <a:latin typeface="Century Gothic"/>
                <a:sym typeface="Century Gothic"/>
              </a:rPr>
              <a:t> por la nueva especificación del </a:t>
            </a:r>
            <a:r>
              <a:rPr lang="es-ES" sz="1800" b="1" dirty="0">
                <a:solidFill>
                  <a:schemeClr val="accent5"/>
                </a:solidFill>
                <a:latin typeface="Century Gothic"/>
                <a:sym typeface="Century Gothic"/>
              </a:rPr>
              <a:t>estándar</a:t>
            </a:r>
            <a:r>
              <a:rPr lang="es-ES" sz="1800" dirty="0">
                <a:solidFill>
                  <a:srgbClr val="000000">
                    <a:lumMod val="85000"/>
                    <a:lumOff val="15000"/>
                  </a:srgbClr>
                </a:solidFill>
                <a:latin typeface="Century Gothic"/>
                <a:sym typeface="Century Gothic"/>
              </a:rPr>
              <a:t>, </a:t>
            </a:r>
            <a:r>
              <a:rPr lang="es-ES" sz="1800" b="1" dirty="0">
                <a:solidFill>
                  <a:schemeClr val="accent4"/>
                </a:solidFill>
                <a:latin typeface="Century Gothic"/>
                <a:sym typeface="Century Gothic"/>
              </a:rPr>
              <a:t>pero</a:t>
            </a:r>
            <a:r>
              <a:rPr lang="es-ES" sz="1800" dirty="0">
                <a:solidFill>
                  <a:srgbClr val="000000">
                    <a:lumMod val="85000"/>
                    <a:lumOff val="15000"/>
                  </a:srgbClr>
                </a:solidFill>
                <a:latin typeface="Century Gothic"/>
                <a:sym typeface="Century Gothic"/>
              </a:rPr>
              <a:t> todavía es </a:t>
            </a:r>
            <a:r>
              <a:rPr lang="es-ES" sz="1800" b="1" dirty="0">
                <a:solidFill>
                  <a:schemeClr val="accent5"/>
                </a:solidFill>
                <a:latin typeface="Century Gothic"/>
                <a:sym typeface="Century Gothic"/>
              </a:rPr>
              <a:t>interpretada</a:t>
            </a:r>
            <a:r>
              <a:rPr lang="es-ES" sz="1800" dirty="0">
                <a:solidFill>
                  <a:srgbClr val="000000">
                    <a:lumMod val="85000"/>
                    <a:lumOff val="15000"/>
                  </a:srgbClr>
                </a:solidFill>
                <a:latin typeface="Century Gothic"/>
                <a:sym typeface="Century Gothic"/>
              </a:rPr>
              <a:t> por los </a:t>
            </a:r>
            <a:r>
              <a:rPr lang="es-ES" sz="1800" b="1" dirty="0">
                <a:solidFill>
                  <a:schemeClr val="accent5"/>
                </a:solidFill>
                <a:latin typeface="Century Gothic"/>
                <a:sym typeface="Century Gothic"/>
              </a:rPr>
              <a:t>principales navegadores </a:t>
            </a:r>
            <a:r>
              <a:rPr lang="es-ES" sz="1800" dirty="0">
                <a:solidFill>
                  <a:srgbClr val="000000">
                    <a:lumMod val="85000"/>
                    <a:lumOff val="15000"/>
                  </a:srgbClr>
                </a:solidFill>
                <a:latin typeface="Century Gothic"/>
                <a:sym typeface="Century Gothic"/>
              </a:rPr>
              <a:t>web.</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Tree>
    <p:extLst>
      <p:ext uri="{BB962C8B-B14F-4D97-AF65-F5344CB8AC3E}">
        <p14:creationId xmlns:p14="http://schemas.microsoft.com/office/powerpoint/2010/main" val="1014482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5.3. Estilos de texto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Etiqueta &lt;</a:t>
            </a:r>
            <a:r>
              <a:rPr lang="es-ES" sz="1600" dirty="0" err="1"/>
              <a:t>front</a:t>
            </a:r>
            <a:r>
              <a:rPr lang="es-ES" sz="1600" dirty="0"/>
              <a:t>&gt;</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Etiqueta &lt;</a:t>
            </a:r>
            <a:r>
              <a:rPr lang="es-ES" sz="1800" b="1" dirty="0">
                <a:solidFill>
                  <a:srgbClr val="B31166"/>
                </a:solidFill>
                <a:latin typeface="Century Gothic"/>
                <a:ea typeface="Century Gothic"/>
                <a:cs typeface="Century Gothic"/>
                <a:sym typeface="Century Gothic"/>
              </a:rPr>
              <a:t>f</a:t>
            </a:r>
            <a:r>
              <a:rPr kumimoji="0" lang="es-ES" sz="1800" b="1" i="0" u="none" strike="noStrike" kern="0" cap="none" spc="0" normalizeH="0" baseline="0" noProof="0" dirty="0" err="1">
                <a:ln>
                  <a:noFill/>
                </a:ln>
                <a:solidFill>
                  <a:srgbClr val="B31166"/>
                </a:solidFill>
                <a:effectLst/>
                <a:uLnTx/>
                <a:uFillTx/>
                <a:latin typeface="Century Gothic"/>
                <a:ea typeface="Century Gothic"/>
                <a:cs typeface="Century Gothic"/>
                <a:sym typeface="Century Gothic"/>
              </a:rPr>
              <a:t>ont</a:t>
            </a: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&gt;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Soporta (o soportaba) principalmente los siguientes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atributos</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f</a:t>
            </a:r>
            <a:r>
              <a:rPr kumimoji="0" lang="es-ES" sz="1800" b="1" i="0" u="none" strike="noStrike" kern="0" cap="none" spc="0" normalizeH="0" baseline="0" noProof="0" dirty="0">
                <a:ln>
                  <a:noFill/>
                </a:ln>
                <a:solidFill>
                  <a:schemeClr val="accent4"/>
                </a:solidFill>
                <a:effectLst/>
                <a:uLnTx/>
                <a:uFillTx/>
                <a:latin typeface="Century Gothic"/>
                <a:cs typeface="Arial"/>
                <a:sym typeface="Century Gothic"/>
              </a:rPr>
              <a:t>ace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modifica el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tipo de fuente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Recomendable indicar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más de una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fuente,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separadas por comas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por si el navegador no reconoce alguna.</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color</a:t>
            </a:r>
            <a:r>
              <a:rPr lang="es-ES" sz="1800" dirty="0">
                <a:solidFill>
                  <a:srgbClr val="000000">
                    <a:lumMod val="85000"/>
                    <a:lumOff val="15000"/>
                  </a:srgbClr>
                </a:solidFill>
                <a:latin typeface="Century Gothic"/>
                <a:sym typeface="Century Gothic"/>
              </a:rPr>
              <a:t>: modifica el </a:t>
            </a:r>
            <a:r>
              <a:rPr lang="es-ES" sz="1800" b="1" dirty="0">
                <a:solidFill>
                  <a:schemeClr val="accent5"/>
                </a:solidFill>
                <a:latin typeface="Century Gothic"/>
                <a:sym typeface="Century Gothic"/>
              </a:rPr>
              <a:t>color</a:t>
            </a:r>
            <a:r>
              <a:rPr lang="es-ES" sz="1800" dirty="0">
                <a:solidFill>
                  <a:srgbClr val="000000">
                    <a:lumMod val="85000"/>
                    <a:lumOff val="15000"/>
                  </a:srgbClr>
                </a:solidFill>
                <a:latin typeface="Century Gothic"/>
                <a:sym typeface="Century Gothic"/>
              </a:rPr>
              <a:t>. Puede indicarse con su nombre </a:t>
            </a:r>
            <a:r>
              <a:rPr lang="es-ES" sz="1800" b="1" dirty="0">
                <a:solidFill>
                  <a:schemeClr val="accent6"/>
                </a:solidFill>
                <a:latin typeface="Century Gothic"/>
                <a:sym typeface="Century Gothic"/>
              </a:rPr>
              <a:t>en inglés </a:t>
            </a:r>
            <a:r>
              <a:rPr lang="es-ES" sz="1800" dirty="0">
                <a:solidFill>
                  <a:srgbClr val="000000">
                    <a:lumMod val="85000"/>
                    <a:lumOff val="15000"/>
                  </a:srgbClr>
                </a:solidFill>
                <a:latin typeface="Century Gothic"/>
                <a:sym typeface="Century Gothic"/>
              </a:rPr>
              <a:t>o con su valor </a:t>
            </a:r>
            <a:r>
              <a:rPr lang="es-ES" sz="1800" b="1" dirty="0">
                <a:solidFill>
                  <a:schemeClr val="accent6"/>
                </a:solidFill>
                <a:latin typeface="Century Gothic"/>
                <a:sym typeface="Century Gothic"/>
              </a:rPr>
              <a:t>RGB</a:t>
            </a:r>
            <a:r>
              <a:rPr lang="es-ES" sz="1800" dirty="0">
                <a:solidFill>
                  <a:srgbClr val="000000">
                    <a:lumMod val="85000"/>
                    <a:lumOff val="15000"/>
                  </a:srgbClr>
                </a:solidFill>
                <a:latin typeface="Century Gothic"/>
                <a:sym typeface="Century Gothic"/>
              </a:rPr>
              <a:t>.</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4"/>
                </a:solidFill>
                <a:latin typeface="Century Gothic"/>
                <a:sym typeface="Century Gothic"/>
              </a:rPr>
              <a:t>s</a:t>
            </a:r>
            <a:r>
              <a:rPr kumimoji="0" lang="es-ES" sz="1800" b="1" i="0" u="none" strike="noStrike" kern="0" cap="none" spc="0" normalizeH="0" baseline="0" noProof="0" dirty="0" err="1">
                <a:ln>
                  <a:noFill/>
                </a:ln>
                <a:solidFill>
                  <a:schemeClr val="accent4"/>
                </a:solidFill>
                <a:effectLst/>
                <a:uLnTx/>
                <a:uFillTx/>
                <a:latin typeface="Century Gothic"/>
                <a:cs typeface="Arial"/>
                <a:sym typeface="Century Gothic"/>
              </a:rPr>
              <a:t>ize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modifica el </a:t>
            </a:r>
            <a:r>
              <a:rPr kumimoji="0" lang="es-ES" sz="1800" b="1" i="0" u="none" strike="noStrike" kern="0" cap="none" spc="0" normalizeH="0" baseline="0" noProof="0" dirty="0">
                <a:ln>
                  <a:noFill/>
                </a:ln>
                <a:solidFill>
                  <a:schemeClr val="accent5"/>
                </a:solidFill>
                <a:effectLst/>
                <a:uLnTx/>
                <a:uFillTx/>
                <a:latin typeface="Century Gothic"/>
                <a:cs typeface="Arial"/>
                <a:sym typeface="Century Gothic"/>
              </a:rPr>
              <a:t>tamaño de la letra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Puede tomar valores enteros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entre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el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1</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(el más pequeño) y el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7</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(el más</a:t>
            </a:r>
            <a:r>
              <a:rPr lang="es-ES" sz="1800" dirty="0">
                <a:solidFill>
                  <a:srgbClr val="000000">
                    <a:lumMod val="85000"/>
                    <a:lumOff val="15000"/>
                  </a:srgbClr>
                </a:solidFill>
                <a:latin typeface="Century Gothic"/>
                <a:sym typeface="Century Gothic"/>
              </a:rPr>
              <a:t> grande).</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p:txBody>
      </p:sp>
    </p:spTree>
    <p:extLst>
      <p:ext uri="{BB962C8B-B14F-4D97-AF65-F5344CB8AC3E}">
        <p14:creationId xmlns:p14="http://schemas.microsoft.com/office/powerpoint/2010/main" val="204486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531876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fragmento de código con dos párrafos. El aspecto del primero es el establecido por defecto. En el segundo se ha modificado su apariencia con la etiqueta </a:t>
            </a: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&lt;</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font</a:t>
            </a: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&gt;</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432559" y="2274838"/>
            <a:ext cx="8656320" cy="1754326"/>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&lt;p&gt;Esto es un párrafo por defecto&lt;/p&gt;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&lt;p&gt;&lt;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font</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face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=“Arial,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Helvetica</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color=“#FF0000”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size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=“6”&gt;Esto es un párrafo de color rojo, con el tipo de letra Arial o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Helvetica</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y tamaño 6&lt;/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font</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p:txBody>
      </p:sp>
      <p:pic>
        <p:nvPicPr>
          <p:cNvPr id="9" name="Imagen 8">
            <a:extLst>
              <a:ext uri="{FF2B5EF4-FFF2-40B4-BE49-F238E27FC236}">
                <a16:creationId xmlns:a16="http://schemas.microsoft.com/office/drawing/2014/main" id="{BEA86578-6714-4520-9B56-B2D9E5BB4A58}"/>
              </a:ext>
            </a:extLst>
          </p:cNvPr>
          <p:cNvPicPr>
            <a:picLocks noChangeAspect="1"/>
          </p:cNvPicPr>
          <p:nvPr/>
        </p:nvPicPr>
        <p:blipFill rotWithShape="1">
          <a:blip r:embed="rId2"/>
          <a:srcRect b="63784"/>
          <a:stretch/>
        </p:blipFill>
        <p:spPr>
          <a:xfrm>
            <a:off x="1432559" y="4204173"/>
            <a:ext cx="8656320" cy="1762537"/>
          </a:xfrm>
          <a:prstGeom prst="rect">
            <a:avLst/>
          </a:prstGeom>
          <a:ln>
            <a:solidFill>
              <a:schemeClr val="tx1">
                <a:lumMod val="85000"/>
                <a:lumOff val="15000"/>
              </a:schemeClr>
            </a:solidFill>
          </a:ln>
        </p:spPr>
      </p:pic>
    </p:spTree>
    <p:extLst>
      <p:ext uri="{BB962C8B-B14F-4D97-AF65-F5344CB8AC3E}">
        <p14:creationId xmlns:p14="http://schemas.microsoft.com/office/powerpoint/2010/main" val="4207653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322594" y="1831104"/>
            <a:ext cx="8825659" cy="1877904"/>
          </a:xfrm>
          <a:prstGeom prst="roundRect">
            <a:avLst>
              <a:gd name="adj" fmla="val 1858"/>
            </a:avLst>
          </a:prstGeom>
          <a:noFill/>
          <a:ln w="28575">
            <a:solidFill>
              <a:schemeClr val="accent1"/>
            </a:solidFill>
            <a:prstDash val="sysDot"/>
          </a:ln>
        </p:spPr>
        <p:txBody>
          <a:bodyPr spcFirstLastPara="1" wrap="square" lIns="91425" tIns="45700" rIns="91425" bIns="45700" anchor="t" anchorCtr="0">
            <a:norm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RECUERDE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Mediante el </a:t>
            </a:r>
            <a:r>
              <a:rPr kumimoji="0" lang="es-ES" sz="1800" b="1" i="0" u="none" strike="noStrike" kern="0" cap="none" spc="0" normalizeH="0" baseline="0" noProof="0" dirty="0">
                <a:ln>
                  <a:noFill/>
                </a:ln>
                <a:solidFill>
                  <a:schemeClr val="accent1"/>
                </a:solidFill>
                <a:effectLst/>
                <a:uLnTx/>
                <a:uFillTx/>
                <a:latin typeface="Century Gothic"/>
                <a:cs typeface="Arial"/>
                <a:sym typeface="Arial"/>
              </a:rPr>
              <a:t>atributo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a:t>
            </a:r>
            <a:r>
              <a:rPr kumimoji="0" lang="es-ES" sz="1800" b="1" i="0" u="none" strike="noStrike" kern="0" cap="none" spc="0" normalizeH="0" baseline="0" noProof="0" dirty="0" err="1">
                <a:ln>
                  <a:noFill/>
                </a:ln>
                <a:solidFill>
                  <a:srgbClr val="00B0F0"/>
                </a:solidFill>
                <a:effectLst/>
                <a:uLnTx/>
                <a:uFillTx/>
                <a:latin typeface="Century Gothic"/>
                <a:cs typeface="Arial"/>
                <a:sym typeface="Arial"/>
              </a:rPr>
              <a:t>style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se pueden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definir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las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reglas CSS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que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afecten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al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elemento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en el que se incluye el atributo.</a:t>
            </a:r>
          </a:p>
        </p:txBody>
      </p:sp>
    </p:spTree>
    <p:extLst>
      <p:ext uri="{BB962C8B-B14F-4D97-AF65-F5344CB8AC3E}">
        <p14:creationId xmlns:p14="http://schemas.microsoft.com/office/powerpoint/2010/main" val="1904933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531876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fragmento de código con dos párrafos. El aspecto del primero es el establecido por defecto. En el segundo se ha modificado su apariencia con el atributo </a:t>
            </a:r>
            <a:r>
              <a:rPr lang="es-ES" sz="1800" b="1" dirty="0" err="1">
                <a:solidFill>
                  <a:srgbClr val="00B0F0"/>
                </a:solidFill>
                <a:latin typeface="Century Gothic"/>
                <a:ea typeface="Century Gothic"/>
                <a:cs typeface="Century Gothic"/>
                <a:sym typeface="Century Gothic"/>
              </a:rPr>
              <a:t>style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432559" y="2274838"/>
            <a:ext cx="8656320" cy="1754326"/>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1" dirty="0">
                <a:solidFill>
                  <a:srgbClr val="E9943A"/>
                </a:solidFill>
                <a:latin typeface="Century Gothic" panose="020B0502020202020204" pitchFamily="34" charset="0"/>
              </a:rPr>
              <a:t>&lt;</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p&gt;Esto es un párrafo por defecto&lt;/p&gt;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style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font-family:Arial</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Helvetica</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color:#FF0000; font-size:6px"&gt;Esto es un párrafo de color rojo, con el tipo de letra Arial o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Helvetica</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y tamaño 6px&lt;/p&gt;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p:txBody>
      </p:sp>
      <p:pic>
        <p:nvPicPr>
          <p:cNvPr id="11" name="Imagen 10">
            <a:extLst>
              <a:ext uri="{FF2B5EF4-FFF2-40B4-BE49-F238E27FC236}">
                <a16:creationId xmlns:a16="http://schemas.microsoft.com/office/drawing/2014/main" id="{B0088438-2743-4046-9312-0260C1D8231A}"/>
              </a:ext>
            </a:extLst>
          </p:cNvPr>
          <p:cNvPicPr>
            <a:picLocks noChangeAspect="1"/>
          </p:cNvPicPr>
          <p:nvPr/>
        </p:nvPicPr>
        <p:blipFill rotWithShape="1">
          <a:blip r:embed="rId2"/>
          <a:srcRect b="74407"/>
          <a:stretch/>
        </p:blipFill>
        <p:spPr>
          <a:xfrm>
            <a:off x="1432559" y="4383588"/>
            <a:ext cx="8656320" cy="1245572"/>
          </a:xfrm>
          <a:prstGeom prst="rect">
            <a:avLst/>
          </a:prstGeom>
          <a:ln>
            <a:solidFill>
              <a:schemeClr val="tx1">
                <a:lumMod val="85000"/>
                <a:lumOff val="15000"/>
              </a:schemeClr>
            </a:solidFill>
          </a:ln>
        </p:spPr>
      </p:pic>
    </p:spTree>
    <p:extLst>
      <p:ext uri="{BB962C8B-B14F-4D97-AF65-F5344CB8AC3E}">
        <p14:creationId xmlns:p14="http://schemas.microsoft.com/office/powerpoint/2010/main" val="1279758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8</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Modifique el código anterior para establecer las siguientes características en el primer párrafo:</a:t>
            </a:r>
          </a:p>
          <a:p>
            <a:pPr marL="715963" lvl="0" indent="-342900">
              <a:spcBef>
                <a:spcPts val="0"/>
              </a:spcBef>
              <a:buSzPts val="1600"/>
              <a:buFont typeface="Arial" panose="020B0604020202020204" pitchFamily="34" charset="0"/>
              <a:buChar char="•"/>
            </a:pPr>
            <a:r>
              <a:rPr lang="es-ES" dirty="0"/>
              <a:t>Tipo de letra: Times.</a:t>
            </a:r>
          </a:p>
          <a:p>
            <a:pPr marL="715963" lvl="0" indent="-342900">
              <a:spcBef>
                <a:spcPts val="0"/>
              </a:spcBef>
              <a:buSzPts val="1600"/>
              <a:buFont typeface="Arial" panose="020B0604020202020204" pitchFamily="34" charset="0"/>
              <a:buChar char="•"/>
            </a:pPr>
            <a:r>
              <a:rPr lang="es-ES" dirty="0"/>
              <a:t>Color: verde.</a:t>
            </a:r>
          </a:p>
          <a:p>
            <a:pPr marL="715963" lvl="0" indent="-342900">
              <a:spcBef>
                <a:spcPts val="0"/>
              </a:spcBef>
              <a:buSzPts val="1600"/>
              <a:buFont typeface="Arial" panose="020B0604020202020204" pitchFamily="34" charset="0"/>
              <a:buChar char="•"/>
            </a:pPr>
            <a:r>
              <a:rPr lang="es-ES" dirty="0"/>
              <a:t>Tamaño: 2.</a:t>
            </a:r>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79</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59897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s-ES" sz="2800" b="0" i="0" u="none" strike="noStrike" kern="0" cap="none" spc="0" normalizeH="0" baseline="0" noProof="0" dirty="0">
              <a:ln>
                <a:noFill/>
              </a:ln>
              <a:solidFill>
                <a:srgbClr val="FFFFFF"/>
              </a:solidFill>
              <a:effectLst/>
              <a:uLnTx/>
              <a:uFillTx/>
              <a:latin typeface="Century Gothic"/>
              <a:sym typeface="Century Gothic"/>
            </a:endParaRPr>
          </a:p>
        </p:txBody>
      </p:sp>
      <p:graphicFrame>
        <p:nvGraphicFramePr>
          <p:cNvPr id="4" name="Diagrama 3">
            <a:extLst>
              <a:ext uri="{FF2B5EF4-FFF2-40B4-BE49-F238E27FC236}">
                <a16:creationId xmlns:a16="http://schemas.microsoft.com/office/drawing/2014/main" id="{65D8B2CA-D4B0-4136-B363-977C1981E373}"/>
              </a:ext>
            </a:extLst>
          </p:cNvPr>
          <p:cNvGraphicFramePr/>
          <p:nvPr>
            <p:extLst>
              <p:ext uri="{D42A27DB-BD31-4B8C-83A1-F6EECF244321}">
                <p14:modId xmlns:p14="http://schemas.microsoft.com/office/powerpoint/2010/main" val="4102490950"/>
              </p:ext>
            </p:extLst>
          </p:nvPr>
        </p:nvGraphicFramePr>
        <p:xfrm>
          <a:off x="653031" y="0"/>
          <a:ext cx="10885938"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02196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531876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lang="es-ES" sz="1800" b="1" dirty="0">
                <a:solidFill>
                  <a:srgbClr val="00B0F0"/>
                </a:solidFill>
                <a:latin typeface="Century Gothic"/>
                <a:ea typeface="Century Gothic"/>
                <a:cs typeface="Century Gothic"/>
                <a:sym typeface="Century Gothic"/>
              </a:rPr>
              <a:t>SOLUCIÓN</a:t>
            </a:r>
            <a:endPar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00B0F0"/>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fragmento de código con dos párrafos. El aspecto del primero es el establecido por defecto. Em el segundo se ha modificado su apariencia con la etiqueta </a:t>
            </a: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&lt;</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font</a:t>
            </a: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&gt;</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432559" y="2274838"/>
            <a:ext cx="8214360" cy="1477328"/>
          </a:xfrm>
          <a:prstGeom prst="rect">
            <a:avLst/>
          </a:prstGeom>
          <a:no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&lt;p&gt;Esto es un párrafo por defecto&lt;/p&gt;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&lt;p&gt;&lt;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font</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face</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=“Times" color=“</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green</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size</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=“4"&gt;Esto es un párrafo de color verde, con el tipo de letra Times y tamaño 2&lt;/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font</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p>
        </p:txBody>
      </p:sp>
      <p:pic>
        <p:nvPicPr>
          <p:cNvPr id="7" name="Imagen 6">
            <a:extLst>
              <a:ext uri="{FF2B5EF4-FFF2-40B4-BE49-F238E27FC236}">
                <a16:creationId xmlns:a16="http://schemas.microsoft.com/office/drawing/2014/main" id="{EA05A0B8-A2E3-46B3-248E-F29ADAB7F8A9}"/>
              </a:ext>
            </a:extLst>
          </p:cNvPr>
          <p:cNvPicPr>
            <a:picLocks noChangeAspect="1"/>
          </p:cNvPicPr>
          <p:nvPr/>
        </p:nvPicPr>
        <p:blipFill rotWithShape="1">
          <a:blip r:embed="rId2"/>
          <a:srcRect b="64674"/>
          <a:stretch/>
        </p:blipFill>
        <p:spPr>
          <a:xfrm>
            <a:off x="1432559" y="4269703"/>
            <a:ext cx="8214360" cy="1631477"/>
          </a:xfrm>
          <a:prstGeom prst="rect">
            <a:avLst/>
          </a:prstGeom>
          <a:ln>
            <a:solidFill>
              <a:schemeClr val="tx1">
                <a:lumMod val="85000"/>
                <a:lumOff val="15000"/>
              </a:schemeClr>
            </a:solidFill>
          </a:ln>
        </p:spPr>
      </p:pic>
    </p:spTree>
    <p:extLst>
      <p:ext uri="{BB962C8B-B14F-4D97-AF65-F5344CB8AC3E}">
        <p14:creationId xmlns:p14="http://schemas.microsoft.com/office/powerpoint/2010/main" val="91702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9</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Identifique y corrija, en el siguiente fragmento de código, los errores que detecte:</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81</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5" name="CuadroTexto 4">
            <a:extLst>
              <a:ext uri="{FF2B5EF4-FFF2-40B4-BE49-F238E27FC236}">
                <a16:creationId xmlns:a16="http://schemas.microsoft.com/office/drawing/2014/main" id="{2022C208-8EA1-49D6-848D-4B20204BE529}"/>
              </a:ext>
            </a:extLst>
          </p:cNvPr>
          <p:cNvSpPr txBox="1"/>
          <p:nvPr/>
        </p:nvSpPr>
        <p:spPr>
          <a:xfrm>
            <a:off x="1520253" y="2963333"/>
            <a:ext cx="6937948"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font</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 color:”</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AABBCC</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size</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small</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”&gt;Esto es un texto&lt;/</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font</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713354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6344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R="0" lvl="0" algn="l" defTabSz="914400" rtl="0" eaLnBrk="1" fontAlgn="auto" latinLnBrk="0" hangingPunct="1">
              <a:lnSpc>
                <a:spcPct val="100000"/>
              </a:lnSpc>
              <a:spcBef>
                <a:spcPts val="1000"/>
              </a:spcBef>
              <a:spcAft>
                <a:spcPts val="0"/>
              </a:spcAft>
              <a:buClr>
                <a:srgbClr val="00B0F0"/>
              </a:buClr>
              <a:buSzPts val="1440"/>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00B0F0"/>
              </a:buClr>
              <a:buSzPts val="1440"/>
              <a:buFont typeface="Noto Sans Symbols"/>
              <a:buChar char="►"/>
              <a:tabLst/>
              <a:defRPr/>
            </a:pP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Valores </a:t>
            </a:r>
            <a:r>
              <a:rPr kumimoji="0" lang="es-ES" sz="1800" b="1" i="0" u="none" strike="noStrike" kern="0" cap="none" spc="0" normalizeH="0" baseline="0" noProof="0" dirty="0" err="1">
                <a:ln>
                  <a:noFill/>
                </a:ln>
                <a:solidFill>
                  <a:schemeClr val="accent4"/>
                </a:solidFill>
                <a:effectLst/>
                <a:uLnTx/>
                <a:uFillTx/>
                <a:latin typeface="Century Gothic"/>
                <a:ea typeface="Century Gothic"/>
                <a:cs typeface="Century Gothic"/>
                <a:sym typeface="Century Gothic"/>
              </a:rPr>
              <a:t>font-size</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t>
            </a:r>
            <a:r>
              <a:rPr kumimoji="0" lang="en-U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xx-small, x-small, small, medium, large, x-large, xx-large</a:t>
            </a:r>
            <a:endPar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432557" y="1519283"/>
            <a:ext cx="8314403" cy="923330"/>
          </a:xfrm>
          <a:prstGeom prst="rect">
            <a:avLst/>
          </a:prstGeom>
          <a:no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style</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="color:#</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AABBCC</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font-size:small</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"&gt;Esto es un texto&lt;/p&gt;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p>
        </p:txBody>
      </p:sp>
      <p:pic>
        <p:nvPicPr>
          <p:cNvPr id="12" name="Imagen 11">
            <a:extLst>
              <a:ext uri="{FF2B5EF4-FFF2-40B4-BE49-F238E27FC236}">
                <a16:creationId xmlns:a16="http://schemas.microsoft.com/office/drawing/2014/main" id="{76A5C523-817C-45AE-89E0-6E306D51401C}"/>
              </a:ext>
            </a:extLst>
          </p:cNvPr>
          <p:cNvPicPr>
            <a:picLocks noChangeAspect="1"/>
          </p:cNvPicPr>
          <p:nvPr/>
        </p:nvPicPr>
        <p:blipFill rotWithShape="1">
          <a:blip r:embed="rId2"/>
          <a:srcRect b="63118"/>
          <a:stretch/>
        </p:blipFill>
        <p:spPr>
          <a:xfrm>
            <a:off x="1432557" y="3257147"/>
            <a:ext cx="8314403" cy="1724098"/>
          </a:xfrm>
          <a:prstGeom prst="rect">
            <a:avLst/>
          </a:prstGeom>
          <a:ln>
            <a:solidFill>
              <a:schemeClr val="tx1">
                <a:lumMod val="85000"/>
                <a:lumOff val="15000"/>
              </a:schemeClr>
            </a:solidFill>
          </a:ln>
        </p:spPr>
      </p:pic>
    </p:spTree>
    <p:extLst>
      <p:ext uri="{BB962C8B-B14F-4D97-AF65-F5344CB8AC3E}">
        <p14:creationId xmlns:p14="http://schemas.microsoft.com/office/powerpoint/2010/main" val="14894571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5.3. Estilos de texto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Alineación del texto</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a:solidFill>
                  <a:srgbClr val="B31166"/>
                </a:solidFill>
                <a:latin typeface="Century Gothic"/>
                <a:ea typeface="Century Gothic"/>
                <a:cs typeface="Century Gothic"/>
                <a:sym typeface="Century Gothic"/>
              </a:rPr>
              <a:t>Alineación del texto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HTML5</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recomienda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utilizar </a:t>
            </a:r>
            <a:r>
              <a:rPr kumimoji="0" lang="es-ES" sz="1800" b="1" i="0" u="none" strike="noStrike" kern="0" cap="none" spc="0" normalizeH="0" baseline="0" noProof="0" dirty="0">
                <a:ln>
                  <a:noFill/>
                </a:ln>
                <a:solidFill>
                  <a:srgbClr val="9B6BF2"/>
                </a:solidFill>
                <a:effectLst/>
                <a:uLnTx/>
                <a:uFillTx/>
                <a:latin typeface="Century Gothic"/>
                <a:ea typeface="Century Gothic"/>
                <a:cs typeface="Century Gothic"/>
                <a:sym typeface="Century Gothic"/>
              </a:rPr>
              <a:t>hojas de estilo CSS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para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establecer</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esta propiedad</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 de los textos de los documentos web.</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E9943A"/>
                </a:solidFill>
                <a:effectLst/>
                <a:uLnTx/>
                <a:uFillTx/>
                <a:latin typeface="Century Gothic"/>
                <a:cs typeface="Arial"/>
                <a:sym typeface="Century Gothic"/>
              </a:rPr>
              <a:t>Pero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existe un </a:t>
            </a:r>
            <a:r>
              <a:rPr lang="es-ES" sz="1800" b="1" dirty="0">
                <a:solidFill>
                  <a:srgbClr val="E9943A"/>
                </a:solidFill>
                <a:latin typeface="Century Gothic"/>
                <a:sym typeface="Century Gothic"/>
              </a:rPr>
              <a:t>atributo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llamado </a:t>
            </a:r>
            <a:r>
              <a:rPr lang="es-ES" sz="1800" b="1" dirty="0" err="1">
                <a:solidFill>
                  <a:srgbClr val="9B6BF2"/>
                </a:solidFill>
                <a:latin typeface="Century Gothic"/>
                <a:sym typeface="Century Gothic"/>
              </a:rPr>
              <a:t>align</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que permite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modificar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la </a:t>
            </a:r>
            <a:r>
              <a:rPr kumimoji="0" lang="es-ES" sz="1800" b="1" i="0" u="none" strike="noStrike" kern="0" cap="none" spc="0" normalizeH="0" baseline="0" noProof="0" dirty="0">
                <a:ln>
                  <a:noFill/>
                </a:ln>
                <a:solidFill>
                  <a:schemeClr val="accent6"/>
                </a:solidFill>
                <a:effectLst/>
                <a:uLnTx/>
                <a:uFillTx/>
                <a:latin typeface="Century Gothic"/>
                <a:cs typeface="Arial"/>
                <a:sym typeface="Century Gothic"/>
              </a:rPr>
              <a:t>alineación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del texto.</a:t>
            </a: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sym typeface="Century Gothic"/>
              </a:rPr>
              <a:t>Puede tomar los siguientes </a:t>
            </a:r>
            <a:r>
              <a:rPr lang="es-ES" sz="1800" b="1" dirty="0">
                <a:solidFill>
                  <a:schemeClr val="accent4"/>
                </a:solidFill>
                <a:latin typeface="Century Gothic"/>
                <a:sym typeface="Century Gothic"/>
              </a:rPr>
              <a:t>valores</a:t>
            </a:r>
            <a:r>
              <a:rPr lang="es-ES" sz="1800" dirty="0">
                <a:solidFill>
                  <a:srgbClr val="000000">
                    <a:lumMod val="85000"/>
                    <a:lumOff val="15000"/>
                  </a:srgbClr>
                </a:solidFill>
                <a:latin typeface="Century Gothic"/>
                <a:sym typeface="Century Gothic"/>
              </a:rPr>
              <a:t>: </a:t>
            </a:r>
            <a:r>
              <a:rPr lang="es-ES" sz="1800" b="1" dirty="0">
                <a:solidFill>
                  <a:schemeClr val="accent5"/>
                </a:solidFill>
                <a:latin typeface="Century Gothic"/>
                <a:sym typeface="Century Gothic"/>
              </a:rPr>
              <a:t>center</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centro</a:t>
            </a:r>
            <a:r>
              <a:rPr lang="es-ES" sz="1800" dirty="0">
                <a:solidFill>
                  <a:srgbClr val="000000">
                    <a:lumMod val="85000"/>
                    <a:lumOff val="15000"/>
                  </a:srgbClr>
                </a:solidFill>
                <a:latin typeface="Century Gothic"/>
                <a:sym typeface="Century Gothic"/>
              </a:rPr>
              <a:t>), </a:t>
            </a:r>
            <a:r>
              <a:rPr lang="es-ES" sz="1800" b="1" dirty="0" err="1">
                <a:solidFill>
                  <a:schemeClr val="accent5"/>
                </a:solidFill>
                <a:latin typeface="Century Gothic"/>
                <a:sym typeface="Century Gothic"/>
              </a:rPr>
              <a:t>left</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izquierda</a:t>
            </a:r>
            <a:r>
              <a:rPr lang="es-ES" sz="1800" dirty="0">
                <a:solidFill>
                  <a:srgbClr val="000000">
                    <a:lumMod val="85000"/>
                    <a:lumOff val="15000"/>
                  </a:srgbClr>
                </a:solidFill>
                <a:latin typeface="Century Gothic"/>
                <a:sym typeface="Century Gothic"/>
              </a:rPr>
              <a:t>), </a:t>
            </a:r>
            <a:r>
              <a:rPr lang="es-ES" sz="1800" b="1" dirty="0" err="1">
                <a:solidFill>
                  <a:schemeClr val="accent5"/>
                </a:solidFill>
                <a:latin typeface="Century Gothic"/>
                <a:sym typeface="Century Gothic"/>
              </a:rPr>
              <a:t>right</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derecha</a:t>
            </a:r>
            <a:r>
              <a:rPr lang="es-ES" sz="1800" dirty="0">
                <a:solidFill>
                  <a:srgbClr val="000000">
                    <a:lumMod val="85000"/>
                    <a:lumOff val="15000"/>
                  </a:srgbClr>
                </a:solidFill>
                <a:latin typeface="Century Gothic"/>
                <a:sym typeface="Century Gothic"/>
              </a:rPr>
              <a:t>) y </a:t>
            </a:r>
            <a:r>
              <a:rPr lang="es-ES" sz="1800" b="1" dirty="0" err="1">
                <a:solidFill>
                  <a:schemeClr val="accent5"/>
                </a:solidFill>
                <a:latin typeface="Century Gothic"/>
                <a:sym typeface="Century Gothic"/>
              </a:rPr>
              <a:t>justify</a:t>
            </a:r>
            <a:r>
              <a:rPr lang="es-ES" sz="1800" dirty="0">
                <a:solidFill>
                  <a:srgbClr val="000000">
                    <a:lumMod val="85000"/>
                    <a:lumOff val="15000"/>
                  </a:srgbClr>
                </a:solidFill>
                <a:latin typeface="Century Gothic"/>
                <a:sym typeface="Century Gothic"/>
              </a:rPr>
              <a:t> (</a:t>
            </a:r>
            <a:r>
              <a:rPr lang="es-ES" sz="1800" b="1" dirty="0">
                <a:solidFill>
                  <a:schemeClr val="accent6"/>
                </a:solidFill>
                <a:latin typeface="Century Gothic"/>
                <a:sym typeface="Century Gothic"/>
              </a:rPr>
              <a:t>justificado</a:t>
            </a:r>
            <a:r>
              <a:rPr lang="es-ES" sz="1800" dirty="0">
                <a:solidFill>
                  <a:srgbClr val="000000">
                    <a:lumMod val="85000"/>
                    <a:lumOff val="15000"/>
                  </a:srgbClr>
                </a:solidFill>
                <a:latin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endParaRPr>
          </a:p>
          <a:p>
            <a:pPr marL="627063"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rgbClr val="E9943A"/>
                </a:solidFill>
                <a:effectLst/>
                <a:uLnTx/>
                <a:uFillTx/>
                <a:latin typeface="Century Gothic"/>
                <a:cs typeface="Arial"/>
                <a:sym typeface="Century Gothic"/>
              </a:rPr>
              <a:t>Este atributo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no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es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soportado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por la nueva especificación del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estándar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a:t>
            </a:r>
            <a:r>
              <a:rPr kumimoji="0" lang="es-ES" sz="1800" b="1" i="0" u="none" strike="noStrike" kern="0" cap="none" spc="0" normalizeH="0" baseline="0" noProof="0" dirty="0">
                <a:ln>
                  <a:noFill/>
                </a:ln>
                <a:solidFill>
                  <a:srgbClr val="E9943A"/>
                </a:solidFill>
                <a:effectLst/>
                <a:uLnTx/>
                <a:uFillTx/>
                <a:latin typeface="Century Gothic"/>
                <a:cs typeface="Arial"/>
                <a:sym typeface="Century Gothic"/>
              </a:rPr>
              <a:t>pero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todavía es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interpretado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 por los </a:t>
            </a:r>
            <a:r>
              <a:rPr kumimoji="0" lang="es-ES" sz="1800" b="1" i="0" u="none" strike="noStrike" kern="0" cap="none" spc="0" normalizeH="0" baseline="0" noProof="0" dirty="0">
                <a:ln>
                  <a:noFill/>
                </a:ln>
                <a:solidFill>
                  <a:srgbClr val="9B6BF2"/>
                </a:solidFill>
                <a:effectLst/>
                <a:uLnTx/>
                <a:uFillTx/>
                <a:latin typeface="Century Gothic"/>
                <a:cs typeface="Arial"/>
                <a:sym typeface="Century Gothic"/>
              </a:rPr>
              <a:t>principales navegadores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Century Gothic"/>
              </a:rPr>
              <a:t>web.</a:t>
            </a:r>
          </a:p>
        </p:txBody>
      </p:sp>
    </p:spTree>
    <p:extLst>
      <p:ext uri="{BB962C8B-B14F-4D97-AF65-F5344CB8AC3E}">
        <p14:creationId xmlns:p14="http://schemas.microsoft.com/office/powerpoint/2010/main" val="19190460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548640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ejemplo del uso de este atributo para modificar la alineación del texto contenido en cuatro párrafos: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432559" y="2274838"/>
            <a:ext cx="8656320" cy="1754326"/>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align</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left</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"&gt;Este párrafo está alineado a la izquierda&lt;/p&gt;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align</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="center"&gt;Este párrafo está centrado&lt;/p&gt;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align</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right</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"&gt;Este párrafo está alineado a la derecha&lt;/p&gt;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align</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justify</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"&gt;Este párrafo tiene su texto justificado&lt;/p&gt;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p:txBody>
      </p:sp>
      <p:pic>
        <p:nvPicPr>
          <p:cNvPr id="7" name="Imagen 6">
            <a:extLst>
              <a:ext uri="{FF2B5EF4-FFF2-40B4-BE49-F238E27FC236}">
                <a16:creationId xmlns:a16="http://schemas.microsoft.com/office/drawing/2014/main" id="{E1964824-CFC4-4D91-A98F-B4211A236EB0}"/>
              </a:ext>
            </a:extLst>
          </p:cNvPr>
          <p:cNvPicPr>
            <a:picLocks noChangeAspect="1"/>
          </p:cNvPicPr>
          <p:nvPr/>
        </p:nvPicPr>
        <p:blipFill rotWithShape="1">
          <a:blip r:embed="rId2"/>
          <a:srcRect b="63118"/>
          <a:stretch/>
        </p:blipFill>
        <p:spPr>
          <a:xfrm>
            <a:off x="1432559" y="4240042"/>
            <a:ext cx="8656320" cy="1794999"/>
          </a:xfrm>
          <a:prstGeom prst="rect">
            <a:avLst/>
          </a:prstGeom>
          <a:ln>
            <a:solidFill>
              <a:schemeClr val="tx1">
                <a:lumMod val="85000"/>
                <a:lumOff val="15000"/>
              </a:schemeClr>
            </a:solidFill>
          </a:ln>
        </p:spPr>
      </p:pic>
    </p:spTree>
    <p:extLst>
      <p:ext uri="{BB962C8B-B14F-4D97-AF65-F5344CB8AC3E}">
        <p14:creationId xmlns:p14="http://schemas.microsoft.com/office/powerpoint/2010/main" val="3301241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C8FAD3-9725-49CD-9110-2210F6BD0DC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3" name="Google Shape;642;p7">
            <a:extLst>
              <a:ext uri="{FF2B5EF4-FFF2-40B4-BE49-F238E27FC236}">
                <a16:creationId xmlns:a16="http://schemas.microsoft.com/office/drawing/2014/main" id="{0E13E813-E9BD-4299-8520-A054C42F4081}"/>
              </a:ext>
            </a:extLst>
          </p:cNvPr>
          <p:cNvSpPr/>
          <p:nvPr/>
        </p:nvSpPr>
        <p:spPr>
          <a:xfrm>
            <a:off x="1322594" y="1831104"/>
            <a:ext cx="8825659" cy="1877904"/>
          </a:xfrm>
          <a:prstGeom prst="roundRect">
            <a:avLst>
              <a:gd name="adj" fmla="val 1858"/>
            </a:avLst>
          </a:prstGeom>
          <a:noFill/>
          <a:ln w="28575">
            <a:solidFill>
              <a:schemeClr val="accent1"/>
            </a:solidFill>
            <a:prstDash val="sysDot"/>
          </a:ln>
        </p:spPr>
        <p:txBody>
          <a:bodyPr spcFirstLastPara="1" wrap="square" lIns="91425" tIns="45700" rIns="91425" bIns="45700" anchor="t" anchorCtr="0">
            <a:norm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RECUERDE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Mediante el </a:t>
            </a:r>
            <a:r>
              <a:rPr kumimoji="0" lang="es-ES" sz="1800" b="1" i="0" u="none" strike="noStrike" kern="0" cap="none" spc="0" normalizeH="0" baseline="0" noProof="0" dirty="0">
                <a:ln>
                  <a:noFill/>
                </a:ln>
                <a:solidFill>
                  <a:srgbClr val="B31166"/>
                </a:solidFill>
                <a:effectLst/>
                <a:uLnTx/>
                <a:uFillTx/>
                <a:latin typeface="Century Gothic"/>
                <a:cs typeface="Arial"/>
                <a:sym typeface="Arial"/>
              </a:rPr>
              <a:t>atributo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a:t>
            </a:r>
            <a:r>
              <a:rPr kumimoji="0" lang="es-ES" sz="1800" b="1" i="0" u="none" strike="noStrike" kern="0" cap="none" spc="0" normalizeH="0" baseline="0" noProof="0" dirty="0" err="1">
                <a:ln>
                  <a:noFill/>
                </a:ln>
                <a:solidFill>
                  <a:srgbClr val="00B0F0"/>
                </a:solidFill>
                <a:effectLst/>
                <a:uLnTx/>
                <a:uFillTx/>
                <a:latin typeface="Century Gothic"/>
                <a:cs typeface="Arial"/>
                <a:sym typeface="Arial"/>
              </a:rPr>
              <a:t>style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se pueden </a:t>
            </a:r>
            <a:r>
              <a:rPr kumimoji="0" lang="es-ES" sz="1800" b="1" i="0" u="none" strike="noStrike" kern="0" cap="none" spc="0" normalizeH="0" baseline="0" noProof="0" dirty="0">
                <a:ln>
                  <a:noFill/>
                </a:ln>
                <a:solidFill>
                  <a:srgbClr val="E9943A"/>
                </a:solidFill>
                <a:effectLst/>
                <a:uLnTx/>
                <a:uFillTx/>
                <a:latin typeface="Century Gothic"/>
                <a:cs typeface="Arial"/>
                <a:sym typeface="Arial"/>
              </a:rPr>
              <a:t>definir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las </a:t>
            </a:r>
            <a:r>
              <a:rPr kumimoji="0" lang="es-ES" sz="1800" b="1" i="0" u="none" strike="noStrike" kern="0" cap="none" spc="0" normalizeH="0" baseline="0" noProof="0" dirty="0">
                <a:ln>
                  <a:noFill/>
                </a:ln>
                <a:solidFill>
                  <a:srgbClr val="E9943A"/>
                </a:solidFill>
                <a:effectLst/>
                <a:uLnTx/>
                <a:uFillTx/>
                <a:latin typeface="Century Gothic"/>
                <a:cs typeface="Arial"/>
                <a:sym typeface="Arial"/>
              </a:rPr>
              <a:t>reglas CSS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que </a:t>
            </a:r>
            <a:r>
              <a:rPr kumimoji="0" lang="es-ES" sz="1800" b="1" i="0" u="none" strike="noStrike" kern="0" cap="none" spc="0" normalizeH="0" baseline="0" noProof="0" dirty="0">
                <a:ln>
                  <a:noFill/>
                </a:ln>
                <a:solidFill>
                  <a:srgbClr val="E9943A"/>
                </a:solidFill>
                <a:effectLst/>
                <a:uLnTx/>
                <a:uFillTx/>
                <a:latin typeface="Century Gothic"/>
                <a:cs typeface="Arial"/>
                <a:sym typeface="Arial"/>
              </a:rPr>
              <a:t>afecten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al </a:t>
            </a:r>
            <a:r>
              <a:rPr kumimoji="0" lang="es-ES" sz="1800" b="1" i="0" u="none" strike="noStrike" kern="0" cap="none" spc="0" normalizeH="0" baseline="0" noProof="0" dirty="0">
                <a:ln>
                  <a:noFill/>
                </a:ln>
                <a:solidFill>
                  <a:srgbClr val="E9943A"/>
                </a:solidFill>
                <a:effectLst/>
                <a:uLnTx/>
                <a:uFillTx/>
                <a:latin typeface="Century Gothic"/>
                <a:cs typeface="Arial"/>
                <a:sym typeface="Arial"/>
              </a:rPr>
              <a:t>elemento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rPr>
              <a:t> en el que se incluye el atributo.</a:t>
            </a:r>
          </a:p>
        </p:txBody>
      </p:sp>
    </p:spTree>
    <p:extLst>
      <p:ext uri="{BB962C8B-B14F-4D97-AF65-F5344CB8AC3E}">
        <p14:creationId xmlns:p14="http://schemas.microsoft.com/office/powerpoint/2010/main" val="16796402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5.3. Estilos de texto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Espaciado del texto</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Espaciado del texto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chemeClr val="accent1"/>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Para modificar el </a:t>
            </a: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espaciado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entre las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letras del texto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de un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párrafo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se puede usar la siguiente </a:t>
            </a: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sintaxis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chemeClr val="accent1"/>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Puede tomar </a:t>
            </a: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valores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rgbClr val="9B6BF2"/>
                </a:solidFill>
                <a:effectLst/>
                <a:uLnTx/>
                <a:uFillTx/>
                <a:latin typeface="Century Gothic"/>
                <a:ea typeface="Century Gothic"/>
                <a:cs typeface="Century Gothic"/>
                <a:sym typeface="Century Gothic"/>
              </a:rPr>
              <a:t>absolutos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rgbClr val="D53DD0"/>
                </a:solidFill>
                <a:effectLst/>
                <a:uLnTx/>
                <a:uFillTx/>
                <a:latin typeface="Century Gothic"/>
                <a:ea typeface="Century Gothic"/>
                <a:cs typeface="Century Gothic"/>
                <a:sym typeface="Century Gothic"/>
              </a:rPr>
              <a:t>pixeles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rgbClr val="9B6BF2"/>
                </a:solidFill>
                <a:effectLst/>
                <a:uLnTx/>
                <a:uFillTx/>
                <a:latin typeface="Century Gothic"/>
                <a:ea typeface="Century Gothic"/>
                <a:cs typeface="Century Gothic"/>
                <a:sym typeface="Century Gothic"/>
              </a:rPr>
              <a:t>relativos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rgbClr val="D53DD0"/>
                </a:solidFill>
                <a:effectLst/>
                <a:uLnTx/>
                <a:uFillTx/>
                <a:latin typeface="Century Gothic"/>
                <a:ea typeface="Century Gothic"/>
                <a:cs typeface="Century Gothic"/>
                <a:sym typeface="Century Gothic"/>
              </a:rPr>
              <a:t>em</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o bien mediante un </a:t>
            </a:r>
            <a:r>
              <a:rPr kumimoji="0" lang="es-ES" sz="1800" b="1" i="0" u="none" strike="noStrike" kern="0" cap="none" spc="0" normalizeH="0" baseline="0" noProof="0" dirty="0">
                <a:ln>
                  <a:noFill/>
                </a:ln>
                <a:solidFill>
                  <a:srgbClr val="9B6BF2"/>
                </a:solidFill>
                <a:effectLst/>
                <a:uLnTx/>
                <a:uFillTx/>
                <a:latin typeface="Century Gothic"/>
                <a:ea typeface="Century Gothic"/>
                <a:cs typeface="Century Gothic"/>
                <a:sym typeface="Century Gothic"/>
              </a:rPr>
              <a:t>texto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rgbClr val="D53DD0"/>
                </a:solidFill>
                <a:effectLst/>
                <a:uLnTx/>
                <a:uFillTx/>
                <a:latin typeface="Century Gothic"/>
                <a:ea typeface="Century Gothic"/>
                <a:cs typeface="Century Gothic"/>
                <a:sym typeface="Century Gothic"/>
              </a:rPr>
              <a:t>normal</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err="1">
                <a:ln>
                  <a:noFill/>
                </a:ln>
                <a:solidFill>
                  <a:srgbClr val="D53DD0"/>
                </a:solidFill>
                <a:effectLst/>
                <a:uLnTx/>
                <a:uFillTx/>
                <a:latin typeface="Century Gothic"/>
                <a:ea typeface="Century Gothic"/>
                <a:cs typeface="Century Gothic"/>
                <a:sym typeface="Century Gothic"/>
              </a:rPr>
              <a:t>lenght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err="1">
                <a:ln>
                  <a:noFill/>
                </a:ln>
                <a:solidFill>
                  <a:srgbClr val="D53DD0"/>
                </a:solidFill>
                <a:effectLst/>
                <a:uLnTx/>
                <a:uFillTx/>
                <a:latin typeface="Century Gothic"/>
                <a:ea typeface="Century Gothic"/>
                <a:cs typeface="Century Gothic"/>
                <a:sym typeface="Century Gothic"/>
              </a:rPr>
              <a:t>inherit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p:txBody>
      </p:sp>
      <p:sp>
        <p:nvSpPr>
          <p:cNvPr id="6" name="CuadroTexto 5">
            <a:extLst>
              <a:ext uri="{FF2B5EF4-FFF2-40B4-BE49-F238E27FC236}">
                <a16:creationId xmlns:a16="http://schemas.microsoft.com/office/drawing/2014/main" id="{77F4A12B-8528-4149-978F-BAA3C914AA1F}"/>
              </a:ext>
            </a:extLst>
          </p:cNvPr>
          <p:cNvSpPr txBox="1"/>
          <p:nvPr/>
        </p:nvSpPr>
        <p:spPr>
          <a:xfrm>
            <a:off x="2075921" y="2400482"/>
            <a:ext cx="5989321" cy="36933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style</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letter-spacing</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:…”Ejemplo de texto&lt;/p&gt;</a:t>
            </a:r>
          </a:p>
        </p:txBody>
      </p:sp>
    </p:spTree>
    <p:extLst>
      <p:ext uri="{BB962C8B-B14F-4D97-AF65-F5344CB8AC3E}">
        <p14:creationId xmlns:p14="http://schemas.microsoft.com/office/powerpoint/2010/main" val="906908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5.3. Estilos de texto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Sangrado del texto</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a:solidFill>
                  <a:srgbClr val="B31166"/>
                </a:solidFill>
                <a:latin typeface="Century Gothic"/>
                <a:ea typeface="Century Gothic"/>
                <a:cs typeface="Century Gothic"/>
                <a:sym typeface="Century Gothic"/>
              </a:rPr>
              <a:t>Sangrado</a:t>
            </a: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 del texto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espaciado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que se suele establecer en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la primera línea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y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antes de la primera palabra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del mismo.</a:t>
            </a:r>
          </a:p>
          <a:p>
            <a:pPr marL="342900" marR="0" lvl="0" indent="-342900" algn="l" defTabSz="914400" rtl="0" eaLnBrk="1" fontAlgn="auto" latinLnBrk="0" hangingPunct="1">
              <a:lnSpc>
                <a:spcPct val="100000"/>
              </a:lnSpc>
              <a:spcBef>
                <a:spcPts val="1000"/>
              </a:spcBef>
              <a:spcAft>
                <a:spcPts val="0"/>
              </a:spcAft>
              <a:buClr>
                <a:schemeClr val="accent1"/>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Para modificar el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sangrado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en las líneas de un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párrafo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se puede usar la siguiente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sintaxis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p:txBody>
      </p:sp>
      <p:sp>
        <p:nvSpPr>
          <p:cNvPr id="6" name="CuadroTexto 5">
            <a:extLst>
              <a:ext uri="{FF2B5EF4-FFF2-40B4-BE49-F238E27FC236}">
                <a16:creationId xmlns:a16="http://schemas.microsoft.com/office/drawing/2014/main" id="{77F4A12B-8528-4149-978F-BAA3C914AA1F}"/>
              </a:ext>
            </a:extLst>
          </p:cNvPr>
          <p:cNvSpPr txBox="1"/>
          <p:nvPr/>
        </p:nvSpPr>
        <p:spPr>
          <a:xfrm>
            <a:off x="2075921" y="2769814"/>
            <a:ext cx="5989321" cy="36933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style</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text-indent</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:…”&gt;Ejemplo de texto&lt;/p&gt;</a:t>
            </a:r>
          </a:p>
        </p:txBody>
      </p:sp>
    </p:spTree>
    <p:extLst>
      <p:ext uri="{BB962C8B-B14F-4D97-AF65-F5344CB8AC3E}">
        <p14:creationId xmlns:p14="http://schemas.microsoft.com/office/powerpoint/2010/main" val="490201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548640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un fragmento de código en el que se hace uso de las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propiedades CSS </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letter-spacing</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y </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text-indent</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lang="es-ES" sz="1800" dirty="0">
              <a:solidFill>
                <a:srgbClr val="000000">
                  <a:lumMod val="85000"/>
                  <a:lumOff val="15000"/>
                </a:srgbClr>
              </a:solidFill>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645920" y="2248626"/>
            <a:ext cx="8336279" cy="1754326"/>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style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="letter-spacing:10px"&gt;Esto es un párrafo con un espaciado de letras de 10 píxeles&lt;/p&gt;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style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="text-indent:100px"&gt;Esto es un párrafo con un sangrado de 100 píxeles&lt;/p&gt;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1" dirty="0">
                <a:solidFill>
                  <a:srgbClr val="E9943A"/>
                </a:solidFill>
                <a:latin typeface="Century Gothic" panose="020B0502020202020204" pitchFamily="34" charset="0"/>
              </a:rPr>
              <a:t>…</a:t>
            </a:r>
            <a:endPar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endParaRPr>
          </a:p>
        </p:txBody>
      </p:sp>
      <p:pic>
        <p:nvPicPr>
          <p:cNvPr id="6" name="Imagen 5">
            <a:extLst>
              <a:ext uri="{FF2B5EF4-FFF2-40B4-BE49-F238E27FC236}">
                <a16:creationId xmlns:a16="http://schemas.microsoft.com/office/drawing/2014/main" id="{3CC6D1F1-09BF-40B9-8CBF-C86CC0049FED}"/>
              </a:ext>
            </a:extLst>
          </p:cNvPr>
          <p:cNvPicPr>
            <a:picLocks noChangeAspect="1"/>
          </p:cNvPicPr>
          <p:nvPr/>
        </p:nvPicPr>
        <p:blipFill rotWithShape="1">
          <a:blip r:embed="rId2"/>
          <a:srcRect t="4289" r="30750" b="71789"/>
          <a:stretch/>
        </p:blipFill>
        <p:spPr>
          <a:xfrm>
            <a:off x="1645920" y="4385528"/>
            <a:ext cx="8336279" cy="1619032"/>
          </a:xfrm>
          <a:prstGeom prst="rect">
            <a:avLst/>
          </a:prstGeom>
          <a:ln>
            <a:solidFill>
              <a:schemeClr val="tx1">
                <a:lumMod val="85000"/>
                <a:lumOff val="15000"/>
              </a:schemeClr>
            </a:solidFill>
          </a:ln>
        </p:spPr>
      </p:pic>
    </p:spTree>
    <p:extLst>
      <p:ext uri="{BB962C8B-B14F-4D97-AF65-F5344CB8AC3E}">
        <p14:creationId xmlns:p14="http://schemas.microsoft.com/office/powerpoint/2010/main" val="42556356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5.3. Estilos de texto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Separadores de texto</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Separadores de texto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Para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separar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párrafos y demás elementos web. se puede</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 incluir una línea horizontal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que puede ser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modificada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tanto en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tamaño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como en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grosor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3429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dirty="0">
                <a:solidFill>
                  <a:srgbClr val="000000">
                    <a:lumMod val="85000"/>
                    <a:lumOff val="15000"/>
                  </a:srgbClr>
                </a:solidFill>
                <a:latin typeface="Century Gothic"/>
                <a:ea typeface="Century Gothic"/>
                <a:cs typeface="Century Gothic"/>
                <a:sym typeface="Century Gothic"/>
              </a:rPr>
              <a:t>Para ello se puede utilizar la </a:t>
            </a:r>
            <a:r>
              <a:rPr lang="es-ES" sz="1800" b="1" dirty="0">
                <a:solidFill>
                  <a:schemeClr val="accent4"/>
                </a:solidFill>
                <a:latin typeface="Century Gothic"/>
                <a:ea typeface="Century Gothic"/>
                <a:cs typeface="Century Gothic"/>
                <a:sym typeface="Century Gothic"/>
              </a:rPr>
              <a:t>etiqueta</a:t>
            </a:r>
            <a:r>
              <a:rPr lang="es-ES" sz="1800" dirty="0">
                <a:solidFill>
                  <a:srgbClr val="000000">
                    <a:lumMod val="85000"/>
                    <a:lumOff val="15000"/>
                  </a:srgbClr>
                </a:solidFill>
                <a:latin typeface="Century Gothic"/>
                <a:ea typeface="Century Gothic"/>
                <a:cs typeface="Century Gothic"/>
                <a:sym typeface="Century Gothic"/>
              </a:rPr>
              <a:t> </a:t>
            </a:r>
            <a:r>
              <a:rPr lang="es-ES" sz="1800" b="1" dirty="0" err="1">
                <a:solidFill>
                  <a:srgbClr val="00B0F0"/>
                </a:solidFill>
                <a:latin typeface="Century Gothic"/>
                <a:ea typeface="Century Gothic"/>
                <a:cs typeface="Century Gothic"/>
                <a:sym typeface="Century Gothic"/>
              </a:rPr>
              <a:t>hr</a:t>
            </a:r>
            <a:r>
              <a:rPr lang="es-ES" sz="1800" dirty="0">
                <a:solidFill>
                  <a:srgbClr val="000000">
                    <a:lumMod val="85000"/>
                    <a:lumOff val="15000"/>
                  </a:srgbClr>
                </a:solidFill>
                <a:latin typeface="Century Gothic"/>
                <a:ea typeface="Century Gothic"/>
                <a:cs typeface="Century Gothic"/>
                <a:sym typeface="Century Gothic"/>
              </a:rPr>
              <a:t>, la cual </a:t>
            </a:r>
            <a:r>
              <a:rPr lang="es-ES" sz="1800" b="1" dirty="0">
                <a:solidFill>
                  <a:schemeClr val="accent5"/>
                </a:solidFill>
                <a:latin typeface="Century Gothic"/>
                <a:ea typeface="Century Gothic"/>
                <a:cs typeface="Century Gothic"/>
                <a:sym typeface="Century Gothic"/>
              </a:rPr>
              <a:t>no necesita</a:t>
            </a:r>
            <a:r>
              <a:rPr lang="es-ES" sz="1800" dirty="0">
                <a:solidFill>
                  <a:srgbClr val="000000">
                    <a:lumMod val="85000"/>
                    <a:lumOff val="15000"/>
                  </a:srgbClr>
                </a:solidFill>
                <a:latin typeface="Century Gothic"/>
                <a:ea typeface="Century Gothic"/>
                <a:cs typeface="Century Gothic"/>
                <a:sym typeface="Century Gothic"/>
              </a:rPr>
              <a:t> etiqueta de </a:t>
            </a:r>
            <a:r>
              <a:rPr lang="es-ES" sz="1800" b="1" dirty="0">
                <a:solidFill>
                  <a:schemeClr val="accent5"/>
                </a:solidFill>
                <a:latin typeface="Century Gothic"/>
                <a:ea typeface="Century Gothic"/>
                <a:cs typeface="Century Gothic"/>
                <a:sym typeface="Century Gothic"/>
              </a:rPr>
              <a:t>cierre</a:t>
            </a:r>
            <a:r>
              <a:rPr lang="es-ES" sz="1800" dirty="0">
                <a:solidFill>
                  <a:srgbClr val="000000">
                    <a:lumMod val="85000"/>
                    <a:lumOff val="15000"/>
                  </a:srgbClr>
                </a:solidFill>
                <a:latin typeface="Century Gothic"/>
                <a:ea typeface="Century Gothic"/>
                <a:cs typeface="Century Gothic"/>
                <a:sym typeface="Century Gothic"/>
              </a:rPr>
              <a:t>. Su </a:t>
            </a:r>
            <a:r>
              <a:rPr lang="es-ES" sz="1800" b="1" dirty="0">
                <a:solidFill>
                  <a:schemeClr val="accent4"/>
                </a:solidFill>
                <a:latin typeface="Century Gothic"/>
                <a:ea typeface="Century Gothic"/>
                <a:cs typeface="Century Gothic"/>
                <a:sym typeface="Century Gothic"/>
              </a:rPr>
              <a:t>sintaxis</a:t>
            </a:r>
            <a:r>
              <a:rPr lang="es-ES" sz="1800" dirty="0">
                <a:solidFill>
                  <a:srgbClr val="000000">
                    <a:lumMod val="85000"/>
                    <a:lumOff val="15000"/>
                  </a:srgbClr>
                </a:solidFill>
                <a:latin typeface="Century Gothic"/>
                <a:ea typeface="Century Gothic"/>
                <a:cs typeface="Century Gothic"/>
                <a:sym typeface="Century Gothic"/>
              </a:rPr>
              <a:t> es:</a:t>
            </a: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p:txBody>
      </p:sp>
      <p:sp>
        <p:nvSpPr>
          <p:cNvPr id="6" name="CuadroTexto 5">
            <a:extLst>
              <a:ext uri="{FF2B5EF4-FFF2-40B4-BE49-F238E27FC236}">
                <a16:creationId xmlns:a16="http://schemas.microsoft.com/office/drawing/2014/main" id="{77F4A12B-8528-4149-978F-BAA3C914AA1F}"/>
              </a:ext>
            </a:extLst>
          </p:cNvPr>
          <p:cNvSpPr txBox="1"/>
          <p:nvPr/>
        </p:nvSpPr>
        <p:spPr>
          <a:xfrm>
            <a:off x="1908281" y="3059668"/>
            <a:ext cx="865399" cy="369332"/>
          </a:xfrm>
          <a:prstGeom prst="rect">
            <a:avLst/>
          </a:prstGeom>
          <a:noFill/>
          <a:ln>
            <a:solidFill>
              <a:schemeClr val="tx1">
                <a:lumMod val="85000"/>
                <a:lumOff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hr</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106803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2.1. Historia de HTML y </a:t>
            </a:r>
            <a:r>
              <a:rPr lang="es-ES" dirty="0" err="1"/>
              <a:t>XHTML</a:t>
            </a:r>
            <a:r>
              <a:rPr lang="es-ES" dirty="0"/>
              <a:t>. Diferencias entre versiones</a:t>
            </a:r>
          </a:p>
        </p:txBody>
      </p:sp>
      <p:sp>
        <p:nvSpPr>
          <p:cNvPr id="639" name="Google Shape;639;p7"/>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Nivel 0 HTML</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154954" y="98385"/>
            <a:ext cx="8825659" cy="4377830"/>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lang="es-ES" sz="1800" b="1" dirty="0">
                <a:solidFill>
                  <a:srgbClr val="B31166"/>
                </a:solidFill>
                <a:latin typeface="Century Gothic"/>
                <a:ea typeface="Century Gothic"/>
                <a:cs typeface="Century Gothic"/>
                <a:sym typeface="Century Gothic"/>
              </a:rPr>
              <a:t>Nivel 0</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ea typeface="Century Gothic"/>
                <a:cs typeface="Century Gothic"/>
                <a:sym typeface="Century Gothic"/>
              </a:rPr>
              <a:t>:</a:t>
            </a:r>
          </a:p>
          <a:p>
            <a:pPr marL="625475" marR="0" lvl="2"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Define la </a:t>
            </a:r>
            <a:r>
              <a:rPr kumimoji="0" lang="es-ES" sz="1800" b="1" i="0" u="none" strike="noStrike" kern="0" cap="none" spc="0" normalizeH="0" baseline="0" noProof="0" dirty="0">
                <a:ln>
                  <a:noFill/>
                </a:ln>
                <a:solidFill>
                  <a:schemeClr val="accent4"/>
                </a:solidFill>
                <a:effectLst/>
                <a:uLnTx/>
                <a:uFillTx/>
                <a:latin typeface="Century Gothic"/>
                <a:cs typeface="Arial"/>
                <a:sym typeface="Arial"/>
              </a:rPr>
              <a:t>estructura básica </a:t>
            </a:r>
            <a:r>
              <a:rPr kumimoji="0" lang="es-ES" sz="1800" i="0" u="none" strike="noStrike" kern="0" cap="none" spc="0" normalizeH="0" baseline="0" noProof="0" dirty="0">
                <a:ln>
                  <a:noFill/>
                </a:ln>
                <a:solidFill>
                  <a:schemeClr val="tx1">
                    <a:lumMod val="85000"/>
                    <a:lumOff val="15000"/>
                  </a:schemeClr>
                </a:solidFill>
                <a:effectLst/>
                <a:uLnTx/>
                <a:uFillTx/>
                <a:latin typeface="Century Gothic"/>
                <a:cs typeface="Arial"/>
                <a:sym typeface="Arial"/>
              </a:rPr>
              <a:t>del documento web:</a:t>
            </a:r>
          </a:p>
          <a:p>
            <a:pPr marL="896938" marR="0" lvl="2" algn="l" defTabSz="914400" rtl="0" eaLnBrk="1" fontAlgn="auto" latinLnBrk="0" hangingPunct="1">
              <a:lnSpc>
                <a:spcPct val="100000"/>
              </a:lnSpc>
              <a:spcBef>
                <a:spcPts val="1000"/>
              </a:spcBef>
              <a:spcAft>
                <a:spcPts val="0"/>
              </a:spcAft>
              <a:buClr>
                <a:srgbClr val="B31166"/>
              </a:buClr>
              <a:buSzPts val="1440"/>
              <a:tabLst/>
              <a:defRPr/>
            </a:pPr>
            <a:r>
              <a:rPr lang="es-ES" sz="1800" dirty="0">
                <a:solidFill>
                  <a:schemeClr val="tx1">
                    <a:lumMod val="85000"/>
                    <a:lumOff val="15000"/>
                  </a:schemeClr>
                </a:solidFill>
                <a:latin typeface="Century Gothic"/>
              </a:rPr>
              <a:t>	</a:t>
            </a:r>
            <a:r>
              <a:rPr lang="es-ES" sz="1800" b="1" dirty="0">
                <a:solidFill>
                  <a:srgbClr val="00B0F0"/>
                </a:solidFill>
                <a:latin typeface="Century Gothic"/>
              </a:rPr>
              <a:t>&lt;</a:t>
            </a:r>
            <a:r>
              <a:rPr lang="es-ES" sz="1800" b="1" dirty="0" err="1">
                <a:solidFill>
                  <a:srgbClr val="00B0F0"/>
                </a:solidFill>
                <a:latin typeface="Century Gothic"/>
              </a:rPr>
              <a:t>html</a:t>
            </a:r>
            <a:r>
              <a:rPr lang="es-ES" sz="1800" b="1" dirty="0">
                <a:solidFill>
                  <a:srgbClr val="00B0F0"/>
                </a:solidFill>
                <a:latin typeface="Century Gothic"/>
              </a:rPr>
              <a:t>&gt;</a:t>
            </a:r>
            <a:r>
              <a:rPr lang="es-ES" sz="1800" dirty="0">
                <a:solidFill>
                  <a:schemeClr val="tx1">
                    <a:lumMod val="85000"/>
                    <a:lumOff val="15000"/>
                  </a:schemeClr>
                </a:solidFill>
                <a:latin typeface="Century Gothic"/>
              </a:rPr>
              <a:t>: etiqueta principal, dentro de ella se establecen dos secciones:</a:t>
            </a:r>
          </a:p>
          <a:p>
            <a:pPr marL="1338263" lvl="3">
              <a:spcBef>
                <a:spcPts val="1000"/>
              </a:spcBef>
              <a:buClr>
                <a:srgbClr val="B31166"/>
              </a:buClr>
              <a:buSzPts val="1440"/>
              <a:defRPr/>
            </a:pPr>
            <a:r>
              <a:rPr lang="es-ES" sz="1800" b="1" dirty="0">
                <a:solidFill>
                  <a:srgbClr val="00B0F0"/>
                </a:solidFill>
                <a:latin typeface="Century Gothic"/>
              </a:rPr>
              <a:t>&lt;head&gt;</a:t>
            </a:r>
          </a:p>
          <a:p>
            <a:pPr marL="1338263" lvl="3">
              <a:spcBef>
                <a:spcPts val="1000"/>
              </a:spcBef>
              <a:buClr>
                <a:srgbClr val="B31166"/>
              </a:buClr>
              <a:buSzPts val="1440"/>
              <a:defRPr/>
            </a:pPr>
            <a:r>
              <a:rPr lang="es-ES" sz="1800" b="1" dirty="0">
                <a:solidFill>
                  <a:srgbClr val="00B0F0"/>
                </a:solidFill>
                <a:latin typeface="Century Gothic"/>
              </a:rPr>
              <a:t>&lt;</a:t>
            </a:r>
            <a:r>
              <a:rPr lang="es-ES" sz="1800" b="1" dirty="0" err="1">
                <a:solidFill>
                  <a:srgbClr val="00B0F0"/>
                </a:solidFill>
                <a:latin typeface="Century Gothic"/>
              </a:rPr>
              <a:t>body</a:t>
            </a:r>
            <a:r>
              <a:rPr lang="es-ES" sz="1800" b="1" dirty="0">
                <a:solidFill>
                  <a:srgbClr val="00B0F0"/>
                </a:solidFill>
                <a:latin typeface="Century Gothic"/>
              </a:rPr>
              <a:t>&gt;</a:t>
            </a:r>
          </a:p>
          <a:p>
            <a:pPr marL="625475" lvl="2" indent="-342900">
              <a:spcBef>
                <a:spcPts val="1000"/>
              </a:spcBef>
              <a:buClr>
                <a:srgbClr val="B31166"/>
              </a:buClr>
              <a:buSzPts val="1440"/>
              <a:buFont typeface="Arial" panose="020B0604020202020204" pitchFamily="34" charset="0"/>
              <a:buChar char="•"/>
              <a:defRPr/>
            </a:pPr>
            <a:r>
              <a:rPr lang="es-ES" sz="1800" dirty="0">
                <a:solidFill>
                  <a:schemeClr val="tx1">
                    <a:lumMod val="85000"/>
                    <a:lumOff val="15000"/>
                  </a:schemeClr>
                </a:solidFill>
                <a:latin typeface="Century Gothic"/>
              </a:rPr>
              <a:t>En este nivel </a:t>
            </a:r>
            <a:r>
              <a:rPr lang="es-ES" sz="1800" b="1" dirty="0">
                <a:solidFill>
                  <a:schemeClr val="accent4"/>
                </a:solidFill>
                <a:latin typeface="Century Gothic"/>
              </a:rPr>
              <a:t>se define</a:t>
            </a:r>
            <a:r>
              <a:rPr lang="es-ES" sz="1800" dirty="0">
                <a:solidFill>
                  <a:schemeClr val="tx1">
                    <a:lumMod val="85000"/>
                    <a:lumOff val="15000"/>
                  </a:schemeClr>
                </a:solidFill>
                <a:latin typeface="Century Gothic"/>
              </a:rPr>
              <a:t>:</a:t>
            </a:r>
          </a:p>
          <a:p>
            <a:pPr marL="982663" lvl="2" indent="-342900">
              <a:spcBef>
                <a:spcPts val="1000"/>
              </a:spcBef>
              <a:buClr>
                <a:srgbClr val="B31166"/>
              </a:buClr>
              <a:buSzPts val="1440"/>
              <a:buFont typeface="Arial" panose="020B0604020202020204" pitchFamily="34" charset="0"/>
              <a:buChar char="•"/>
              <a:defRPr/>
            </a:pPr>
            <a:r>
              <a:rPr lang="es-ES" sz="1800" b="1" dirty="0">
                <a:solidFill>
                  <a:schemeClr val="accent5"/>
                </a:solidFill>
                <a:latin typeface="Century Gothic"/>
              </a:rPr>
              <a:t>Contenido de la etiqueta &lt;head&gt;</a:t>
            </a:r>
            <a:r>
              <a:rPr lang="es-ES" sz="1800" dirty="0">
                <a:solidFill>
                  <a:schemeClr val="tx1">
                    <a:lumMod val="85000"/>
                    <a:lumOff val="15000"/>
                  </a:schemeClr>
                </a:solidFill>
                <a:latin typeface="Century Gothic"/>
              </a:rPr>
              <a:t>.</a:t>
            </a:r>
          </a:p>
          <a:p>
            <a:pPr marL="982663" lvl="2" indent="-342900">
              <a:spcBef>
                <a:spcPts val="1000"/>
              </a:spcBef>
              <a:buClr>
                <a:srgbClr val="B31166"/>
              </a:buClr>
              <a:buSzPts val="1440"/>
              <a:buFont typeface="Arial" panose="020B0604020202020204" pitchFamily="34" charset="0"/>
              <a:buChar char="•"/>
              <a:defRPr/>
            </a:pPr>
            <a:r>
              <a:rPr lang="es-ES" sz="1800" b="1" dirty="0">
                <a:solidFill>
                  <a:schemeClr val="accent5"/>
                </a:solidFill>
                <a:latin typeface="Century Gothic"/>
              </a:rPr>
              <a:t>Gran parte de la etiqueta &lt;</a:t>
            </a:r>
            <a:r>
              <a:rPr lang="es-ES" sz="1800" b="1" dirty="0" err="1">
                <a:solidFill>
                  <a:schemeClr val="accent5"/>
                </a:solidFill>
                <a:latin typeface="Century Gothic"/>
              </a:rPr>
              <a:t>body</a:t>
            </a:r>
            <a:r>
              <a:rPr lang="es-ES" sz="1800" b="1" dirty="0">
                <a:solidFill>
                  <a:schemeClr val="accent5"/>
                </a:solidFill>
                <a:latin typeface="Century Gothic"/>
              </a:rPr>
              <a:t>&gt;</a:t>
            </a:r>
            <a:r>
              <a:rPr lang="es-ES" sz="1800" dirty="0">
                <a:solidFill>
                  <a:schemeClr val="tx1">
                    <a:lumMod val="85000"/>
                    <a:lumOff val="15000"/>
                  </a:schemeClr>
                </a:solidFill>
                <a:latin typeface="Century Gothic"/>
              </a:rPr>
              <a:t>.</a:t>
            </a:r>
          </a:p>
          <a:p>
            <a:pPr marL="982663" lvl="2" indent="-342900">
              <a:spcBef>
                <a:spcPts val="1000"/>
              </a:spcBef>
              <a:buClr>
                <a:srgbClr val="B31166"/>
              </a:buClr>
              <a:buSzPts val="1440"/>
              <a:buFont typeface="Arial" panose="020B0604020202020204" pitchFamily="34" charset="0"/>
              <a:buChar char="•"/>
              <a:defRPr/>
            </a:pPr>
            <a:r>
              <a:rPr lang="es-ES" sz="1800" b="1" dirty="0">
                <a:solidFill>
                  <a:schemeClr val="accent6"/>
                </a:solidFill>
                <a:latin typeface="Century Gothic"/>
              </a:rPr>
              <a:t>Estilos lógicos</a:t>
            </a:r>
            <a:r>
              <a:rPr lang="es-ES" sz="1800" dirty="0">
                <a:solidFill>
                  <a:schemeClr val="tx1">
                    <a:lumMod val="85000"/>
                    <a:lumOff val="15000"/>
                  </a:schemeClr>
                </a:solidFill>
                <a:latin typeface="Century Gothic"/>
              </a:rPr>
              <a:t>, </a:t>
            </a:r>
            <a:r>
              <a:rPr lang="es-ES" sz="1800" b="1" dirty="0">
                <a:solidFill>
                  <a:schemeClr val="accent6"/>
                </a:solidFill>
                <a:latin typeface="Century Gothic"/>
              </a:rPr>
              <a:t>listas</a:t>
            </a:r>
            <a:r>
              <a:rPr lang="es-ES" sz="1800" dirty="0">
                <a:solidFill>
                  <a:schemeClr val="tx1">
                    <a:lumMod val="85000"/>
                    <a:lumOff val="15000"/>
                  </a:schemeClr>
                </a:solidFill>
                <a:latin typeface="Century Gothic"/>
              </a:rPr>
              <a:t>, </a:t>
            </a:r>
            <a:r>
              <a:rPr lang="es-ES" sz="1800" b="1" dirty="0">
                <a:solidFill>
                  <a:schemeClr val="accent6"/>
                </a:solidFill>
                <a:latin typeface="Century Gothic"/>
              </a:rPr>
              <a:t>imágenes</a:t>
            </a:r>
            <a:r>
              <a:rPr lang="es-ES" sz="1800" dirty="0">
                <a:solidFill>
                  <a:schemeClr val="tx1">
                    <a:lumMod val="85000"/>
                    <a:lumOff val="15000"/>
                  </a:schemeClr>
                </a:solidFill>
                <a:latin typeface="Century Gothic"/>
              </a:rPr>
              <a:t>, </a:t>
            </a:r>
            <a:r>
              <a:rPr lang="es-ES" sz="1800" b="1" dirty="0">
                <a:solidFill>
                  <a:schemeClr val="accent6"/>
                </a:solidFill>
                <a:latin typeface="Century Gothic"/>
              </a:rPr>
              <a:t>cabeceras</a:t>
            </a:r>
            <a:r>
              <a:rPr lang="es-ES" sz="1800" dirty="0">
                <a:solidFill>
                  <a:schemeClr val="tx1">
                    <a:lumMod val="85000"/>
                    <a:lumOff val="15000"/>
                  </a:schemeClr>
                </a:solidFill>
                <a:latin typeface="Century Gothic"/>
              </a:rPr>
              <a:t> y el conjunto de </a:t>
            </a:r>
            <a:r>
              <a:rPr lang="es-ES" sz="1800" b="1" dirty="0">
                <a:solidFill>
                  <a:schemeClr val="accent6"/>
                </a:solidFill>
                <a:latin typeface="Century Gothic"/>
              </a:rPr>
              <a:t>caracteres especiales</a:t>
            </a:r>
            <a:r>
              <a:rPr lang="es-ES" sz="1800" dirty="0">
                <a:solidFill>
                  <a:schemeClr val="tx1">
                    <a:lumMod val="85000"/>
                    <a:lumOff val="15000"/>
                  </a:schemeClr>
                </a:solidFill>
                <a:latin typeface="Century Gothic"/>
              </a:rPr>
              <a:t>.</a:t>
            </a:r>
          </a:p>
          <a:p>
            <a:pPr marL="282575" marR="0" lvl="2" algn="l" defTabSz="914400" rtl="0" eaLnBrk="1" fontAlgn="auto" latinLnBrk="0" hangingPunct="1">
              <a:lnSpc>
                <a:spcPct val="100000"/>
              </a:lnSpc>
              <a:spcBef>
                <a:spcPts val="1000"/>
              </a:spcBef>
              <a:spcAft>
                <a:spcPts val="0"/>
              </a:spcAft>
              <a:buClr>
                <a:srgbClr val="B31166"/>
              </a:buClr>
              <a:buSzPts val="1440"/>
              <a:tabLst/>
              <a:defRPr/>
            </a:pPr>
            <a:endParaRPr lang="es-ES" sz="1800" dirty="0">
              <a:solidFill>
                <a:schemeClr val="tx1">
                  <a:lumMod val="85000"/>
                  <a:lumOff val="15000"/>
                </a:schemeClr>
              </a:solidFill>
              <a:latin typeface="Century Gothic"/>
            </a:endParaRPr>
          </a:p>
        </p:txBody>
      </p:sp>
    </p:spTree>
    <p:extLst>
      <p:ext uri="{BB962C8B-B14F-4D97-AF65-F5344CB8AC3E}">
        <p14:creationId xmlns:p14="http://schemas.microsoft.com/office/powerpoint/2010/main" val="19937629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5.3. Estilos de texto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Atributos de los separadores de texto</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1063415"/>
            <a:ext cx="8825658" cy="3412799"/>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Atributos de los separadores de texto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Para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modificar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las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características predeterminadas </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de esa franja, se pueden utilizar los siguientes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atributos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no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soportados por la nueva especificación de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HTML5</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pero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sí</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por la mayoría de los </a:t>
            </a: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navegadores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ea typeface="Century Gothic"/>
                <a:cs typeface="Century Gothic"/>
                <a:sym typeface="Century Gothic"/>
              </a:rPr>
              <a:t>a</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lign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especifica la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alineación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del separador.</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ea typeface="Century Gothic"/>
                <a:cs typeface="Century Gothic"/>
                <a:sym typeface="Century Gothic"/>
              </a:rPr>
              <a:t>n</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oshade</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cuando se incluye este atributo (</a:t>
            </a:r>
            <a:r>
              <a:rPr kumimoji="0" lang="es-ES" sz="1800" b="1" i="0" strike="noStrike" kern="0" cap="none" spc="0" normalizeH="0" baseline="0" noProof="0" dirty="0">
                <a:ln>
                  <a:noFill/>
                </a:ln>
                <a:solidFill>
                  <a:schemeClr val="accent6"/>
                </a:solidFill>
                <a:effectLst/>
                <a:uLnTx/>
                <a:uFillTx/>
                <a:latin typeface="Century Gothic"/>
                <a:ea typeface="Century Gothic"/>
                <a:cs typeface="Century Gothic"/>
                <a:sym typeface="Century Gothic"/>
              </a:rPr>
              <a:t>sin valor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la franja se visualiza de un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color sólido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err="1">
                <a:solidFill>
                  <a:srgbClr val="00B0F0"/>
                </a:solidFill>
                <a:latin typeface="Century Gothic"/>
                <a:ea typeface="Century Gothic"/>
                <a:cs typeface="Century Gothic"/>
                <a:sym typeface="Century Gothic"/>
              </a:rPr>
              <a:t>size</a:t>
            </a:r>
            <a:r>
              <a:rPr lang="es-ES" sz="1800" dirty="0">
                <a:solidFill>
                  <a:srgbClr val="000000">
                    <a:lumMod val="85000"/>
                    <a:lumOff val="15000"/>
                  </a:srgbClr>
                </a:solidFill>
                <a:latin typeface="Century Gothic"/>
                <a:ea typeface="Century Gothic"/>
                <a:cs typeface="Century Gothic"/>
                <a:sym typeface="Century Gothic"/>
              </a:rPr>
              <a:t>: especifica el </a:t>
            </a:r>
            <a:r>
              <a:rPr lang="es-ES" sz="1800" b="1" dirty="0">
                <a:solidFill>
                  <a:schemeClr val="accent6"/>
                </a:solidFill>
                <a:latin typeface="Century Gothic"/>
                <a:ea typeface="Century Gothic"/>
                <a:cs typeface="Century Gothic"/>
                <a:sym typeface="Century Gothic"/>
              </a:rPr>
              <a:t>alto</a:t>
            </a:r>
            <a:r>
              <a:rPr lang="es-ES" sz="1800" dirty="0">
                <a:solidFill>
                  <a:srgbClr val="000000">
                    <a:lumMod val="85000"/>
                    <a:lumOff val="15000"/>
                  </a:srgbClr>
                </a:solidFill>
                <a:latin typeface="Century Gothic"/>
                <a:ea typeface="Century Gothic"/>
                <a:cs typeface="Century Gothic"/>
                <a:sym typeface="Century Gothic"/>
              </a:rPr>
              <a:t> de la franja.</a:t>
            </a:r>
          </a:p>
          <a:p>
            <a:pPr marL="990600"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rgbClr val="00B0F0"/>
                </a:solidFill>
                <a:latin typeface="Century Gothic"/>
                <a:ea typeface="Century Gothic"/>
                <a:cs typeface="Century Gothic"/>
                <a:sym typeface="Century Gothic"/>
              </a:rPr>
              <a:t>w</a:t>
            </a:r>
            <a:r>
              <a:rPr kumimoji="0" lang="es-ES" sz="1800" b="1" i="0" u="none" strike="noStrike" kern="0" cap="none" spc="0" normalizeH="0" baseline="0" noProof="0" dirty="0" err="1">
                <a:ln>
                  <a:noFill/>
                </a:ln>
                <a:solidFill>
                  <a:srgbClr val="00B0F0"/>
                </a:solidFill>
                <a:effectLst/>
                <a:uLnTx/>
                <a:uFillTx/>
                <a:latin typeface="Century Gothic"/>
                <a:ea typeface="Century Gothic"/>
                <a:cs typeface="Century Gothic"/>
                <a:sym typeface="Century Gothic"/>
              </a:rPr>
              <a:t>idth</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especifica el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ancho</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de la franja.</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1708485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548640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 continuación se muestra el uso de la etiqueta &lt;</a:t>
            </a:r>
            <a:r>
              <a:rPr kumimoji="0" lang="es-ES" sz="1800" b="0" i="0" u="none" strike="noStrike" kern="0" cap="none" spc="0" normalizeH="0" baseline="0" noProof="0" dirty="0" err="1">
                <a:ln>
                  <a:noFill/>
                </a:ln>
                <a:solidFill>
                  <a:srgbClr val="000000">
                    <a:lumMod val="85000"/>
                    <a:lumOff val="15000"/>
                  </a:srgbClr>
                </a:solidFill>
                <a:effectLst/>
                <a:uLnTx/>
                <a:uFillTx/>
                <a:latin typeface="Century Gothic"/>
                <a:ea typeface="Century Gothic"/>
                <a:cs typeface="Century Gothic"/>
                <a:sym typeface="Century Gothic"/>
              </a:rPr>
              <a:t>hr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/&gt; para separar dos párrafos. La línea ocupa la mitad de la pantalla (50%), está alineada en el centro y tiene un ancho de 20 píxeles:</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645919" y="2370546"/>
            <a:ext cx="8336279" cy="1754326"/>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&lt;p&gt;Esto es el primer párrafo situado antes de la línea de separación&lt;/p&gt;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1" dirty="0">
                <a:solidFill>
                  <a:srgbClr val="E9943A"/>
                </a:solidFill>
                <a:latin typeface="Century Gothic" panose="020B0502020202020204" pitchFamily="34" charset="0"/>
              </a:rPr>
              <a:t>&lt;</a:t>
            </a:r>
            <a:r>
              <a:rPr lang="es-ES" sz="1800" b="1" dirty="0" err="1">
                <a:solidFill>
                  <a:srgbClr val="E9943A"/>
                </a:solidFill>
                <a:latin typeface="Century Gothic" panose="020B0502020202020204" pitchFamily="34" charset="0"/>
              </a:rPr>
              <a:t>hr</a:t>
            </a:r>
            <a:r>
              <a:rPr lang="es-ES" sz="1800" b="1" dirty="0">
                <a:solidFill>
                  <a:srgbClr val="E9943A"/>
                </a:solidFill>
                <a:latin typeface="Century Gothic" panose="020B0502020202020204" pitchFamily="34" charset="0"/>
              </a:rPr>
              <a:t> </a:t>
            </a:r>
            <a:r>
              <a:rPr lang="es-ES" sz="1800" b="1" dirty="0" err="1">
                <a:solidFill>
                  <a:srgbClr val="E9943A"/>
                </a:solidFill>
                <a:latin typeface="Century Gothic" panose="020B0502020202020204" pitchFamily="34" charset="0"/>
              </a:rPr>
              <a:t>width</a:t>
            </a:r>
            <a:r>
              <a:rPr lang="es-ES" sz="1800" b="1" dirty="0">
                <a:solidFill>
                  <a:srgbClr val="E9943A"/>
                </a:solidFill>
                <a:latin typeface="Century Gothic" panose="020B0502020202020204" pitchFamily="34" charset="0"/>
              </a:rPr>
              <a:t>=“50%” </a:t>
            </a:r>
            <a:r>
              <a:rPr lang="es-ES" sz="1800" b="1" dirty="0" err="1">
                <a:solidFill>
                  <a:srgbClr val="E9943A"/>
                </a:solidFill>
                <a:latin typeface="Century Gothic" panose="020B0502020202020204" pitchFamily="34" charset="0"/>
              </a:rPr>
              <a:t>size</a:t>
            </a:r>
            <a:r>
              <a:rPr lang="es-ES" sz="1800" b="1" dirty="0">
                <a:solidFill>
                  <a:srgbClr val="E9943A"/>
                </a:solidFill>
                <a:latin typeface="Century Gothic" panose="020B0502020202020204" pitchFamily="34" charset="0"/>
              </a:rPr>
              <a:t>=“20” </a:t>
            </a:r>
            <a:r>
              <a:rPr lang="es-ES" sz="1800" b="1" dirty="0" err="1">
                <a:solidFill>
                  <a:srgbClr val="E9943A"/>
                </a:solidFill>
                <a:latin typeface="Century Gothic" panose="020B0502020202020204" pitchFamily="34" charset="0"/>
              </a:rPr>
              <a:t>align</a:t>
            </a:r>
            <a:r>
              <a:rPr lang="es-ES" sz="1800" b="1" dirty="0">
                <a:solidFill>
                  <a:srgbClr val="E9943A"/>
                </a:solidFill>
                <a:latin typeface="Century Gothic" panose="020B0502020202020204" pitchFamily="34" charset="0"/>
              </a:rPr>
              <a:t>=“center”/&gt;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&lt;p&gt;Esto es el segundo párrafo situado después de la línea de separación&lt;/p&gt;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p:txBody>
      </p:sp>
      <p:pic>
        <p:nvPicPr>
          <p:cNvPr id="7" name="Imagen 6">
            <a:extLst>
              <a:ext uri="{FF2B5EF4-FFF2-40B4-BE49-F238E27FC236}">
                <a16:creationId xmlns:a16="http://schemas.microsoft.com/office/drawing/2014/main" id="{F6E592C2-FFA2-435A-A20D-0871A9C89283}"/>
              </a:ext>
            </a:extLst>
          </p:cNvPr>
          <p:cNvPicPr>
            <a:picLocks noChangeAspect="1"/>
          </p:cNvPicPr>
          <p:nvPr/>
        </p:nvPicPr>
        <p:blipFill rotWithShape="1">
          <a:blip r:embed="rId2"/>
          <a:srcRect b="67220"/>
          <a:stretch/>
        </p:blipFill>
        <p:spPr>
          <a:xfrm>
            <a:off x="1645919" y="4448939"/>
            <a:ext cx="8336279" cy="1536354"/>
          </a:xfrm>
          <a:prstGeom prst="rect">
            <a:avLst/>
          </a:prstGeom>
          <a:ln>
            <a:solidFill>
              <a:schemeClr val="tx1">
                <a:lumMod val="85000"/>
                <a:lumOff val="15000"/>
              </a:schemeClr>
            </a:solidFill>
          </a:ln>
        </p:spPr>
      </p:pic>
    </p:spTree>
    <p:extLst>
      <p:ext uri="{BB962C8B-B14F-4D97-AF65-F5344CB8AC3E}">
        <p14:creationId xmlns:p14="http://schemas.microsoft.com/office/powerpoint/2010/main" val="37413142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10</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Modifique el código anterior para que la línea tenga las siguientes características:</a:t>
            </a:r>
          </a:p>
          <a:p>
            <a:pPr marL="625475" lvl="0" indent="-365125">
              <a:spcBef>
                <a:spcPts val="0"/>
              </a:spcBef>
              <a:buSzPts val="1600"/>
              <a:buFont typeface="Arial" panose="020B0604020202020204" pitchFamily="34" charset="0"/>
              <a:buChar char="•"/>
            </a:pPr>
            <a:r>
              <a:rPr lang="es-ES" dirty="0"/>
              <a:t>Ocupará todo el ancho de la pantalla.</a:t>
            </a:r>
          </a:p>
          <a:p>
            <a:pPr marL="625475" lvl="0" indent="-365125">
              <a:spcBef>
                <a:spcPts val="0"/>
              </a:spcBef>
              <a:buSzPts val="1600"/>
              <a:buFont typeface="Arial" panose="020B0604020202020204" pitchFamily="34" charset="0"/>
              <a:buChar char="•"/>
            </a:pPr>
            <a:r>
              <a:rPr lang="es-ES" dirty="0"/>
              <a:t>Medirá 5 píxeles de alto.</a:t>
            </a:r>
          </a:p>
          <a:p>
            <a:pPr marL="625475" lvl="0" indent="-365125">
              <a:spcBef>
                <a:spcPts val="0"/>
              </a:spcBef>
              <a:buSzPts val="1600"/>
              <a:buFont typeface="Arial" panose="020B0604020202020204" pitchFamily="34" charset="0"/>
              <a:buChar char="•"/>
            </a:pPr>
            <a:r>
              <a:rPr lang="es-ES" dirty="0"/>
              <a:t>Estará alineada a la derecha.</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92</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21052420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6344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R="0" lvl="0" algn="l" defTabSz="914400" rtl="0" eaLnBrk="1" fontAlgn="auto" latinLnBrk="0" hangingPunct="1">
              <a:lnSpc>
                <a:spcPct val="100000"/>
              </a:lnSpc>
              <a:spcBef>
                <a:spcPts val="1000"/>
              </a:spcBef>
              <a:spcAft>
                <a:spcPts val="0"/>
              </a:spcAft>
              <a:buClr>
                <a:srgbClr val="E9943A"/>
              </a:buClr>
              <a:buSzPts val="1440"/>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612399" y="1554480"/>
            <a:ext cx="8495428" cy="1754326"/>
          </a:xfrm>
          <a:prstGeom prst="rect">
            <a:avLst/>
          </a:prstGeom>
          <a:no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&lt;p&gt;Esto es el primer párrafo situado antes de la línea de separación&gt;&lt;/p&gt;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hr</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width</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=“100%”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size</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=“5” </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align</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r>
              <a:rPr kumimoji="0" lang="es-ES" sz="1800" b="1" i="0" u="none" strike="noStrike" kern="0" cap="none" spc="0" normalizeH="0" baseline="0" noProof="0" dirty="0" err="1">
                <a:ln>
                  <a:noFill/>
                </a:ln>
                <a:solidFill>
                  <a:srgbClr val="E9943A"/>
                </a:solidFill>
                <a:effectLst/>
                <a:uLnTx/>
                <a:uFillTx/>
                <a:latin typeface="Century Gothic" panose="020B0502020202020204" pitchFamily="34" charset="0"/>
                <a:cs typeface="Arial"/>
                <a:sym typeface="Arial"/>
              </a:rPr>
              <a:t>right</a:t>
            </a: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&lt;p&gt;Esto es el segundo párrafo situado después de la línea de separación&lt;/p&gt;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a:t>
            </a:r>
          </a:p>
        </p:txBody>
      </p:sp>
      <p:pic>
        <p:nvPicPr>
          <p:cNvPr id="6" name="Imagen 5">
            <a:extLst>
              <a:ext uri="{FF2B5EF4-FFF2-40B4-BE49-F238E27FC236}">
                <a16:creationId xmlns:a16="http://schemas.microsoft.com/office/drawing/2014/main" id="{3FD468EE-CCF9-41CA-8C17-03AEE1F272D3}"/>
              </a:ext>
            </a:extLst>
          </p:cNvPr>
          <p:cNvPicPr>
            <a:picLocks noChangeAspect="1"/>
          </p:cNvPicPr>
          <p:nvPr/>
        </p:nvPicPr>
        <p:blipFill rotWithShape="1">
          <a:blip r:embed="rId2"/>
          <a:srcRect b="68898"/>
          <a:stretch/>
        </p:blipFill>
        <p:spPr>
          <a:xfrm>
            <a:off x="1612399" y="3735028"/>
            <a:ext cx="8495428" cy="1485535"/>
          </a:xfrm>
          <a:prstGeom prst="rect">
            <a:avLst/>
          </a:prstGeom>
          <a:ln>
            <a:solidFill>
              <a:schemeClr val="tx1">
                <a:lumMod val="85000"/>
                <a:lumOff val="15000"/>
              </a:schemeClr>
            </a:solidFill>
          </a:ln>
        </p:spPr>
      </p:pic>
    </p:spTree>
    <p:extLst>
      <p:ext uri="{BB962C8B-B14F-4D97-AF65-F5344CB8AC3E}">
        <p14:creationId xmlns:p14="http://schemas.microsoft.com/office/powerpoint/2010/main" val="15065690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4"/>
          <p:cNvSpPr txBox="1">
            <a:spLocks noGrp="1"/>
          </p:cNvSpPr>
          <p:nvPr>
            <p:ph type="title"/>
          </p:nvPr>
        </p:nvSpPr>
        <p:spPr>
          <a:xfrm>
            <a:off x="1520253" y="481685"/>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s-ES" dirty="0"/>
              <a:t>Actividad 11</a:t>
            </a:r>
            <a:endParaRPr dirty="0"/>
          </a:p>
        </p:txBody>
      </p:sp>
      <p:sp>
        <p:nvSpPr>
          <p:cNvPr id="1066" name="Google Shape;1066;p54"/>
          <p:cNvSpPr txBox="1">
            <a:spLocks noGrp="1"/>
          </p:cNvSpPr>
          <p:nvPr>
            <p:ph type="body" idx="1"/>
          </p:nvPr>
        </p:nvSpPr>
        <p:spPr>
          <a:xfrm>
            <a:off x="1103310" y="2068171"/>
            <a:ext cx="8946541" cy="4195481"/>
          </a:xfrm>
          <a:prstGeom prst="rect">
            <a:avLst/>
          </a:prstGeom>
          <a:noFill/>
          <a:ln>
            <a:noFill/>
          </a:ln>
        </p:spPr>
        <p:txBody>
          <a:bodyPr spcFirstLastPara="1" wrap="square" lIns="91425" tIns="45700" rIns="91425" bIns="45700" anchor="t" anchorCtr="0">
            <a:normAutofit/>
          </a:bodyPr>
          <a:lstStyle/>
          <a:p>
            <a:pPr marL="342900" lvl="0" indent="-342900">
              <a:spcBef>
                <a:spcPts val="0"/>
              </a:spcBef>
              <a:buSzPts val="1600"/>
            </a:pPr>
            <a:r>
              <a:rPr lang="es-ES" dirty="0"/>
              <a:t>¿Qué errores hay en el siguiente fragmento de código? Razone su respuesta:</a:t>
            </a:r>
          </a:p>
          <a:p>
            <a:pPr marL="342900" lvl="0" indent="-342900">
              <a:spcBef>
                <a:spcPts val="0"/>
              </a:spcBef>
              <a:buSzPts val="1600"/>
            </a:pPr>
            <a:endParaRPr lang="es-ES" dirty="0"/>
          </a:p>
          <a:p>
            <a:pPr marL="342900" lvl="0" indent="-342900">
              <a:spcBef>
                <a:spcPts val="0"/>
              </a:spcBef>
              <a:buSzPts val="1600"/>
            </a:pPr>
            <a:endParaRPr lang="es-ES" dirty="0"/>
          </a:p>
          <a:p>
            <a:pPr marL="0" lvl="0" indent="0">
              <a:spcBef>
                <a:spcPts val="0"/>
              </a:spcBef>
              <a:buSzPts val="1600"/>
              <a:buNone/>
            </a:pPr>
            <a:endParaRPr lang="es-ES" dirty="0"/>
          </a:p>
          <a:p>
            <a:pPr marL="0" lvl="0" indent="0">
              <a:spcBef>
                <a:spcPts val="0"/>
              </a:spcBef>
              <a:buSzPts val="1600"/>
              <a:buNone/>
            </a:pPr>
            <a:endParaRPr lang="es-ES" dirty="0"/>
          </a:p>
        </p:txBody>
      </p:sp>
      <p:sp>
        <p:nvSpPr>
          <p:cNvPr id="1067" name="Google Shape;1067;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94</a:t>
            </a:fld>
            <a:endParaRPr kumimoji="0" sz="28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
        <p:nvSpPr>
          <p:cNvPr id="5" name="CuadroTexto 4">
            <a:extLst>
              <a:ext uri="{FF2B5EF4-FFF2-40B4-BE49-F238E27FC236}">
                <a16:creationId xmlns:a16="http://schemas.microsoft.com/office/drawing/2014/main" id="{E425C002-BEF1-4C36-891A-FE69CE1558E7}"/>
              </a:ext>
            </a:extLst>
          </p:cNvPr>
          <p:cNvSpPr txBox="1"/>
          <p:nvPr/>
        </p:nvSpPr>
        <p:spPr>
          <a:xfrm>
            <a:off x="1520253" y="2963333"/>
            <a:ext cx="3097467"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&lt;</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hr</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 </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width</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=“600px”&gt;&lt;/</a:t>
            </a:r>
            <a:r>
              <a:rPr kumimoji="0" lang="es-ES" sz="1800" b="0" i="0" u="none" strike="noStrike" kern="0" cap="none" spc="0" normalizeH="0" baseline="0" noProof="0" dirty="0" err="1">
                <a:ln>
                  <a:noFill/>
                </a:ln>
                <a:solidFill>
                  <a:srgbClr val="FFFFFF"/>
                </a:solidFill>
                <a:effectLst/>
                <a:uLnTx/>
                <a:uFillTx/>
                <a:latin typeface="Century Gothic" panose="020B0502020202020204" pitchFamily="34" charset="0"/>
                <a:cs typeface="Arial"/>
                <a:sym typeface="Arial"/>
              </a:rPr>
              <a:t>hr</a:t>
            </a:r>
            <a:r>
              <a:rPr kumimoji="0" lang="es-ES" sz="18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&gt;</a:t>
            </a:r>
          </a:p>
        </p:txBody>
      </p:sp>
    </p:spTree>
    <p:extLst>
      <p:ext uri="{BB962C8B-B14F-4D97-AF65-F5344CB8AC3E}">
        <p14:creationId xmlns:p14="http://schemas.microsoft.com/office/powerpoint/2010/main" val="34815207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63441"/>
          </a:xfrm>
          <a:prstGeom prst="roundRect">
            <a:avLst>
              <a:gd name="adj" fmla="val 1858"/>
            </a:avLst>
          </a:prstGeom>
          <a:noFill/>
          <a:ln w="28575">
            <a:solidFill>
              <a:srgbClr val="00B0F0"/>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a:ea typeface="Century Gothic"/>
                <a:cs typeface="Century Gothic"/>
                <a:sym typeface="Century Gothic"/>
              </a:rPr>
              <a:t>SOLUCIÓN</a:t>
            </a:r>
          </a:p>
          <a:p>
            <a:pPr marL="0" marR="0" lvl="0" indent="0" algn="l" defTabSz="914400" rtl="0" eaLnBrk="1" fontAlgn="auto" latinLnBrk="0" hangingPunct="1">
              <a:lnSpc>
                <a:spcPct val="100000"/>
              </a:lnSpc>
              <a:spcBef>
                <a:spcPts val="1000"/>
              </a:spcBef>
              <a:spcAft>
                <a:spcPts val="0"/>
              </a:spcAft>
              <a:buClr>
                <a:srgbClr val="00B0F0"/>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612399" y="1554480"/>
            <a:ext cx="8314403" cy="646331"/>
          </a:xfrm>
          <a:prstGeom prst="rect">
            <a:avLst/>
          </a:prstGeom>
          <a:noFill/>
          <a:ln>
            <a:solidFill>
              <a:srgbClr val="00B0F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&lt;</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hr</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 </a:t>
            </a:r>
            <a:r>
              <a:rPr kumimoji="0" lang="es-ES" sz="1800" b="1" i="0" u="none" strike="noStrike" kern="0" cap="none" spc="0" normalizeH="0" baseline="0" noProof="0" dirty="0" err="1">
                <a:ln>
                  <a:noFill/>
                </a:ln>
                <a:solidFill>
                  <a:srgbClr val="00B0F0"/>
                </a:solidFill>
                <a:effectLst/>
                <a:uLnTx/>
                <a:uFillTx/>
                <a:latin typeface="Century Gothic" panose="020B0502020202020204" pitchFamily="34" charset="0"/>
                <a:cs typeface="Arial"/>
                <a:sym typeface="Arial"/>
              </a:rPr>
              <a:t>width</a:t>
            </a:r>
            <a:r>
              <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rPr>
              <a:t>=“600px”/&gt;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800" b="1" dirty="0">
                <a:solidFill>
                  <a:srgbClr val="00B0F0"/>
                </a:solidFill>
                <a:latin typeface="Century Gothic" panose="020B0502020202020204" pitchFamily="34" charset="0"/>
              </a:rPr>
              <a:t>La etiqueta </a:t>
            </a:r>
            <a:r>
              <a:rPr lang="es-ES" sz="1800" b="1" dirty="0" err="1">
                <a:solidFill>
                  <a:srgbClr val="00B0F0"/>
                </a:solidFill>
                <a:latin typeface="Century Gothic" panose="020B0502020202020204" pitchFamily="34" charset="0"/>
              </a:rPr>
              <a:t>hr</a:t>
            </a:r>
            <a:r>
              <a:rPr lang="es-ES" sz="1800" b="1" dirty="0">
                <a:solidFill>
                  <a:srgbClr val="00B0F0"/>
                </a:solidFill>
                <a:latin typeface="Century Gothic" panose="020B0502020202020204" pitchFamily="34" charset="0"/>
              </a:rPr>
              <a:t> no lleva etiqueta de cierre</a:t>
            </a:r>
            <a:endParaRPr kumimoji="0" lang="es-ES" sz="1800" b="1" i="0" u="none" strike="noStrike" kern="0" cap="none" spc="0" normalizeH="0" baseline="0" noProof="0" dirty="0">
              <a:ln>
                <a:noFill/>
              </a:ln>
              <a:solidFill>
                <a:srgbClr val="00B0F0"/>
              </a:solidFill>
              <a:effectLst/>
              <a:uLnTx/>
              <a:uFillTx/>
              <a:latin typeface="Century Gothic" panose="020B0502020202020204" pitchFamily="34" charset="0"/>
              <a:cs typeface="Arial"/>
              <a:sym typeface="Arial"/>
            </a:endParaRPr>
          </a:p>
        </p:txBody>
      </p:sp>
    </p:spTree>
    <p:extLst>
      <p:ext uri="{BB962C8B-B14F-4D97-AF65-F5344CB8AC3E}">
        <p14:creationId xmlns:p14="http://schemas.microsoft.com/office/powerpoint/2010/main" val="33483411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p>
            <a:pPr lvl="0"/>
            <a:r>
              <a:rPr lang="es-ES" dirty="0"/>
              <a:t>5.3. Estilos de texto</a:t>
            </a:r>
          </a:p>
        </p:txBody>
      </p:sp>
      <p:sp>
        <p:nvSpPr>
          <p:cNvPr id="639" name="Google Shape;639;p7"/>
          <p:cNvSpPr txBox="1">
            <a:spLocks noGrp="1"/>
          </p:cNvSpPr>
          <p:nvPr>
            <p:ph type="body" idx="1"/>
          </p:nvPr>
        </p:nvSpPr>
        <p:spPr>
          <a:xfrm>
            <a:off x="1154955" y="5536665"/>
            <a:ext cx="8825658" cy="493712"/>
          </a:xfrm>
          <a:prstGeom prst="rect">
            <a:avLst/>
          </a:prstGeom>
          <a:noFill/>
          <a:ln>
            <a:noFill/>
          </a:ln>
        </p:spPr>
        <p:txBody>
          <a:bodyPr spcFirstLastPara="1" wrap="square" lIns="91425" tIns="45700" rIns="91425" bIns="45700" anchor="t" anchorCtr="0">
            <a:normAutofit/>
          </a:bodyPr>
          <a:lstStyle/>
          <a:p>
            <a:pPr marL="0" lvl="0" indent="0">
              <a:spcBef>
                <a:spcPts val="0"/>
              </a:spcBef>
              <a:buSzPts val="1280"/>
            </a:pPr>
            <a:r>
              <a:rPr lang="es-ES" sz="1600" dirty="0"/>
              <a:t>Etiquetas específicas para el marcado de texto. Estilos lógicos</a:t>
            </a:r>
            <a:endParaRPr dirty="0"/>
          </a:p>
        </p:txBody>
      </p:sp>
      <p:sp>
        <p:nvSpPr>
          <p:cNvPr id="640" name="Google Shape;640;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sz="2800" b="0" i="0" u="none" strike="noStrike" kern="0" cap="none" spc="0" normalizeH="0" baseline="0" noProof="0" dirty="0">
              <a:ln>
                <a:noFill/>
              </a:ln>
              <a:solidFill>
                <a:srgbClr val="FFFFFF"/>
              </a:solidFill>
              <a:effectLst/>
              <a:uLnTx/>
              <a:uFillTx/>
              <a:latin typeface="Century Gothic"/>
              <a:sym typeface="Century Gothic"/>
            </a:endParaRPr>
          </a:p>
        </p:txBody>
      </p:sp>
      <p:sp>
        <p:nvSpPr>
          <p:cNvPr id="642" name="Google Shape;642;p7"/>
          <p:cNvSpPr/>
          <p:nvPr/>
        </p:nvSpPr>
        <p:spPr>
          <a:xfrm>
            <a:off x="1290421" y="295729"/>
            <a:ext cx="8825658" cy="4180485"/>
          </a:xfrm>
          <a:prstGeom prst="roundRect">
            <a:avLst>
              <a:gd name="adj" fmla="val 1858"/>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100000"/>
              </a:lnSpc>
              <a:spcBef>
                <a:spcPts val="1000"/>
              </a:spcBef>
              <a:spcAft>
                <a:spcPts val="0"/>
              </a:spcAft>
              <a:buClr>
                <a:srgbClr val="B31166"/>
              </a:buClr>
              <a:buSzPts val="1440"/>
              <a:buFont typeface="Noto Sans Symbols"/>
              <a:buChar char="►"/>
              <a:tabLst/>
              <a:defRPr/>
            </a:pPr>
            <a:r>
              <a:rPr kumimoji="0" lang="es-ES" sz="1800" b="1" i="0" u="none" strike="noStrike" kern="0" cap="none" spc="0" normalizeH="0" baseline="0" noProof="0" dirty="0">
                <a:ln>
                  <a:noFill/>
                </a:ln>
                <a:solidFill>
                  <a:srgbClr val="B31166"/>
                </a:solidFill>
                <a:effectLst/>
                <a:uLnTx/>
                <a:uFillTx/>
                <a:latin typeface="Century Gothic"/>
                <a:ea typeface="Century Gothic"/>
                <a:cs typeface="Century Gothic"/>
                <a:sym typeface="Century Gothic"/>
              </a:rPr>
              <a:t>Etiquetas específicas para el marcado de texto. Estilos lógicos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Para </a:t>
            </a: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modificar</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la </a:t>
            </a:r>
            <a:r>
              <a:rPr kumimoji="0" lang="es-ES" sz="1800" b="1" i="0" u="none" strike="noStrike" kern="0" cap="none" spc="0" normalizeH="0" baseline="0" noProof="0" dirty="0">
                <a:ln>
                  <a:noFill/>
                </a:ln>
                <a:solidFill>
                  <a:schemeClr val="accent4"/>
                </a:solidFill>
                <a:effectLst/>
                <a:uLnTx/>
                <a:uFillTx/>
                <a:latin typeface="Century Gothic"/>
                <a:ea typeface="Century Gothic"/>
                <a:cs typeface="Century Gothic"/>
                <a:sym typeface="Century Gothic"/>
              </a:rPr>
              <a:t>apariencia</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del texto de los documentos web, se pueden utilizar:</a:t>
            </a:r>
          </a:p>
          <a:p>
            <a:pPr marL="89852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lang="es-ES" sz="1800" b="1" dirty="0">
                <a:solidFill>
                  <a:schemeClr val="accent5"/>
                </a:solidFill>
                <a:latin typeface="Century Gothic"/>
                <a:ea typeface="Century Gothic"/>
                <a:cs typeface="Century Gothic"/>
                <a:sym typeface="Century Gothic"/>
              </a:rPr>
              <a:t>Estilos físicos</a:t>
            </a:r>
            <a:r>
              <a:rPr lang="es-ES" sz="1800" dirty="0">
                <a:solidFill>
                  <a:srgbClr val="000000">
                    <a:lumMod val="85000"/>
                    <a:lumOff val="15000"/>
                  </a:srgbClr>
                </a:solidFill>
                <a:latin typeface="Century Gothic"/>
                <a:ea typeface="Century Gothic"/>
                <a:cs typeface="Century Gothic"/>
                <a:sym typeface="Century Gothic"/>
              </a:rPr>
              <a:t>: </a:t>
            </a:r>
            <a:r>
              <a:rPr lang="es-ES" sz="1800" b="1" dirty="0">
                <a:solidFill>
                  <a:schemeClr val="accent6"/>
                </a:solidFill>
                <a:latin typeface="Century Gothic"/>
                <a:ea typeface="Century Gothic"/>
                <a:cs typeface="Century Gothic"/>
                <a:sym typeface="Century Gothic"/>
              </a:rPr>
              <a:t>siempre</a:t>
            </a:r>
            <a:r>
              <a:rPr lang="es-ES" sz="1800" dirty="0">
                <a:solidFill>
                  <a:srgbClr val="000000">
                    <a:lumMod val="85000"/>
                    <a:lumOff val="15000"/>
                  </a:srgbClr>
                </a:solidFill>
                <a:latin typeface="Century Gothic"/>
                <a:ea typeface="Century Gothic"/>
                <a:cs typeface="Century Gothic"/>
                <a:sym typeface="Century Gothic"/>
              </a:rPr>
              <a:t> producen el </a:t>
            </a:r>
            <a:r>
              <a:rPr lang="es-ES" sz="1800" b="1" dirty="0">
                <a:solidFill>
                  <a:schemeClr val="accent6"/>
                </a:solidFill>
                <a:latin typeface="Century Gothic"/>
                <a:ea typeface="Century Gothic"/>
                <a:cs typeface="Century Gothic"/>
                <a:sym typeface="Century Gothic"/>
              </a:rPr>
              <a:t>mismo efecto </a:t>
            </a:r>
            <a:r>
              <a:rPr lang="es-ES" sz="1800" dirty="0">
                <a:solidFill>
                  <a:srgbClr val="000000">
                    <a:lumMod val="85000"/>
                    <a:lumOff val="15000"/>
                  </a:srgbClr>
                </a:solidFill>
                <a:latin typeface="Century Gothic"/>
                <a:ea typeface="Century Gothic"/>
                <a:cs typeface="Century Gothic"/>
                <a:sym typeface="Century Gothic"/>
              </a:rPr>
              <a:t>(negrita, cursiva, etc.)</a:t>
            </a:r>
          </a:p>
          <a:p>
            <a:pPr marL="89852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r>
              <a:rPr kumimoji="0" lang="es-ES" sz="1800" b="1" i="0" u="none" strike="noStrike" kern="0" cap="none" spc="0" normalizeH="0" baseline="0" noProof="0" dirty="0">
                <a:ln>
                  <a:noFill/>
                </a:ln>
                <a:solidFill>
                  <a:schemeClr val="accent5"/>
                </a:solidFill>
                <a:effectLst/>
                <a:uLnTx/>
                <a:uFillTx/>
                <a:latin typeface="Century Gothic"/>
                <a:ea typeface="Century Gothic"/>
                <a:cs typeface="Century Gothic"/>
                <a:sym typeface="Century Gothic"/>
              </a:rPr>
              <a:t>Estilos lógicos</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marcan</a:t>
            </a: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 un </a:t>
            </a:r>
            <a:r>
              <a:rPr kumimoji="0" lang="es-ES" sz="1800" b="1" i="0" u="none" strike="noStrike" kern="0" cap="none" spc="0" normalizeH="0" baseline="0" noProof="0" dirty="0">
                <a:ln>
                  <a:noFill/>
                </a:ln>
                <a:solidFill>
                  <a:schemeClr val="accent6"/>
                </a:solidFill>
                <a:effectLst/>
                <a:uLnTx/>
                <a:uFillTx/>
                <a:latin typeface="Century Gothic"/>
                <a:ea typeface="Century Gothic"/>
                <a:cs typeface="Century Gothic"/>
                <a:sym typeface="Century Gothic"/>
              </a:rPr>
              <a:t>tipo</a:t>
            </a:r>
            <a:r>
              <a:rPr lang="es-ES" sz="1800" b="1" dirty="0">
                <a:solidFill>
                  <a:schemeClr val="accent6"/>
                </a:solidFill>
                <a:latin typeface="Century Gothic"/>
                <a:ea typeface="Century Gothic"/>
                <a:cs typeface="Century Gothic"/>
                <a:sym typeface="Century Gothic"/>
              </a:rPr>
              <a:t> de texto </a:t>
            </a:r>
            <a:r>
              <a:rPr lang="es-ES" sz="1800" dirty="0">
                <a:solidFill>
                  <a:srgbClr val="000000">
                    <a:lumMod val="85000"/>
                    <a:lumOff val="15000"/>
                  </a:srgbClr>
                </a:solidFill>
                <a:latin typeface="Century Gothic"/>
                <a:ea typeface="Century Gothic"/>
                <a:cs typeface="Century Gothic"/>
                <a:sym typeface="Century Gothic"/>
              </a:rPr>
              <a:t>determinado (cita, email, etc.) y hacen que </a:t>
            </a:r>
            <a:r>
              <a:rPr lang="es-ES" sz="1800" b="1" dirty="0">
                <a:solidFill>
                  <a:schemeClr val="accent6"/>
                </a:solidFill>
                <a:latin typeface="Century Gothic"/>
                <a:ea typeface="Century Gothic"/>
                <a:cs typeface="Century Gothic"/>
                <a:sym typeface="Century Gothic"/>
              </a:rPr>
              <a:t>se muestre </a:t>
            </a:r>
            <a:r>
              <a:rPr lang="es-ES" sz="1800" dirty="0">
                <a:solidFill>
                  <a:srgbClr val="000000">
                    <a:lumMod val="85000"/>
                    <a:lumOff val="15000"/>
                  </a:srgbClr>
                </a:solidFill>
                <a:latin typeface="Century Gothic"/>
                <a:ea typeface="Century Gothic"/>
                <a:cs typeface="Century Gothic"/>
                <a:sym typeface="Century Gothic"/>
              </a:rPr>
              <a:t>de una </a:t>
            </a:r>
            <a:r>
              <a:rPr lang="es-ES" sz="1800" dirty="0">
                <a:solidFill>
                  <a:schemeClr val="accent6"/>
                </a:solidFill>
                <a:latin typeface="Century Gothic"/>
                <a:ea typeface="Century Gothic"/>
                <a:cs typeface="Century Gothic"/>
                <a:sym typeface="Century Gothic"/>
              </a:rPr>
              <a:t>manera determinada</a:t>
            </a:r>
            <a:r>
              <a:rPr lang="es-ES" sz="1800" dirty="0">
                <a:solidFill>
                  <a:srgbClr val="000000">
                    <a:lumMod val="85000"/>
                    <a:lumOff val="15000"/>
                  </a:srgbClr>
                </a:solidFill>
                <a:latin typeface="Century Gothic"/>
                <a:ea typeface="Century Gothic"/>
                <a:cs typeface="Century Gothic"/>
                <a:sym typeface="Century Gothic"/>
              </a:rPr>
              <a:t>, según el estilo lógico que corresponda.</a:t>
            </a:r>
          </a:p>
          <a:p>
            <a:pPr marL="625475" indent="-342900">
              <a:spcBef>
                <a:spcPts val="1000"/>
              </a:spcBef>
              <a:buClr>
                <a:srgbClr val="B31166"/>
              </a:buClr>
              <a:buSzPts val="1440"/>
              <a:buFont typeface="Arial" panose="020B0604020202020204" pitchFamily="34" charset="0"/>
              <a:buChar char="•"/>
              <a:defRPr/>
            </a:pPr>
            <a:r>
              <a:rPr lang="es-ES" sz="1800" dirty="0">
                <a:solidFill>
                  <a:srgbClr val="000000">
                    <a:lumMod val="85000"/>
                    <a:lumOff val="15000"/>
                  </a:srgbClr>
                </a:solidFill>
                <a:latin typeface="Century Gothic"/>
                <a:sym typeface="Century Gothic"/>
              </a:rPr>
              <a:t>Se pueden </a:t>
            </a:r>
            <a:r>
              <a:rPr lang="es-ES" sz="1800" b="1" dirty="0">
                <a:solidFill>
                  <a:schemeClr val="accent4"/>
                </a:solidFill>
                <a:latin typeface="Century Gothic"/>
                <a:sym typeface="Century Gothic"/>
              </a:rPr>
              <a:t>utilizar ambos estilos </a:t>
            </a:r>
            <a:r>
              <a:rPr lang="es-ES" sz="1800" dirty="0">
                <a:solidFill>
                  <a:srgbClr val="000000">
                    <a:lumMod val="85000"/>
                    <a:lumOff val="15000"/>
                  </a:srgbClr>
                </a:solidFill>
                <a:latin typeface="Century Gothic"/>
                <a:sym typeface="Century Gothic"/>
              </a:rPr>
              <a:t>para conseguir el </a:t>
            </a:r>
            <a:r>
              <a:rPr lang="es-ES" sz="1800" b="1" dirty="0">
                <a:solidFill>
                  <a:schemeClr val="accent5"/>
                </a:solidFill>
                <a:latin typeface="Century Gothic"/>
                <a:sym typeface="Century Gothic"/>
              </a:rPr>
              <a:t>mismo efecto</a:t>
            </a:r>
            <a:r>
              <a:rPr lang="es-ES" sz="1800" dirty="0">
                <a:solidFill>
                  <a:srgbClr val="000000">
                    <a:lumMod val="85000"/>
                    <a:lumOff val="15000"/>
                  </a:srgbClr>
                </a:solidFill>
                <a:latin typeface="Century Gothic"/>
                <a:sym typeface="Century Gothic"/>
              </a:rPr>
              <a:t>.</a:t>
            </a:r>
          </a:p>
          <a:p>
            <a:pPr marL="625475" lvl="1">
              <a:spcBef>
                <a:spcPts val="1000"/>
              </a:spcBef>
              <a:buClr>
                <a:srgbClr val="B31166"/>
              </a:buClr>
              <a:buSzPts val="1440"/>
              <a:defRPr/>
            </a:pPr>
            <a:r>
              <a:rPr lang="es-ES" sz="1800" dirty="0">
                <a:solidFill>
                  <a:srgbClr val="000000">
                    <a:lumMod val="85000"/>
                    <a:lumOff val="15000"/>
                  </a:srgbClr>
                </a:solidFill>
                <a:latin typeface="Century Gothic"/>
                <a:sym typeface="Century Gothic"/>
              </a:rPr>
              <a:t>Ej.: para que el texto aparezca en </a:t>
            </a:r>
            <a:r>
              <a:rPr lang="es-ES" sz="1800" b="1" dirty="0">
                <a:solidFill>
                  <a:schemeClr val="accent4"/>
                </a:solidFill>
                <a:latin typeface="Century Gothic"/>
                <a:sym typeface="Century Gothic"/>
              </a:rPr>
              <a:t>negrita</a:t>
            </a:r>
            <a:r>
              <a:rPr lang="es-ES" sz="1800" dirty="0">
                <a:solidFill>
                  <a:srgbClr val="000000">
                    <a:lumMod val="85000"/>
                    <a:lumOff val="15000"/>
                  </a:srgbClr>
                </a:solidFill>
                <a:latin typeface="Century Gothic"/>
                <a:sym typeface="Century Gothic"/>
              </a:rPr>
              <a:t>, se puede usar la etiqueta </a:t>
            </a:r>
            <a:r>
              <a:rPr lang="es-ES" sz="1800" b="1" dirty="0">
                <a:solidFill>
                  <a:srgbClr val="00B0F0"/>
                </a:solidFill>
                <a:latin typeface="Century Gothic"/>
                <a:sym typeface="Century Gothic"/>
              </a:rPr>
              <a:t>&lt;b&gt; </a:t>
            </a:r>
            <a:r>
              <a:rPr lang="es-ES" sz="1800" dirty="0">
                <a:solidFill>
                  <a:srgbClr val="000000">
                    <a:lumMod val="85000"/>
                    <a:lumOff val="15000"/>
                  </a:srgbClr>
                </a:solidFill>
                <a:latin typeface="Century Gothic"/>
                <a:sym typeface="Century Gothic"/>
              </a:rPr>
              <a:t>(estilo físico) o la directiva </a:t>
            </a:r>
            <a:r>
              <a:rPr lang="es-ES" sz="1800" b="1" dirty="0">
                <a:solidFill>
                  <a:srgbClr val="00B0F0"/>
                </a:solidFill>
                <a:latin typeface="Century Gothic"/>
                <a:sym typeface="Century Gothic"/>
              </a:rPr>
              <a:t>&lt;</a:t>
            </a:r>
            <a:r>
              <a:rPr lang="es-ES" sz="1800" b="1" dirty="0" err="1">
                <a:solidFill>
                  <a:srgbClr val="00B0F0"/>
                </a:solidFill>
                <a:latin typeface="Century Gothic"/>
                <a:sym typeface="Century Gothic"/>
              </a:rPr>
              <a:t>strong</a:t>
            </a:r>
            <a:r>
              <a:rPr lang="es-ES" sz="1800" b="1" dirty="0">
                <a:solidFill>
                  <a:srgbClr val="00B0F0"/>
                </a:solidFill>
                <a:latin typeface="Century Gothic"/>
                <a:sym typeface="Century Gothic"/>
              </a:rPr>
              <a:t>&gt; </a:t>
            </a:r>
            <a:r>
              <a:rPr lang="es-ES" sz="1800" dirty="0">
                <a:solidFill>
                  <a:srgbClr val="000000">
                    <a:lumMod val="85000"/>
                    <a:lumOff val="15000"/>
                  </a:srgbClr>
                </a:solidFill>
                <a:latin typeface="Century Gothic"/>
                <a:sym typeface="Century Gothic"/>
              </a:rPr>
              <a:t>(estilo lógico).</a:t>
            </a:r>
          </a:p>
          <a:p>
            <a:pPr marL="625475" marR="0" lvl="0" indent="-342900" algn="l" defTabSz="914400" rtl="0" eaLnBrk="1" fontAlgn="auto" latinLnBrk="0" hangingPunct="1">
              <a:lnSpc>
                <a:spcPct val="100000"/>
              </a:lnSpc>
              <a:spcBef>
                <a:spcPts val="1000"/>
              </a:spcBef>
              <a:spcAft>
                <a:spcPts val="0"/>
              </a:spcAft>
              <a:buClr>
                <a:srgbClr val="B31166"/>
              </a:buClr>
              <a:buSzPts val="1440"/>
              <a:buFont typeface="Arial" panose="020B0604020202020204" pitchFamily="34" charset="0"/>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49275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pic>
        <p:nvPicPr>
          <p:cNvPr id="6" name="Imagen 5">
            <a:extLst>
              <a:ext uri="{FF2B5EF4-FFF2-40B4-BE49-F238E27FC236}">
                <a16:creationId xmlns:a16="http://schemas.microsoft.com/office/drawing/2014/main" id="{9E114EDA-EC2B-46DB-9107-B025D83439D3}"/>
              </a:ext>
            </a:extLst>
          </p:cNvPr>
          <p:cNvPicPr>
            <a:picLocks noChangeAspect="1"/>
          </p:cNvPicPr>
          <p:nvPr/>
        </p:nvPicPr>
        <p:blipFill rotWithShape="1">
          <a:blip r:embed="rId2"/>
          <a:srcRect l="18890" t="2297" r="9111" b="14148"/>
          <a:stretch/>
        </p:blipFill>
        <p:spPr>
          <a:xfrm rot="5400000">
            <a:off x="2649005" y="647700"/>
            <a:ext cx="6391072" cy="5562600"/>
          </a:xfrm>
          <a:prstGeom prst="rect">
            <a:avLst/>
          </a:prstGeom>
        </p:spPr>
      </p:pic>
    </p:spTree>
    <p:extLst>
      <p:ext uri="{BB962C8B-B14F-4D97-AF65-F5344CB8AC3E}">
        <p14:creationId xmlns:p14="http://schemas.microsoft.com/office/powerpoint/2010/main" val="3135779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25876A-D9EE-E97E-E299-6BF26B2D48FB}"/>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2800" b="0" i="0" u="none" strike="noStrike" kern="0" cap="none" spc="0" normalizeH="0" baseline="0" noProof="0" smtClean="0">
                <a:ln>
                  <a:noFill/>
                </a:ln>
                <a:solidFill>
                  <a:srgbClr val="FFFFFF"/>
                </a:solidFill>
                <a:effectLst/>
                <a:uLnTx/>
                <a:uFillTx/>
                <a:latin typeface="Century Gothic"/>
                <a:sym typeface="Century Gothic"/>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s-ES" sz="2800" b="0" i="0" u="none" strike="noStrike" kern="0" cap="none" spc="0" normalizeH="0" baseline="0" noProof="0">
              <a:ln>
                <a:noFill/>
              </a:ln>
              <a:solidFill>
                <a:srgbClr val="FFFFFF"/>
              </a:solidFill>
              <a:effectLst/>
              <a:uLnTx/>
              <a:uFillTx/>
              <a:latin typeface="Century Gothic"/>
              <a:sym typeface="Century Gothic"/>
            </a:endParaRPr>
          </a:p>
        </p:txBody>
      </p:sp>
      <p:sp>
        <p:nvSpPr>
          <p:cNvPr id="4" name="Google Shape;642;p7">
            <a:extLst>
              <a:ext uri="{FF2B5EF4-FFF2-40B4-BE49-F238E27FC236}">
                <a16:creationId xmlns:a16="http://schemas.microsoft.com/office/drawing/2014/main" id="{289F76B1-5DBA-4A16-9D64-9019663E3FB5}"/>
              </a:ext>
            </a:extLst>
          </p:cNvPr>
          <p:cNvSpPr/>
          <p:nvPr/>
        </p:nvSpPr>
        <p:spPr>
          <a:xfrm>
            <a:off x="1186663" y="822959"/>
            <a:ext cx="9165877" cy="4693921"/>
          </a:xfrm>
          <a:prstGeom prst="roundRect">
            <a:avLst>
              <a:gd name="adj" fmla="val 1858"/>
            </a:avLst>
          </a:prstGeom>
          <a:noFill/>
          <a:ln w="28575">
            <a:solidFill>
              <a:schemeClr val="accent4"/>
            </a:solidFill>
            <a:prstDash val="sysDot"/>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rPr>
              <a:t>EJEMPLO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r>
              <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rPr>
              <a:t>Un texto puede estar afectado por más de un estilo lógico o físico. En el siguiente ejemplo se aplican los efectos de cursiva y negrita en el texto de un párrafo:</a:t>
            </a: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0"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342900" marR="0" lvl="0" indent="-342900" algn="l" defTabSz="914400" rtl="0" eaLnBrk="1" fontAlgn="auto" latinLnBrk="0" hangingPunct="1">
              <a:lnSpc>
                <a:spcPct val="100000"/>
              </a:lnSpc>
              <a:spcBef>
                <a:spcPts val="1000"/>
              </a:spcBef>
              <a:spcAft>
                <a:spcPts val="0"/>
              </a:spcAft>
              <a:buClr>
                <a:srgbClr val="E9943A"/>
              </a:buClr>
              <a:buSzPts val="1440"/>
              <a:buFont typeface="Noto Sans Symbols"/>
              <a:buChar char="►"/>
              <a:tabLst/>
              <a:defRPr/>
            </a:pPr>
            <a:endParaRPr kumimoji="0" lang="es-ES" sz="1800" b="1" i="0" u="none" strike="noStrike" kern="0" cap="none" spc="0" normalizeH="0" baseline="0" noProof="0" dirty="0">
              <a:ln>
                <a:noFill/>
              </a:ln>
              <a:solidFill>
                <a:srgbClr val="000000">
                  <a:lumMod val="85000"/>
                  <a:lumOff val="15000"/>
                </a:srgbClr>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E9943A"/>
              </a:buClr>
              <a:buSzPts val="1440"/>
              <a:buFont typeface="Arial"/>
              <a:buNone/>
              <a:tabLst/>
              <a:defRPr/>
            </a:pPr>
            <a:endParaRPr kumimoji="0" lang="es-ES" sz="1800" b="1" i="0" u="none" strike="noStrike" kern="0" cap="none" spc="0" normalizeH="0" baseline="0" noProof="0" dirty="0">
              <a:ln>
                <a:noFill/>
              </a:ln>
              <a:solidFill>
                <a:srgbClr val="E9943A"/>
              </a:solidFill>
              <a:effectLst/>
              <a:uLnTx/>
              <a:uFillTx/>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1000"/>
              </a:spcBef>
              <a:spcAft>
                <a:spcPts val="0"/>
              </a:spcAft>
              <a:buClr>
                <a:srgbClr val="B31166"/>
              </a:buClr>
              <a:buSzPts val="1440"/>
              <a:buFont typeface="Arial"/>
              <a:buNone/>
              <a:tabLst/>
              <a:defRPr/>
            </a:pPr>
            <a:endParaRPr kumimoji="0" sz="1800" b="0" i="0" u="none" strike="noStrike" kern="0" cap="none" spc="0" normalizeH="0" baseline="0" noProof="0" dirty="0">
              <a:ln>
                <a:noFill/>
              </a:ln>
              <a:solidFill>
                <a:srgbClr val="000000">
                  <a:lumMod val="85000"/>
                  <a:lumOff val="15000"/>
                </a:srgbClr>
              </a:solidFill>
              <a:effectLst/>
              <a:uLnTx/>
              <a:uFillTx/>
              <a:latin typeface="Century Gothic"/>
              <a:cs typeface="Arial"/>
              <a:sym typeface="Arial"/>
            </a:endParaRPr>
          </a:p>
        </p:txBody>
      </p:sp>
      <p:sp>
        <p:nvSpPr>
          <p:cNvPr id="5" name="CuadroTexto 4">
            <a:extLst>
              <a:ext uri="{FF2B5EF4-FFF2-40B4-BE49-F238E27FC236}">
                <a16:creationId xmlns:a16="http://schemas.microsoft.com/office/drawing/2014/main" id="{5B8E9B3C-305C-4CB4-9ACF-41B53C3728AF}"/>
              </a:ext>
            </a:extLst>
          </p:cNvPr>
          <p:cNvSpPr txBox="1"/>
          <p:nvPr/>
        </p:nvSpPr>
        <p:spPr>
          <a:xfrm>
            <a:off x="1645919" y="2370546"/>
            <a:ext cx="8336279" cy="923330"/>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&lt;p&gt;&lt;b&gt;&lt;i&gt;Párrafo en cursiva y negrita&lt;/i&gt;&lt;/b&gt;&lt;/p&gt;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a:ln>
                  <a:noFill/>
                </a:ln>
                <a:solidFill>
                  <a:srgbClr val="E9943A"/>
                </a:solidFill>
                <a:effectLst/>
                <a:uLnTx/>
                <a:uFillTx/>
                <a:latin typeface="Century Gothic" panose="020B0502020202020204" pitchFamily="34" charset="0"/>
                <a:cs typeface="Arial"/>
                <a:sym typeface="Arial"/>
              </a:rPr>
              <a:t>…</a:t>
            </a:r>
          </a:p>
        </p:txBody>
      </p:sp>
      <p:pic>
        <p:nvPicPr>
          <p:cNvPr id="6" name="Imagen 5">
            <a:extLst>
              <a:ext uri="{FF2B5EF4-FFF2-40B4-BE49-F238E27FC236}">
                <a16:creationId xmlns:a16="http://schemas.microsoft.com/office/drawing/2014/main" id="{6A65ED8C-9E5F-414E-A807-EB009C971B72}"/>
              </a:ext>
            </a:extLst>
          </p:cNvPr>
          <p:cNvPicPr>
            <a:picLocks noChangeAspect="1"/>
          </p:cNvPicPr>
          <p:nvPr/>
        </p:nvPicPr>
        <p:blipFill rotWithShape="1">
          <a:blip r:embed="rId2"/>
          <a:srcRect t="-24" b="75123"/>
          <a:stretch/>
        </p:blipFill>
        <p:spPr>
          <a:xfrm>
            <a:off x="1645919" y="3821106"/>
            <a:ext cx="8336279" cy="1167079"/>
          </a:xfrm>
          <a:prstGeom prst="rect">
            <a:avLst/>
          </a:prstGeom>
          <a:ln>
            <a:solidFill>
              <a:schemeClr val="tx1">
                <a:lumMod val="85000"/>
                <a:lumOff val="15000"/>
              </a:schemeClr>
            </a:solidFill>
          </a:ln>
        </p:spPr>
      </p:pic>
    </p:spTree>
    <p:extLst>
      <p:ext uri="{BB962C8B-B14F-4D97-AF65-F5344CB8AC3E}">
        <p14:creationId xmlns:p14="http://schemas.microsoft.com/office/powerpoint/2010/main" val="36735263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
          <p:cNvSpPr txBox="1">
            <a:spLocks noGrp="1"/>
          </p:cNvSpPr>
          <p:nvPr>
            <p:ph type="ctrTitle"/>
          </p:nvPr>
        </p:nvSpPr>
        <p:spPr>
          <a:xfrm>
            <a:off x="1169794" y="851330"/>
            <a:ext cx="8825658" cy="8614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Century Gothic"/>
              <a:buNone/>
            </a:pPr>
            <a:r>
              <a:rPr lang="es-ES" sz="3600" dirty="0">
                <a:solidFill>
                  <a:schemeClr val="lt1"/>
                </a:solidFill>
              </a:rPr>
              <a:t>CAPÍTULO 3:</a:t>
            </a:r>
            <a:endParaRPr dirty="0"/>
          </a:p>
        </p:txBody>
      </p:sp>
      <p:sp>
        <p:nvSpPr>
          <p:cNvPr id="548" name="Google Shape;548;p3"/>
          <p:cNvSpPr txBox="1">
            <a:spLocks noGrp="1"/>
          </p:cNvSpPr>
          <p:nvPr>
            <p:ph type="subTitle" idx="1"/>
          </p:nvPr>
        </p:nvSpPr>
        <p:spPr>
          <a:xfrm>
            <a:off x="1169794" y="551841"/>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s-ES" sz="2400" dirty="0">
                <a:solidFill>
                  <a:srgbClr val="EF53A5"/>
                </a:solidFill>
              </a:rPr>
              <a:t>UF1841</a:t>
            </a:r>
            <a:endParaRPr dirty="0"/>
          </a:p>
        </p:txBody>
      </p:sp>
      <p:sp>
        <p:nvSpPr>
          <p:cNvPr id="549" name="Google Shape;549;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fld id="{00000000-1234-1234-1234-123412341234}" type="slidenum">
              <a:rPr kumimoji="0" lang="es-ES"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rPr>
              <a:pPr marL="0" marR="0" lvl="0" indent="0" algn="ctr" defTabSz="914400" rtl="0" eaLnBrk="1" fontAlgn="auto" latinLnBrk="0" hangingPunct="1">
                <a:lnSpc>
                  <a:spcPct val="100000"/>
                </a:lnSpc>
                <a:spcBef>
                  <a:spcPts val="0"/>
                </a:spcBef>
                <a:spcAft>
                  <a:spcPts val="0"/>
                </a:spcAft>
                <a:buClr>
                  <a:srgbClr val="FFFFFF"/>
                </a:buClr>
                <a:buSzPts val="2800"/>
                <a:buFont typeface="Century Gothic"/>
                <a:buNone/>
                <a:tabLst/>
                <a:defRPr/>
              </a:pPr>
              <a:t>99</a:t>
            </a:fld>
            <a:endParaRPr kumimoji="0" sz="2800" b="0" i="0" u="none" strike="noStrike" kern="0" cap="none" spc="0" normalizeH="0" baseline="0" noProof="0">
              <a:ln>
                <a:noFill/>
              </a:ln>
              <a:solidFill>
                <a:srgbClr val="FFFFFF"/>
              </a:solidFill>
              <a:effectLst/>
              <a:uLnTx/>
              <a:uFillTx/>
              <a:latin typeface="Century Gothic"/>
              <a:ea typeface="Century Gothic"/>
              <a:cs typeface="Century Gothic"/>
              <a:sym typeface="Century Gothic"/>
            </a:endParaRPr>
          </a:p>
        </p:txBody>
      </p:sp>
      <p:sp>
        <p:nvSpPr>
          <p:cNvPr id="551" name="Google Shape;551;p3"/>
          <p:cNvSpPr txBox="1"/>
          <p:nvPr/>
        </p:nvSpPr>
        <p:spPr>
          <a:xfrm>
            <a:off x="1169794" y="5945543"/>
            <a:ext cx="9182746" cy="640706"/>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B31166"/>
              </a:buClr>
              <a:buSzPts val="1280"/>
              <a:buFont typeface="Noto Sans Symbols"/>
              <a:buNone/>
              <a:tabLst/>
              <a:defRPr/>
            </a:pPr>
            <a:r>
              <a:rPr kumimoji="0" lang="es-ES" sz="1600" b="0" i="0" u="none" strike="noStrike" kern="0" cap="none" spc="0" normalizeH="0" baseline="0" noProof="0" dirty="0">
                <a:ln>
                  <a:noFill/>
                </a:ln>
                <a:solidFill>
                  <a:srgbClr val="BFBFBF"/>
                </a:solidFill>
                <a:effectLst/>
                <a:uLnTx/>
                <a:uFillTx/>
                <a:latin typeface="Century Gothic"/>
                <a:ea typeface="Century Gothic"/>
                <a:cs typeface="Century Gothic"/>
                <a:sym typeface="Century Gothic"/>
              </a:rPr>
              <a:t>Fuente: Manual UF1841. IC Editorial, 2023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552;p3">
            <a:extLst>
              <a:ext uri="{FF2B5EF4-FFF2-40B4-BE49-F238E27FC236}">
                <a16:creationId xmlns:a16="http://schemas.microsoft.com/office/drawing/2014/main" id="{990F0056-D1A1-2A76-1B78-ABAC48A5D60D}"/>
              </a:ext>
            </a:extLst>
          </p:cNvPr>
          <p:cNvSpPr txBox="1"/>
          <p:nvPr/>
        </p:nvSpPr>
        <p:spPr>
          <a:xfrm>
            <a:off x="1169794" y="2036572"/>
            <a:ext cx="9182746" cy="3345132"/>
          </a:xfrm>
          <a:prstGeom prst="rect">
            <a:avLst/>
          </a:prstGeom>
          <a:noFill/>
          <a:ln>
            <a:noFill/>
          </a:ln>
        </p:spPr>
        <p:txBody>
          <a:bodyPr spcFirstLastPara="1" wrap="square" lIns="91425" tIns="45700" rIns="91425" bIns="45700" anchor="t" anchorCtr="0">
            <a:normAutofit/>
          </a:bodyPr>
          <a:lstStyle/>
          <a:p>
            <a:pPr marL="742950" marR="0" lvl="0" indent="-742950" algn="l" defTabSz="914400" rtl="0" eaLnBrk="1" fontAlgn="auto" latinLnBrk="0" hangingPunct="1">
              <a:lnSpc>
                <a:spcPct val="100000"/>
              </a:lnSpc>
              <a:spcBef>
                <a:spcPts val="0"/>
              </a:spcBef>
              <a:spcAft>
                <a:spcPts val="0"/>
              </a:spcAft>
              <a:buClr>
                <a:srgbClr val="EF53A5"/>
              </a:buClr>
              <a:buSzPts val="2880"/>
              <a:buFont typeface="+mj-lt"/>
              <a:buAutoNum type="arabicPeriod" startAt="6"/>
              <a:tabLst/>
              <a:defRPr/>
            </a:pPr>
            <a:r>
              <a:rPr lang="es-ES" sz="3600" dirty="0">
                <a:solidFill>
                  <a:srgbClr val="EF53A5"/>
                </a:solidFill>
                <a:latin typeface="Century Gothic"/>
                <a:ea typeface="Century Gothic"/>
                <a:cs typeface="Century Gothic"/>
                <a:sym typeface="Century Gothic"/>
              </a:rPr>
              <a:t>Enlaces de hipertexto</a:t>
            </a:r>
            <a:endParaRPr kumimoji="0" lang="es-ES" sz="3600" b="0" i="0" u="none" strike="noStrike" kern="0" cap="none" spc="0" normalizeH="0" baseline="0" noProof="0" dirty="0">
              <a:ln>
                <a:noFill/>
              </a:ln>
              <a:solidFill>
                <a:srgbClr val="EF53A5"/>
              </a:solidFill>
              <a:effectLst/>
              <a:uLnTx/>
              <a:uFillTx/>
              <a:latin typeface="Century Gothic"/>
              <a:ea typeface="Century Gothic"/>
              <a:cs typeface="Century Gothic"/>
              <a:sym typeface="Century Gothic"/>
            </a:endParaRP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6.1. Estructura de un enlace: la dirección de Internet o URL</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6.2. Atributos específicos: título, destino, atajos de teclado, etc.</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6.3. Estilos de enlaces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6.4. Diferencias entre enlaces absolutos y relativos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6.5. Enlaces internos</a:t>
            </a:r>
          </a:p>
          <a:p>
            <a:pPr marL="625475" marR="0" lvl="2" indent="0" algn="l" defTabSz="914400" rtl="0" eaLnBrk="1" fontAlgn="auto" latinLnBrk="0" hangingPunct="1">
              <a:lnSpc>
                <a:spcPct val="100000"/>
              </a:lnSpc>
              <a:spcBef>
                <a:spcPts val="0"/>
              </a:spcBef>
              <a:spcAft>
                <a:spcPts val="0"/>
              </a:spcAft>
              <a:buClr>
                <a:srgbClr val="EF53A5"/>
              </a:buClr>
              <a:buSzPts val="2880"/>
              <a:buFont typeface="Arial"/>
              <a:buNone/>
              <a:tabLst/>
              <a:defRPr/>
            </a:pPr>
            <a:r>
              <a:rPr lang="es-ES" sz="2000" dirty="0">
                <a:solidFill>
                  <a:srgbClr val="FFFFFF"/>
                </a:solidFill>
                <a:latin typeface="Century Gothic"/>
                <a:ea typeface="Century Gothic"/>
                <a:cs typeface="Century Gothic"/>
                <a:sym typeface="Century Gothic"/>
              </a:rPr>
              <a:t>6.6. Enlaces especiales: correo electrónico. Enlace de descarga</a:t>
            </a:r>
            <a:endParaRPr kumimoji="0" lang="es-ES" sz="2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endParaRPr>
          </a:p>
        </p:txBody>
      </p:sp>
    </p:spTree>
    <p:extLst>
      <p:ext uri="{BB962C8B-B14F-4D97-AF65-F5344CB8AC3E}">
        <p14:creationId xmlns:p14="http://schemas.microsoft.com/office/powerpoint/2010/main" val="3272343176"/>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a de reuniones Ion">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5.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4094</TotalTime>
  <Words>21245</Words>
  <Application>Microsoft Office PowerPoint</Application>
  <PresentationFormat>Panorámica</PresentationFormat>
  <Paragraphs>3135</Paragraphs>
  <Slides>283</Slides>
  <Notes>146</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283</vt:i4>
      </vt:variant>
    </vt:vector>
  </HeadingPairs>
  <TitlesOfParts>
    <vt:vector size="292" baseType="lpstr">
      <vt:lpstr>Arial</vt:lpstr>
      <vt:lpstr>Century Gothic</vt:lpstr>
      <vt:lpstr>Noto Sans Symbols</vt:lpstr>
      <vt:lpstr>Calibri</vt:lpstr>
      <vt:lpstr>Wingdings 3</vt:lpstr>
      <vt:lpstr>Ion</vt:lpstr>
      <vt:lpstr>Sala de reuniones Ion</vt:lpstr>
      <vt:lpstr>1_Ion</vt:lpstr>
      <vt:lpstr>2_Ion</vt:lpstr>
      <vt:lpstr>CAPÍTULO 3: Lenguajes de marcado para presentación de páginas web</vt:lpstr>
      <vt:lpstr>CAPÍTULO 3 Índice</vt:lpstr>
      <vt:lpstr>CAPÍTULO 3:</vt:lpstr>
      <vt:lpstr>Introducción</vt:lpstr>
      <vt:lpstr>CAPÍTULO 3:</vt:lpstr>
      <vt:lpstr>Historia de HTML y XHTML. Diferencias entre versiones</vt:lpstr>
      <vt:lpstr>2.1. Historia de HTML y XHTML. Diferencias entre versiones</vt:lpstr>
      <vt:lpstr>Presentación de PowerPoint</vt:lpstr>
      <vt:lpstr>2.1. Historia de HTML y XHTML. Diferencias entre versiones</vt:lpstr>
      <vt:lpstr>2.1. Historia de HTML y XHTML. Diferencias entre versiones</vt:lpstr>
      <vt:lpstr>2.1. Historia de HTML y XHTML. Diferencias entre versiones</vt:lpstr>
      <vt:lpstr>2.1. Historia de HTML y XHTML. Diferencias entre versiones</vt:lpstr>
      <vt:lpstr>2.1. Historia de HTML y XHTML. Diferencias entre versiones</vt:lpstr>
      <vt:lpstr>2.1. Historia de HTML y XHTML. Diferencias entre versiones</vt:lpstr>
      <vt:lpstr>2.1. Historia de HTML y XHTML. Diferencias entre versiones</vt:lpstr>
      <vt:lpstr>CAPÍTULO 3:</vt:lpstr>
      <vt:lpstr>Historia de HTML y XHTML. Diferencias entre versiones</vt:lpstr>
      <vt:lpstr>3.1. Versiones</vt:lpstr>
      <vt:lpstr>3.2. Cabecera</vt:lpstr>
      <vt:lpstr>3.2. Cabecera</vt:lpstr>
      <vt:lpstr>3.2. Cabecera</vt:lpstr>
      <vt:lpstr>3.2. Cabecera</vt:lpstr>
      <vt:lpstr>3.2. Cabecera</vt:lpstr>
      <vt:lpstr>Presentación de PowerPoint</vt:lpstr>
      <vt:lpstr>Actividad 1</vt:lpstr>
      <vt:lpstr>Presentación de PowerPoint</vt:lpstr>
      <vt:lpstr>Actividad 2</vt:lpstr>
      <vt:lpstr>Presentación de PowerPoint</vt:lpstr>
      <vt:lpstr>3.2. Cabecera</vt:lpstr>
      <vt:lpstr>Presentación de PowerPoint</vt:lpstr>
      <vt:lpstr>Presentación de PowerPoint</vt:lpstr>
      <vt:lpstr>3.2. Cabecera</vt:lpstr>
      <vt:lpstr>Presentación de PowerPoint</vt:lpstr>
      <vt:lpstr>Presentación de PowerPoint</vt:lpstr>
      <vt:lpstr>Presentación de PowerPoint</vt:lpstr>
      <vt:lpstr>Presentación de PowerPoint</vt:lpstr>
      <vt:lpstr>3.3. Cuerpo</vt:lpstr>
      <vt:lpstr>3.3. Cuerpo</vt:lpstr>
      <vt:lpstr>3.3. Cuerpo</vt:lpstr>
      <vt:lpstr>3.3. Cuerpo</vt:lpstr>
      <vt:lpstr>Actividad 3</vt:lpstr>
      <vt:lpstr>3.3. Cuerpo</vt:lpstr>
      <vt:lpstr>Presentación de PowerPoint</vt:lpstr>
      <vt:lpstr>CAPÍTULO 3:</vt:lpstr>
      <vt:lpstr>Color</vt:lpstr>
      <vt:lpstr>4.1. Codificación de colores</vt:lpstr>
      <vt:lpstr>4.1. Codificación de colores</vt:lpstr>
      <vt:lpstr>4.1. Codificación de colores</vt:lpstr>
      <vt:lpstr>4.1. Codificación de colores</vt:lpstr>
      <vt:lpstr>Presentación de PowerPoint</vt:lpstr>
      <vt:lpstr>4.2. Colores tipo</vt:lpstr>
      <vt:lpstr>Presentación de PowerPoint</vt:lpstr>
      <vt:lpstr>Actividad 4</vt:lpstr>
      <vt:lpstr>Presentación de PowerPoint</vt:lpstr>
      <vt:lpstr>4.3. Colores seguros</vt:lpstr>
      <vt:lpstr>Actividad 5</vt:lpstr>
      <vt:lpstr>Presentación de PowerPoint</vt:lpstr>
      <vt:lpstr>Actividad 6</vt:lpstr>
      <vt:lpstr>Presentación de PowerPoint</vt:lpstr>
      <vt:lpstr>Presentación de PowerPoint</vt:lpstr>
      <vt:lpstr>CAPÍTULO 3:</vt:lpstr>
      <vt:lpstr>Texto</vt:lpstr>
      <vt:lpstr>5.1. Párrafos</vt:lpstr>
      <vt:lpstr>Presentación de PowerPoint</vt:lpstr>
      <vt:lpstr>Presentación de PowerPoint</vt:lpstr>
      <vt:lpstr>Actividad 7</vt:lpstr>
      <vt:lpstr>Presentación de PowerPoint</vt:lpstr>
      <vt:lpstr>5.2. Encabezados. Jerarquía y estructura del contenido de un documento</vt:lpstr>
      <vt:lpstr>Presentación de PowerPoint</vt:lpstr>
      <vt:lpstr>Presentación de PowerPoint</vt:lpstr>
      <vt:lpstr>Presentación de PowerPoint</vt:lpstr>
      <vt:lpstr>Presentación de PowerPoint</vt:lpstr>
      <vt:lpstr>Presentación de PowerPoint</vt:lpstr>
      <vt:lpstr>5.3. Estilos de texto</vt:lpstr>
      <vt:lpstr>5.3. Estilos de texto</vt:lpstr>
      <vt:lpstr>Presentación de PowerPoint</vt:lpstr>
      <vt:lpstr>Presentación de PowerPoint</vt:lpstr>
      <vt:lpstr>Presentación de PowerPoint</vt:lpstr>
      <vt:lpstr>Actividad 8</vt:lpstr>
      <vt:lpstr>Presentación de PowerPoint</vt:lpstr>
      <vt:lpstr>Actividad 9</vt:lpstr>
      <vt:lpstr>Presentación de PowerPoint</vt:lpstr>
      <vt:lpstr>5.3. Estilos de texto</vt:lpstr>
      <vt:lpstr>Presentación de PowerPoint</vt:lpstr>
      <vt:lpstr>Presentación de PowerPoint</vt:lpstr>
      <vt:lpstr>5.3. Estilos de texto</vt:lpstr>
      <vt:lpstr>5.3. Estilos de texto</vt:lpstr>
      <vt:lpstr>Presentación de PowerPoint</vt:lpstr>
      <vt:lpstr>5.3. Estilos de texto</vt:lpstr>
      <vt:lpstr>5.3. Estilos de texto</vt:lpstr>
      <vt:lpstr>Presentación de PowerPoint</vt:lpstr>
      <vt:lpstr>Actividad 10</vt:lpstr>
      <vt:lpstr>Presentación de PowerPoint</vt:lpstr>
      <vt:lpstr>Actividad 11</vt:lpstr>
      <vt:lpstr>Presentación de PowerPoint</vt:lpstr>
      <vt:lpstr>5.3. Estilos de texto</vt:lpstr>
      <vt:lpstr>Presentación de PowerPoint</vt:lpstr>
      <vt:lpstr>Presentación de PowerPoint</vt:lpstr>
      <vt:lpstr>CAPÍTULO 3:</vt:lpstr>
      <vt:lpstr>Enlaces de hipertexto</vt:lpstr>
      <vt:lpstr>6.1. Estructura de un enlace: la dirección de internet o URL</vt:lpstr>
      <vt:lpstr>Actividad 12</vt:lpstr>
      <vt:lpstr>6.1. Estructura de un enlace: la dirección de internet o URL</vt:lpstr>
      <vt:lpstr>Actividad 13</vt:lpstr>
      <vt:lpstr>Presentación de PowerPoint</vt:lpstr>
      <vt:lpstr>6.2. Atributos específicos: título, destino, atajos de teclado, etc.</vt:lpstr>
      <vt:lpstr>Presentación de PowerPoint</vt:lpstr>
      <vt:lpstr>Presentación de PowerPoint</vt:lpstr>
      <vt:lpstr>6.3. Estilos de enlaces</vt:lpstr>
      <vt:lpstr>Presentación de PowerPoint</vt:lpstr>
      <vt:lpstr>Presentación de PowerPoint</vt:lpstr>
      <vt:lpstr>Actividad 14</vt:lpstr>
      <vt:lpstr>Presentación de PowerPoint</vt:lpstr>
      <vt:lpstr>6.4. Diferencias entre enlaces absolutos y relativos</vt:lpstr>
      <vt:lpstr>Presentación de PowerPoint</vt:lpstr>
      <vt:lpstr>Presentación de PowerPoint</vt:lpstr>
      <vt:lpstr>Actividad 15</vt:lpstr>
      <vt:lpstr>Presentación de PowerPoint</vt:lpstr>
      <vt:lpstr>6.5. Enlaces internos</vt:lpstr>
      <vt:lpstr>Presentación de PowerPoint</vt:lpstr>
      <vt:lpstr>6.5. Enlaces internos</vt:lpstr>
      <vt:lpstr>6.6. Enlaces especiales: correo electrónico. Enlaces de descarga</vt:lpstr>
      <vt:lpstr>6.6. Enlaces especiales: correo electrónico. Enlaces de descarga</vt:lpstr>
      <vt:lpstr>6.6. Enlaces especiales: correo electrónico. Enlaces de descarga</vt:lpstr>
      <vt:lpstr>Actividad 16</vt:lpstr>
      <vt:lpstr>Presentación de PowerPoint</vt:lpstr>
      <vt:lpstr>6.6. Enlaces especiales: correo electrónico. Enlaces de descarga</vt:lpstr>
      <vt:lpstr>6.6. Enlaces especiales: correo electrónico. Enlaces de descarga</vt:lpstr>
      <vt:lpstr>Presentación de PowerPoint</vt:lpstr>
      <vt:lpstr>Presentación de PowerPoint</vt:lpstr>
      <vt:lpstr>Presentación de PowerPoint</vt:lpstr>
      <vt:lpstr>Presentación de PowerPoint</vt:lpstr>
      <vt:lpstr>Actividad 17</vt:lpstr>
      <vt:lpstr>Presentación de PowerPoint</vt:lpstr>
      <vt:lpstr>Actividad 18</vt:lpstr>
      <vt:lpstr>CAPÍTULO 3:</vt:lpstr>
      <vt:lpstr>Imágenes</vt:lpstr>
      <vt:lpstr>7.1. Formatos de imágenes</vt:lpstr>
      <vt:lpstr>7.1. Formatos de imágenes</vt:lpstr>
      <vt:lpstr>7.1. Formatos de imágenes</vt:lpstr>
      <vt:lpstr>Presentación de PowerPoint</vt:lpstr>
      <vt:lpstr>7.1. Formatos de imágenes</vt:lpstr>
      <vt:lpstr>7.1. Formatos de imágenes</vt:lpstr>
      <vt:lpstr>7.1. Formatos de imágenes</vt:lpstr>
      <vt:lpstr>7.1. Formatos de imágenes</vt:lpstr>
      <vt:lpstr>7.1. Formatos de imágenes</vt:lpstr>
      <vt:lpstr>7.1. Formatos de imágenes</vt:lpstr>
      <vt:lpstr>7.2. Características de las imágenes: tamaño, título, textos alternativos</vt:lpstr>
      <vt:lpstr>Presentación de PowerPoint</vt:lpstr>
      <vt:lpstr>Presentación de PowerPoint</vt:lpstr>
      <vt:lpstr>Actividad 19</vt:lpstr>
      <vt:lpstr>Presentación de PowerPoint</vt:lpstr>
      <vt:lpstr>Actividad 20</vt:lpstr>
      <vt:lpstr>Presentación de PowerPoint</vt:lpstr>
      <vt:lpstr>7.3. Enlaces en imágenes</vt:lpstr>
      <vt:lpstr>Presentación de PowerPoint</vt:lpstr>
      <vt:lpstr>7.3. Enlaces en imágenes</vt:lpstr>
      <vt:lpstr>7.4. Imágenes de fondo</vt:lpstr>
      <vt:lpstr>Presentación de PowerPoint</vt:lpstr>
      <vt:lpstr>Presentación de PowerPoint</vt:lpstr>
      <vt:lpstr>Presentación de PowerPoint</vt:lpstr>
      <vt:lpstr>CAPÍTULO 3:</vt:lpstr>
      <vt:lpstr>Listas</vt:lpstr>
      <vt:lpstr>8.1. Características y tipos de listas</vt:lpstr>
      <vt:lpstr>8.2. Características y tipos de listas</vt:lpstr>
      <vt:lpstr>8.2. Características y tipos de listas</vt:lpstr>
      <vt:lpstr>Presentación de PowerPoint</vt:lpstr>
      <vt:lpstr>Presentación de PowerPoint</vt:lpstr>
      <vt:lpstr>8.2. Características y tipos de listas</vt:lpstr>
      <vt:lpstr>Actividad 22</vt:lpstr>
      <vt:lpstr>8.2. Características y tipos de listas</vt:lpstr>
      <vt:lpstr>Actividad 23</vt:lpstr>
      <vt:lpstr>Presentación de PowerPoint</vt:lpstr>
      <vt:lpstr>Presentación de PowerPoint</vt:lpstr>
      <vt:lpstr>8.2. Características y tipos de listas</vt:lpstr>
      <vt:lpstr>Presentación de PowerPoint</vt:lpstr>
      <vt:lpstr>Presentación de PowerPoint</vt:lpstr>
      <vt:lpstr>Actividad 24</vt:lpstr>
      <vt:lpstr>Presentación de PowerPoint</vt:lpstr>
      <vt:lpstr>Presentación de PowerPoint</vt:lpstr>
      <vt:lpstr>8.3. Anidamientos en listas</vt:lpstr>
      <vt:lpstr>Presentación de PowerPoint</vt:lpstr>
      <vt:lpstr>Presentación de PowerPoint</vt:lpstr>
      <vt:lpstr>Presentación de PowerPoint</vt:lpstr>
      <vt:lpstr>Presentación de PowerPoint</vt:lpstr>
      <vt:lpstr>Presentación de PowerPoint</vt:lpstr>
      <vt:lpstr>8.4. Otros tipos de listas: listas de definición</vt:lpstr>
      <vt:lpstr>Presentación de PowerPoint</vt:lpstr>
      <vt:lpstr>Presentación de PowerPoint</vt:lpstr>
      <vt:lpstr>CAPÍTULO 3:</vt:lpstr>
      <vt:lpstr>Tablas</vt:lpstr>
      <vt:lpstr>9.1. Estructura básica</vt:lpstr>
      <vt:lpstr>Presentación de PowerPoint</vt:lpstr>
      <vt:lpstr>Presentación de PowerPoint</vt:lpstr>
      <vt:lpstr>9.2. Formato de tablas: bordes, alineación, tamaño, etc.</vt:lpstr>
      <vt:lpstr>Actividad 25</vt:lpstr>
      <vt:lpstr>Presentación de PowerPoint</vt:lpstr>
      <vt:lpstr>Presentación de PowerPoint</vt:lpstr>
      <vt:lpstr>Actividad 26</vt:lpstr>
      <vt:lpstr>9.3. Formato de contenido de celdas</vt:lpstr>
      <vt:lpstr>Presentación de PowerPoint</vt:lpstr>
      <vt:lpstr>Presentación de PowerPoint</vt:lpstr>
      <vt:lpstr>9.4. Agrupamiento de filas y columnas</vt:lpstr>
      <vt:lpstr>9.4. Agrupamiento de filas y columnas</vt:lpstr>
      <vt:lpstr>Presentación de PowerPoint</vt:lpstr>
      <vt:lpstr>Presentación de PowerPoint</vt:lpstr>
      <vt:lpstr>Presentación de PowerPoint</vt:lpstr>
      <vt:lpstr>Presentación de PowerPoint</vt:lpstr>
      <vt:lpstr>Actividad 27</vt:lpstr>
      <vt:lpstr>Presentación de PowerPoint</vt:lpstr>
      <vt:lpstr>Presentación de PowerPoint</vt:lpstr>
      <vt:lpstr>Presentación de PowerPoint</vt:lpstr>
      <vt:lpstr>9.4. Agrupamiento de filas y columnas</vt:lpstr>
      <vt:lpstr>Presentación de PowerPoint</vt:lpstr>
      <vt:lpstr>Presentación de PowerPoint</vt:lpstr>
      <vt:lpstr>Presentación de PowerPoint</vt:lpstr>
      <vt:lpstr>Actividad 28</vt:lpstr>
      <vt:lpstr>Presentación de PowerPoint</vt:lpstr>
      <vt:lpstr>Presentación de PowerPoint</vt:lpstr>
      <vt:lpstr>9.5. Tablas anidadas</vt:lpstr>
      <vt:lpstr>Presentación de PowerPoint</vt:lpstr>
      <vt:lpstr>Presentación de PowerPoint</vt:lpstr>
      <vt:lpstr>Presentación de PowerPoint</vt:lpstr>
      <vt:lpstr>Actividad 29</vt:lpstr>
      <vt:lpstr>Presentación de PowerPoint</vt:lpstr>
      <vt:lpstr>Presentación de PowerPoint</vt:lpstr>
      <vt:lpstr>9.6. Buenas prácticas en el uso de las tablas</vt:lpstr>
      <vt:lpstr>CAPÍTULO 3:</vt:lpstr>
      <vt:lpstr>Marcos (frames)</vt:lpstr>
      <vt:lpstr>10.1. Creación de marcos</vt:lpstr>
      <vt:lpstr>Presentación de PowerPoint</vt:lpstr>
      <vt:lpstr>10.1. Creación de marcos</vt:lpstr>
      <vt:lpstr>10.1. Creación de marcos</vt:lpstr>
      <vt:lpstr>10.2. Ventajas e inconvenientes en el uso de marcos. Soporte de navegadores</vt:lpstr>
      <vt:lpstr>10.2. Ventajas e inconvenientes en el uso de marcos. Soporte de navegadores</vt:lpstr>
      <vt:lpstr>Presentación de PowerPoint</vt:lpstr>
      <vt:lpstr>10.3. Formateado de marcos</vt:lpstr>
      <vt:lpstr>10.3. Formateado de marcos</vt:lpstr>
      <vt:lpstr>Presentación de PowerPoint</vt:lpstr>
      <vt:lpstr>Presentación de PowerPoint</vt:lpstr>
      <vt:lpstr>Presentación de PowerPoint</vt:lpstr>
      <vt:lpstr>Presentación de PowerPoint</vt:lpstr>
      <vt:lpstr>10.4. Enlaces entre contenidos de marcos</vt:lpstr>
      <vt:lpstr>Presentación de PowerPoint</vt:lpstr>
      <vt:lpstr>Presentación de PowerPoint</vt:lpstr>
      <vt:lpstr>Actividad 30</vt:lpstr>
      <vt:lpstr>Presentación de PowerPoint</vt:lpstr>
      <vt:lpstr>Presentación de PowerPoint</vt:lpstr>
      <vt:lpstr>10.5. Marcos anidados</vt:lpstr>
      <vt:lpstr>Presentación de PowerPoint</vt:lpstr>
      <vt:lpstr>Presentación de PowerPoint</vt:lpstr>
      <vt:lpstr>Presentación de PowerPoint</vt:lpstr>
      <vt:lpstr>10.6. Marcos incrustados</vt:lpstr>
      <vt:lpstr>Presentación de PowerPoint</vt:lpstr>
      <vt:lpstr>Presentación de PowerPoint</vt:lpstr>
      <vt:lpstr>Presentación de PowerPoint</vt:lpstr>
      <vt:lpstr>CAPÍTULO 3:</vt:lpstr>
      <vt:lpstr>11. Formularios</vt:lpstr>
      <vt:lpstr>11.1. Descripción general y uso de formularios. Procesamiento de formularios</vt:lpstr>
      <vt:lpstr>CAPÍTULO 3:</vt:lpstr>
      <vt:lpstr>CAPÍTULO 3:</vt:lpstr>
      <vt:lpstr>CAPÍTULO 3:</vt:lpstr>
      <vt:lpstr>Presentación de PowerPoint</vt:lpstr>
      <vt:lpstr>CAPÍTULO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CAPÍTULO 1: El archivo. Concepto y finalidad</dc:title>
  <dc:creator>Nuria Espinosa Martínez</dc:creator>
  <cp:lastModifiedBy>profesor2</cp:lastModifiedBy>
  <cp:revision>754</cp:revision>
  <cp:lastPrinted>2023-08-06T19:01:11Z</cp:lastPrinted>
  <dcterms:created xsi:type="dcterms:W3CDTF">2023-06-14T18:03:37Z</dcterms:created>
  <dcterms:modified xsi:type="dcterms:W3CDTF">2023-12-11T12:25:16Z</dcterms:modified>
</cp:coreProperties>
</file>